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75" r:id="rId4"/>
    <p:sldId id="269" r:id="rId5"/>
    <p:sldId id="270" r:id="rId6"/>
    <p:sldId id="271" r:id="rId7"/>
    <p:sldId id="272" r:id="rId8"/>
  </p:sldIdLst>
  <p:sldSz cx="9144000" cy="5143500" type="screen16x9"/>
  <p:notesSz cx="6858000" cy="9144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715">
          <p15:clr>
            <a:srgbClr val="A4A3A4"/>
          </p15:clr>
        </p15:guide>
        <p15:guide id="3" orient="horz" pos="2798">
          <p15:clr>
            <a:srgbClr val="A4A3A4"/>
          </p15:clr>
        </p15:guide>
        <p15:guide id="4" orient="horz" pos="2743">
          <p15:clr>
            <a:srgbClr val="A4A3A4"/>
          </p15:clr>
        </p15:guide>
        <p15:guide id="5" orient="horz" pos="3111">
          <p15:clr>
            <a:srgbClr val="A4A3A4"/>
          </p15:clr>
        </p15:guide>
        <p15:guide id="6" orient="horz" pos="665">
          <p15:clr>
            <a:srgbClr val="A4A3A4"/>
          </p15:clr>
        </p15:guide>
        <p15:guide id="7" orient="horz" pos="1862">
          <p15:clr>
            <a:srgbClr val="A4A3A4"/>
          </p15:clr>
        </p15:guide>
        <p15:guide id="8" orient="horz" pos="1301">
          <p15:clr>
            <a:srgbClr val="A4A3A4"/>
          </p15:clr>
        </p15:guide>
        <p15:guide id="9" orient="horz" pos="1395">
          <p15:clr>
            <a:srgbClr val="A4A3A4"/>
          </p15:clr>
        </p15:guide>
        <p15:guide id="10" orient="horz" pos="3044">
          <p15:clr>
            <a:srgbClr val="A4A3A4"/>
          </p15:clr>
        </p15:guide>
        <p15:guide id="11" orient="horz" pos="2876">
          <p15:clr>
            <a:srgbClr val="A4A3A4"/>
          </p15:clr>
        </p15:guide>
        <p15:guide id="12" orient="horz" pos="593">
          <p15:clr>
            <a:srgbClr val="A4A3A4"/>
          </p15:clr>
        </p15:guide>
        <p15:guide id="13" pos="2880">
          <p15:clr>
            <a:srgbClr val="A4A3A4"/>
          </p15:clr>
        </p15:guide>
        <p15:guide id="14" pos="257">
          <p15:clr>
            <a:srgbClr val="A4A3A4"/>
          </p15:clr>
        </p15:guide>
        <p15:guide id="15" pos="5515">
          <p15:clr>
            <a:srgbClr val="A4A3A4"/>
          </p15:clr>
        </p15:guide>
        <p15:guide id="16" pos="5188">
          <p15:clr>
            <a:srgbClr val="A4A3A4"/>
          </p15:clr>
        </p15:guide>
        <p15:guide id="17" pos="3353">
          <p15:clr>
            <a:srgbClr val="A4A3A4"/>
          </p15:clr>
        </p15:guide>
        <p15:guide id="18" pos="4805">
          <p15:clr>
            <a:srgbClr val="A4A3A4"/>
          </p15:clr>
        </p15:guide>
        <p15:guide id="19" pos="1436">
          <p15:clr>
            <a:srgbClr val="A4A3A4"/>
          </p15:clr>
        </p15:guide>
        <p15:guide id="20" pos="794">
          <p15:clr>
            <a:srgbClr val="A4A3A4"/>
          </p15:clr>
        </p15:guide>
        <p15:guide id="21" pos="53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3"/>
    <p:restoredTop sz="94490"/>
  </p:normalViewPr>
  <p:slideViewPr>
    <p:cSldViewPr showGuides="1">
      <p:cViewPr varScale="1">
        <p:scale>
          <a:sx n="161" d="100"/>
          <a:sy n="161" d="100"/>
        </p:scale>
        <p:origin x="1048" y="192"/>
      </p:cViewPr>
      <p:guideLst>
        <p:guide orient="horz" pos="1620"/>
        <p:guide orient="horz" pos="715"/>
        <p:guide orient="horz" pos="2798"/>
        <p:guide orient="horz" pos="2743"/>
        <p:guide orient="horz" pos="3111"/>
        <p:guide orient="horz" pos="665"/>
        <p:guide orient="horz" pos="1862"/>
        <p:guide orient="horz" pos="1301"/>
        <p:guide orient="horz" pos="1395"/>
        <p:guide orient="horz" pos="3044"/>
        <p:guide orient="horz" pos="2876"/>
        <p:guide orient="horz" pos="593"/>
        <p:guide pos="2880"/>
        <p:guide pos="257"/>
        <p:guide pos="5515"/>
        <p:guide pos="5188"/>
        <p:guide pos="3353"/>
        <p:guide pos="4805"/>
        <p:guide pos="1436"/>
        <p:guide pos="794"/>
        <p:guide pos="53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1B50710-B8B7-4D8F-BDE7-5C763412CDFD}" type="datetimeFigureOut">
              <a:rPr lang="fr-FR"/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A906ACB-0641-497D-A6F6-17171FCA9B16}" type="slidenum">
              <a:rPr lang="fr-FR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305171-97CC-A43C-57F6-F3B03E37E407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A6689AB-208B-81C2-9BB7-4102ACBEBDCE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43734-9525-120D-1BBC-195A6DD04414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F91C8C-D9C9-7746-FF62-3A56DB64C6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08EF2B-26A7-13E2-29C0-2B2D9C0600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21FD5-D1F4-215C-47E9-0EFA4EEBA8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9A5998-3461-3915-D83B-D15892DE502A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3973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9A5998-3461-3915-D83B-D15892DE502A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12FCB88-93F8-CB3C-92A3-815A160DDEA7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817105-842A-2480-D209-3975B6ABAE2E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711C71B-717E-89EB-BD49-DFF0703923C9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ouvertu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7" name="Forme libre 26"/>
          <p:cNvSpPr/>
          <p:nvPr userDrawn="1"/>
        </p:nvSpPr>
        <p:spPr bwMode="auto">
          <a:xfrm rot="8099999">
            <a:off x="615594" y="2990457"/>
            <a:ext cx="3639216" cy="4029858"/>
          </a:xfrm>
          <a:custGeom>
            <a:avLst/>
            <a:gdLst>
              <a:gd name="connsiteX0" fmla="*/ 0 w 3639216"/>
              <a:gd name="connsiteY0" fmla="*/ 4029858 h 4029858"/>
              <a:gd name="connsiteX1" fmla="*/ 0 w 3639216"/>
              <a:gd name="connsiteY1" fmla="*/ 2386471 h 4029858"/>
              <a:gd name="connsiteX2" fmla="*/ 0 w 3639216"/>
              <a:gd name="connsiteY2" fmla="*/ 0 h 4029858"/>
              <a:gd name="connsiteX3" fmla="*/ 3639216 w 3639216"/>
              <a:gd name="connsiteY3" fmla="*/ 3639216 h 4029858"/>
              <a:gd name="connsiteX4" fmla="*/ 3248574 w 3639216"/>
              <a:gd name="connsiteY4" fmla="*/ 4029858 h 402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9216" h="4029858" extrusionOk="0">
                <a:moveTo>
                  <a:pt x="0" y="4029858"/>
                </a:moveTo>
                <a:lnTo>
                  <a:pt x="0" y="2386471"/>
                </a:lnTo>
                <a:lnTo>
                  <a:pt x="0" y="0"/>
                </a:lnTo>
                <a:lnTo>
                  <a:pt x="3639216" y="3639216"/>
                </a:lnTo>
                <a:lnTo>
                  <a:pt x="3248574" y="402985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8" name="Forme libre 27"/>
          <p:cNvSpPr/>
          <p:nvPr userDrawn="1"/>
        </p:nvSpPr>
        <p:spPr bwMode="auto">
          <a:xfrm rot="8099999">
            <a:off x="-2098600" y="-475418"/>
            <a:ext cx="6492725" cy="3246363"/>
          </a:xfrm>
          <a:custGeom>
            <a:avLst/>
            <a:gdLst>
              <a:gd name="connsiteX0" fmla="*/ 3244147 w 6492725"/>
              <a:gd name="connsiteY0" fmla="*/ 3244147 h 3246363"/>
              <a:gd name="connsiteX1" fmla="*/ 0 w 6492725"/>
              <a:gd name="connsiteY1" fmla="*/ 0 h 3246363"/>
              <a:gd name="connsiteX2" fmla="*/ 3244147 w 6492725"/>
              <a:gd name="connsiteY2" fmla="*/ 0 h 3246363"/>
              <a:gd name="connsiteX3" fmla="*/ 3246363 w 6492725"/>
              <a:gd name="connsiteY3" fmla="*/ 3246363 h 3246363"/>
              <a:gd name="connsiteX4" fmla="*/ 3244148 w 6492725"/>
              <a:gd name="connsiteY4" fmla="*/ 3244148 h 3246363"/>
              <a:gd name="connsiteX5" fmla="*/ 3244148 w 6492725"/>
              <a:gd name="connsiteY5" fmla="*/ 0 h 3246363"/>
              <a:gd name="connsiteX6" fmla="*/ 6492725 w 6492725"/>
              <a:gd name="connsiteY6" fmla="*/ 0 h 324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92725" h="3246363" extrusionOk="0">
                <a:moveTo>
                  <a:pt x="3244147" y="3244147"/>
                </a:moveTo>
                <a:lnTo>
                  <a:pt x="0" y="0"/>
                </a:lnTo>
                <a:lnTo>
                  <a:pt x="3244147" y="0"/>
                </a:lnTo>
                <a:close/>
                <a:moveTo>
                  <a:pt x="3246363" y="3246363"/>
                </a:moveTo>
                <a:lnTo>
                  <a:pt x="3244148" y="3244148"/>
                </a:lnTo>
                <a:lnTo>
                  <a:pt x="3244148" y="0"/>
                </a:lnTo>
                <a:lnTo>
                  <a:pt x="6492725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9" name="Forme libre 28"/>
          <p:cNvSpPr/>
          <p:nvPr userDrawn="1"/>
        </p:nvSpPr>
        <p:spPr bwMode="auto">
          <a:xfrm rot="2700000">
            <a:off x="4980926" y="-217905"/>
            <a:ext cx="5213039" cy="6463567"/>
          </a:xfrm>
          <a:custGeom>
            <a:avLst/>
            <a:gdLst>
              <a:gd name="connsiteX0" fmla="*/ 0 w 5213039"/>
              <a:gd name="connsiteY0" fmla="*/ 1576035 h 6463568"/>
              <a:gd name="connsiteX1" fmla="*/ 1576035 w 5213039"/>
              <a:gd name="connsiteY1" fmla="*/ 0 h 6463568"/>
              <a:gd name="connsiteX2" fmla="*/ 5213039 w 5213039"/>
              <a:gd name="connsiteY2" fmla="*/ 3637004 h 6463568"/>
              <a:gd name="connsiteX3" fmla="*/ 3642725 w 5213039"/>
              <a:gd name="connsiteY3" fmla="*/ 5207318 h 6463568"/>
              <a:gd name="connsiteX4" fmla="*/ 2386474 w 5213039"/>
              <a:gd name="connsiteY4" fmla="*/ 6463568 h 6463568"/>
              <a:gd name="connsiteX5" fmla="*/ 0 w 5213039"/>
              <a:gd name="connsiteY5" fmla="*/ 6463568 h 646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13039" h="6463568" extrusionOk="0">
                <a:moveTo>
                  <a:pt x="0" y="1576035"/>
                </a:moveTo>
                <a:lnTo>
                  <a:pt x="1576035" y="0"/>
                </a:lnTo>
                <a:lnTo>
                  <a:pt x="5213039" y="3637004"/>
                </a:lnTo>
                <a:lnTo>
                  <a:pt x="3642725" y="5207318"/>
                </a:lnTo>
                <a:lnTo>
                  <a:pt x="2386474" y="6463568"/>
                </a:lnTo>
                <a:lnTo>
                  <a:pt x="0" y="646356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 bwMode="gray">
          <a:xfrm>
            <a:off x="-1" y="5002020"/>
            <a:ext cx="265114" cy="135000"/>
          </a:xfrm>
        </p:spPr>
        <p:txBody>
          <a:bodyPr/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AF213B9F-BE22-4A63-A428-DBF13F03AC54}" type="datetime1">
              <a:rPr lang="fr-FR"/>
              <a:t>09/01/2026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-1" y="5002020"/>
            <a:ext cx="266400" cy="13500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-1" y="5002020"/>
            <a:ext cx="266400" cy="13500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3577" y="688180"/>
            <a:ext cx="5251448" cy="3359945"/>
          </a:xfrm>
        </p:spPr>
        <p:txBody>
          <a:bodyPr anchor="ctr" anchorCtr="0"/>
          <a:lstStyle>
            <a:lvl1pPr algn="r">
              <a:defRPr sz="3400" b="1" cap="all">
                <a:solidFill>
                  <a:schemeClr val="bg1"/>
                </a:solidFill>
              </a:defRPr>
            </a:lvl1pPr>
            <a:lvl2pPr algn="r">
              <a:defRPr sz="3400" b="0" cap="all">
                <a:solidFill>
                  <a:schemeClr val="bg1"/>
                </a:solidFill>
              </a:defRPr>
            </a:lvl2pPr>
          </a:lstStyle>
          <a:p>
            <a:pPr lvl="0">
              <a:defRPr/>
            </a:pPr>
            <a:r>
              <a:rPr lang="fr-FR"/>
              <a:t>TITRE</a:t>
            </a:r>
            <a:endParaRPr/>
          </a:p>
          <a:p>
            <a:pPr lvl="1">
              <a:defRPr/>
            </a:pPr>
            <a:r>
              <a:rPr lang="fr-FR"/>
              <a:t>TITRE</a:t>
            </a:r>
            <a:endParaRPr/>
          </a:p>
        </p:txBody>
      </p:sp>
      <p:pic>
        <p:nvPicPr>
          <p:cNvPr id="30" name="Image 29" descr="logo_couv_1.pdf"/>
          <p:cNvPicPr>
            <a:picLocks noChangeAspect="1"/>
          </p:cNvPicPr>
          <p:nvPr userDrawn="1"/>
        </p:nvPicPr>
        <p:blipFill>
          <a:blip r:embed="rId2"/>
          <a:stretch/>
        </p:blipFill>
        <p:spPr bwMode="gray">
          <a:xfrm>
            <a:off x="516754" y="507899"/>
            <a:ext cx="1944000" cy="1145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0BE9E19-7551-8240-ABDC-D008BA241045}" type="slidenum">
              <a:rPr/>
              <a:t>‹#›</a:t>
            </a:fld>
            <a:endParaRPr/>
          </a:p>
        </p:txBody>
      </p:sp>
      <p:sp>
        <p:nvSpPr>
          <p:cNvPr id="7" name="Espace réservé de la date 14"/>
          <p:cNvSpPr>
            <a:spLocks noGrp="1"/>
          </p:cNvSpPr>
          <p:nvPr>
            <p:ph type="dt" sz="half" idx="15"/>
          </p:nvPr>
        </p:nvSpPr>
        <p:spPr bwMode="auto">
          <a:xfrm>
            <a:off x="6300192" y="4565650"/>
            <a:ext cx="1980000" cy="288256"/>
          </a:xfrm>
        </p:spPr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8" name="Espace réservé du pied de page 15"/>
          <p:cNvSpPr>
            <a:spLocks noGrp="1"/>
          </p:cNvSpPr>
          <p:nvPr>
            <p:ph type="ftr" sz="quarter" idx="16"/>
          </p:nvPr>
        </p:nvSpPr>
        <p:spPr bwMode="auto">
          <a:xfrm>
            <a:off x="2279650" y="4565650"/>
            <a:ext cx="3043238" cy="288256"/>
          </a:xfrm>
        </p:spPr>
        <p:txBody>
          <a:bodyPr/>
          <a:lstStyle/>
          <a:p>
            <a:pPr>
              <a:defRPr/>
            </a:pPr>
            <a:r>
              <a:rPr lang="en-GB" b="1"/>
              <a:t>TAF MORI et MAORI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hap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orme libre 24"/>
          <p:cNvSpPr/>
          <p:nvPr userDrawn="1"/>
        </p:nvSpPr>
        <p:spPr bwMode="auto">
          <a:xfrm>
            <a:off x="0" y="0"/>
            <a:ext cx="3810001" cy="2664618"/>
          </a:xfrm>
          <a:custGeom>
            <a:avLst/>
            <a:gdLst>
              <a:gd name="connsiteX0" fmla="*/ 0 w 3810001"/>
              <a:gd name="connsiteY0" fmla="*/ 0 h 2664618"/>
              <a:gd name="connsiteX1" fmla="*/ 3810001 w 3810001"/>
              <a:gd name="connsiteY1" fmla="*/ 0 h 2664618"/>
              <a:gd name="connsiteX2" fmla="*/ 1145383 w 3810001"/>
              <a:gd name="connsiteY2" fmla="*/ 2664618 h 2664618"/>
              <a:gd name="connsiteX3" fmla="*/ 0 w 3810001"/>
              <a:gd name="connsiteY3" fmla="*/ 1519236 h 2664618"/>
              <a:gd name="connsiteX4" fmla="*/ 0 w 3810001"/>
              <a:gd name="connsiteY4" fmla="*/ 0 h 266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001" h="2664618" extrusionOk="0">
                <a:moveTo>
                  <a:pt x="0" y="0"/>
                </a:moveTo>
                <a:lnTo>
                  <a:pt x="3810001" y="0"/>
                </a:lnTo>
                <a:lnTo>
                  <a:pt x="1145383" y="2664618"/>
                </a:lnTo>
                <a:lnTo>
                  <a:pt x="0" y="151923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6" name="Forme libre 25"/>
          <p:cNvSpPr/>
          <p:nvPr userDrawn="1"/>
        </p:nvSpPr>
        <p:spPr bwMode="auto">
          <a:xfrm>
            <a:off x="1145383" y="0"/>
            <a:ext cx="7998617" cy="5143500"/>
          </a:xfrm>
          <a:custGeom>
            <a:avLst/>
            <a:gdLst>
              <a:gd name="connsiteX0" fmla="*/ 2664618 w 7998617"/>
              <a:gd name="connsiteY0" fmla="*/ 0 h 5143500"/>
              <a:gd name="connsiteX1" fmla="*/ 7998617 w 7998617"/>
              <a:gd name="connsiteY1" fmla="*/ 0 h 5143500"/>
              <a:gd name="connsiteX2" fmla="*/ 7998617 w 7998617"/>
              <a:gd name="connsiteY2" fmla="*/ 5143500 h 5143500"/>
              <a:gd name="connsiteX3" fmla="*/ 2478882 w 7998617"/>
              <a:gd name="connsiteY3" fmla="*/ 5143500 h 5143500"/>
              <a:gd name="connsiteX4" fmla="*/ 0 w 7998617"/>
              <a:gd name="connsiteY4" fmla="*/ 2664618 h 5143500"/>
              <a:gd name="connsiteX5" fmla="*/ 2664618 w 7998617"/>
              <a:gd name="connsiteY5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98617" h="5143500" extrusionOk="0">
                <a:moveTo>
                  <a:pt x="2664618" y="0"/>
                </a:moveTo>
                <a:lnTo>
                  <a:pt x="7998617" y="0"/>
                </a:lnTo>
                <a:lnTo>
                  <a:pt x="7998617" y="5143500"/>
                </a:lnTo>
                <a:lnTo>
                  <a:pt x="2478882" y="5143500"/>
                </a:lnTo>
                <a:lnTo>
                  <a:pt x="0" y="2664618"/>
                </a:lnTo>
                <a:lnTo>
                  <a:pt x="2664618" y="0"/>
                </a:ln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 bwMode="gray">
          <a:xfrm>
            <a:off x="-1" y="5002020"/>
            <a:ext cx="265114" cy="135000"/>
          </a:xfrm>
        </p:spPr>
        <p:txBody>
          <a:bodyPr/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53D67070-8DF5-4606-AADA-EDE74669700F}" type="datetime1">
              <a:rPr lang="fr-FR"/>
              <a:t>09/01/2026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 bwMode="gray">
          <a:xfrm>
            <a:off x="-1" y="5002020"/>
            <a:ext cx="266400" cy="13500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 bwMode="gray">
          <a:xfrm>
            <a:off x="-1" y="5002020"/>
            <a:ext cx="266400" cy="13500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5" name="Espace réservé du texte 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3189" y="688180"/>
            <a:ext cx="7081836" cy="3369470"/>
          </a:xfrm>
        </p:spPr>
        <p:txBody>
          <a:bodyPr anchor="ctr" anchorCtr="0"/>
          <a:lstStyle>
            <a:lvl1pPr algn="r">
              <a:defRPr sz="3400" b="0" cap="all">
                <a:solidFill>
                  <a:schemeClr val="bg1"/>
                </a:solidFill>
              </a:defRPr>
            </a:lvl1pPr>
            <a:lvl2pPr algn="r">
              <a:defRPr sz="3400" b="1" cap="all">
                <a:solidFill>
                  <a:schemeClr val="bg1"/>
                </a:solidFill>
              </a:defRPr>
            </a:lvl2pPr>
          </a:lstStyle>
          <a:p>
            <a:pPr lvl="0">
              <a:defRPr/>
            </a:pPr>
            <a:r>
              <a:rPr lang="fr-FR"/>
              <a:t>Chapitre</a:t>
            </a:r>
            <a:endParaRPr/>
          </a:p>
          <a:p>
            <a:pPr lvl="1">
              <a:defRPr/>
            </a:pPr>
            <a:r>
              <a:rPr lang="fr-FR"/>
              <a:t>Chapitre</a:t>
            </a:r>
            <a:endParaRPr/>
          </a:p>
        </p:txBody>
      </p:sp>
      <p:pic>
        <p:nvPicPr>
          <p:cNvPr id="27" name="Image 26" descr="logo_couv_1.pdf"/>
          <p:cNvPicPr>
            <a:picLocks noChangeAspect="1"/>
          </p:cNvPicPr>
          <p:nvPr userDrawn="1"/>
        </p:nvPicPr>
        <p:blipFill>
          <a:blip r:embed="rId2"/>
          <a:stretch/>
        </p:blipFill>
        <p:spPr bwMode="gray">
          <a:xfrm>
            <a:off x="539552" y="3953662"/>
            <a:ext cx="1224000" cy="7211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Forme libre 14"/>
          <p:cNvSpPr/>
          <p:nvPr userDrawn="1"/>
        </p:nvSpPr>
        <p:spPr bwMode="auto">
          <a:xfrm>
            <a:off x="1145383" y="0"/>
            <a:ext cx="7998617" cy="5143500"/>
          </a:xfrm>
          <a:custGeom>
            <a:avLst/>
            <a:gdLst>
              <a:gd name="connsiteX0" fmla="*/ 2664618 w 7998617"/>
              <a:gd name="connsiteY0" fmla="*/ 0 h 5143500"/>
              <a:gd name="connsiteX1" fmla="*/ 7998617 w 7998617"/>
              <a:gd name="connsiteY1" fmla="*/ 0 h 5143500"/>
              <a:gd name="connsiteX2" fmla="*/ 7998617 w 7998617"/>
              <a:gd name="connsiteY2" fmla="*/ 5143500 h 5143500"/>
              <a:gd name="connsiteX3" fmla="*/ 2478882 w 7998617"/>
              <a:gd name="connsiteY3" fmla="*/ 5143500 h 5143500"/>
              <a:gd name="connsiteX4" fmla="*/ 0 w 7998617"/>
              <a:gd name="connsiteY4" fmla="*/ 2664618 h 5143500"/>
              <a:gd name="connsiteX5" fmla="*/ 2664618 w 7998617"/>
              <a:gd name="connsiteY5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98617" h="5143500" extrusionOk="0">
                <a:moveTo>
                  <a:pt x="2664618" y="0"/>
                </a:moveTo>
                <a:lnTo>
                  <a:pt x="7998617" y="0"/>
                </a:lnTo>
                <a:lnTo>
                  <a:pt x="7998617" y="5143500"/>
                </a:lnTo>
                <a:lnTo>
                  <a:pt x="2478882" y="5143500"/>
                </a:lnTo>
                <a:lnTo>
                  <a:pt x="0" y="2664618"/>
                </a:lnTo>
                <a:lnTo>
                  <a:pt x="2664618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4" name="Forme libre 13"/>
          <p:cNvSpPr/>
          <p:nvPr userDrawn="1"/>
        </p:nvSpPr>
        <p:spPr bwMode="auto">
          <a:xfrm>
            <a:off x="0" y="2664618"/>
            <a:ext cx="3624265" cy="2478882"/>
          </a:xfrm>
          <a:custGeom>
            <a:avLst/>
            <a:gdLst>
              <a:gd name="connsiteX0" fmla="*/ 1145383 w 3624265"/>
              <a:gd name="connsiteY0" fmla="*/ 0 h 2478882"/>
              <a:gd name="connsiteX1" fmla="*/ 3624265 w 3624265"/>
              <a:gd name="connsiteY1" fmla="*/ 2478882 h 2478882"/>
              <a:gd name="connsiteX2" fmla="*/ 0 w 3624265"/>
              <a:gd name="connsiteY2" fmla="*/ 2478882 h 2478882"/>
              <a:gd name="connsiteX3" fmla="*/ 0 w 3624265"/>
              <a:gd name="connsiteY3" fmla="*/ 1145383 h 2478882"/>
              <a:gd name="connsiteX4" fmla="*/ 1145383 w 3624265"/>
              <a:gd name="connsiteY4" fmla="*/ 0 h 2478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24265" h="2478882" extrusionOk="0">
                <a:moveTo>
                  <a:pt x="1145383" y="0"/>
                </a:moveTo>
                <a:lnTo>
                  <a:pt x="3624265" y="2478882"/>
                </a:lnTo>
                <a:lnTo>
                  <a:pt x="0" y="2478882"/>
                </a:lnTo>
                <a:lnTo>
                  <a:pt x="0" y="1145383"/>
                </a:lnTo>
                <a:lnTo>
                  <a:pt x="1145383" y="0"/>
                </a:lnTo>
                <a:close/>
              </a:path>
            </a:pathLst>
          </a:cu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572000" y="736379"/>
            <a:ext cx="3883024" cy="4095970"/>
          </a:xfrm>
        </p:spPr>
        <p:txBody>
          <a:bodyPr anchor="t" anchorCtr="0"/>
          <a:lstStyle>
            <a:lvl1pPr marL="342900" indent="-342900" algn="l">
              <a:spcBef>
                <a:spcPts val="2400"/>
              </a:spcBef>
              <a:spcAft>
                <a:spcPts val="300"/>
              </a:spcAft>
              <a:buClr>
                <a:schemeClr val="bg2"/>
              </a:buClr>
              <a:buSzPct val="100000"/>
              <a:buFont typeface="+mj-lt"/>
              <a:buAutoNum type="arabicPeriod"/>
              <a:defRPr sz="1650" b="1" cap="all">
                <a:solidFill>
                  <a:schemeClr val="bg2"/>
                </a:solidFill>
              </a:defRPr>
            </a:lvl1pPr>
            <a:lvl2pPr marL="342000" indent="0" algn="l">
              <a:lnSpc>
                <a:spcPct val="130000"/>
              </a:lnSpc>
              <a:defRPr sz="1200" b="0" cap="none">
                <a:solidFill>
                  <a:schemeClr val="accent3"/>
                </a:solidFill>
              </a:defRPr>
            </a:lvl2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1.1 Deuxième niveau</a:t>
            </a:r>
            <a:endParaRPr/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39552" y="656897"/>
            <a:ext cx="2658318" cy="340202"/>
          </a:xfrm>
        </p:spPr>
        <p:txBody>
          <a:bodyPr/>
          <a:lstStyle>
            <a:lvl1pPr>
              <a:defRPr sz="2500" b="1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Titre</a:t>
            </a:r>
            <a:endParaRPr/>
          </a:p>
        </p:txBody>
      </p:sp>
      <p:pic>
        <p:nvPicPr>
          <p:cNvPr id="17" name="Image 16" descr="logo_couv_1.pdf"/>
          <p:cNvPicPr>
            <a:picLocks noChangeAspect="1"/>
          </p:cNvPicPr>
          <p:nvPr userDrawn="1"/>
        </p:nvPicPr>
        <p:blipFill>
          <a:blip r:embed="rId2"/>
          <a:stretch/>
        </p:blipFill>
        <p:spPr bwMode="gray">
          <a:xfrm>
            <a:off x="539552" y="3953662"/>
            <a:ext cx="1224000" cy="7211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96000" y="0"/>
            <a:ext cx="7231938" cy="450000"/>
          </a:xfrm>
        </p:spPr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6000" y="443550"/>
            <a:ext cx="7231938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1" name="Espace réservé du contenu 2"/>
          <p:cNvSpPr>
            <a:spLocks noGrp="1"/>
          </p:cNvSpPr>
          <p:nvPr>
            <p:ph idx="14"/>
          </p:nvPr>
        </p:nvSpPr>
        <p:spPr bwMode="gray">
          <a:xfrm>
            <a:off x="396000" y="1055689"/>
            <a:ext cx="8359063" cy="3298824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 lang="fr-FR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5"/>
          </p:nvPr>
        </p:nvSpPr>
        <p:spPr bwMode="auto">
          <a:xfrm>
            <a:off x="6300192" y="4565650"/>
            <a:ext cx="1980000" cy="288256"/>
          </a:xfrm>
        </p:spPr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 bwMode="auto">
          <a:xfrm>
            <a:off x="2279650" y="4565650"/>
            <a:ext cx="3043238" cy="288256"/>
          </a:xfrm>
        </p:spPr>
        <p:txBody>
          <a:bodyPr/>
          <a:lstStyle/>
          <a:p>
            <a:pPr>
              <a:defRPr/>
            </a:pPr>
            <a:r>
              <a:rPr lang="en-GB" b="1"/>
              <a:t>TAF MORI et MAORI</a:t>
            </a:r>
            <a:endParaRPr lang="fr-FR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 &amp; log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96000" y="0"/>
            <a:ext cx="7231938" cy="450000"/>
          </a:xfrm>
        </p:spPr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6000" y="443550"/>
            <a:ext cx="7231938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0" name="Espace réservé pour une image  10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7627938" y="4565650"/>
            <a:ext cx="608012" cy="266700"/>
          </a:xfrm>
        </p:spPr>
        <p:txBody>
          <a:bodyPr tIns="0" anchor="ctr" anchorCtr="0"/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Logotype</a:t>
            </a:r>
            <a:br>
              <a:rPr lang="fr-FR"/>
            </a:br>
            <a:r>
              <a:rPr lang="fr-FR"/>
              <a:t>partenaire</a:t>
            </a:r>
            <a:endParaRPr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9"/>
          </p:nvPr>
        </p:nvSpPr>
        <p:spPr bwMode="auto"/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2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1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 2 colonne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6000" y="442800"/>
            <a:ext cx="7232400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1" name="Espace réservé du contenu 2"/>
          <p:cNvSpPr>
            <a:spLocks noGrp="1"/>
          </p:cNvSpPr>
          <p:nvPr>
            <p:ph idx="14"/>
          </p:nvPr>
        </p:nvSpPr>
        <p:spPr bwMode="gray">
          <a:xfrm>
            <a:off x="396000" y="1055688"/>
            <a:ext cx="3888000" cy="329842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5"/>
          </p:nvPr>
        </p:nvSpPr>
        <p:spPr bwMode="gray">
          <a:xfrm>
            <a:off x="4572000" y="1055688"/>
            <a:ext cx="3883024" cy="329842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 lang="fr-FR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6"/>
          </p:nvPr>
        </p:nvSpPr>
        <p:spPr bwMode="auto"/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7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21" name="Espace réservé du numéro de diapositive 20"/>
          <p:cNvSpPr>
            <a:spLocks noGrp="1"/>
          </p:cNvSpPr>
          <p:nvPr>
            <p:ph type="sldNum" sz="quarter" idx="18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 2 colonnes &amp; log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6000" y="442800"/>
            <a:ext cx="7232400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1" name="Espace réservé du contenu 2"/>
          <p:cNvSpPr>
            <a:spLocks noGrp="1"/>
          </p:cNvSpPr>
          <p:nvPr>
            <p:ph idx="14"/>
          </p:nvPr>
        </p:nvSpPr>
        <p:spPr bwMode="gray">
          <a:xfrm>
            <a:off x="396000" y="1054800"/>
            <a:ext cx="3888000" cy="3298031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5"/>
          </p:nvPr>
        </p:nvSpPr>
        <p:spPr bwMode="gray">
          <a:xfrm>
            <a:off x="4572000" y="1055688"/>
            <a:ext cx="3883024" cy="3298428"/>
          </a:xfrm>
        </p:spPr>
        <p:txBody>
          <a:bodyPr/>
          <a:lstStyle/>
          <a:p>
            <a:pPr lvl="0">
              <a:defRPr/>
            </a:pPr>
            <a:r>
              <a:rPr lang="en-GB"/>
              <a:t>Click to edit Master text styles</a:t>
            </a:r>
            <a:endParaRPr/>
          </a:p>
          <a:p>
            <a:pPr lvl="1">
              <a:defRPr/>
            </a:pPr>
            <a:r>
              <a:rPr lang="en-GB"/>
              <a:t>Second level</a:t>
            </a:r>
            <a:endParaRPr/>
          </a:p>
          <a:p>
            <a:pPr lvl="2">
              <a:defRPr/>
            </a:pPr>
            <a:r>
              <a:rPr lang="en-GB"/>
              <a:t>Third level</a:t>
            </a:r>
            <a:endParaRPr/>
          </a:p>
          <a:p>
            <a:pPr lvl="3">
              <a:defRPr/>
            </a:pPr>
            <a:r>
              <a:rPr lang="en-GB"/>
              <a:t>Fourth level</a:t>
            </a:r>
            <a:endParaRPr/>
          </a:p>
          <a:p>
            <a:pPr lvl="4">
              <a:defRPr/>
            </a:pPr>
            <a:r>
              <a:rPr lang="en-GB"/>
              <a:t>Fifth level</a:t>
            </a:r>
            <a:endParaRPr lang="fr-FR"/>
          </a:p>
        </p:txBody>
      </p:sp>
      <p:sp>
        <p:nvSpPr>
          <p:cNvPr id="10" name="Espace réservé pour une image  10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7627938" y="4565650"/>
            <a:ext cx="608012" cy="266700"/>
          </a:xfrm>
        </p:spPr>
        <p:txBody>
          <a:bodyPr tIns="0" anchor="ctr" anchorCtr="0"/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Logotype</a:t>
            </a:r>
            <a:br>
              <a:rPr lang="fr-FR"/>
            </a:br>
            <a:r>
              <a:rPr lang="fr-FR"/>
              <a:t>partenaire</a:t>
            </a:r>
            <a:endParaRPr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7"/>
          </p:nvPr>
        </p:nvSpPr>
        <p:spPr bwMode="auto"/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8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9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 visu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396000" y="1116000"/>
            <a:ext cx="3816000" cy="3060000"/>
          </a:xfrm>
        </p:spPr>
        <p:txBody>
          <a:bodyPr tIns="900000" anchor="ctr" anchorCtr="0"/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Sélectionner l’icône pour insérer une image</a:t>
            </a:r>
            <a:endParaRPr/>
          </a:p>
        </p:txBody>
      </p:sp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14" name="Espace réservé du texte 8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96000" y="442800"/>
            <a:ext cx="7228800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5" name="Espace réservé du contenu 2"/>
          <p:cNvSpPr>
            <a:spLocks noGrp="1"/>
          </p:cNvSpPr>
          <p:nvPr>
            <p:ph idx="15" hasCustomPrompt="1"/>
          </p:nvPr>
        </p:nvSpPr>
        <p:spPr bwMode="gray">
          <a:xfrm>
            <a:off x="4572000" y="1054800"/>
            <a:ext cx="3883024" cy="3298031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7"/>
          </p:nvPr>
        </p:nvSpPr>
        <p:spPr bwMode="auto"/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8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9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 visuel &amp; log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396000" y="1116000"/>
            <a:ext cx="3816000" cy="3060000"/>
          </a:xfrm>
        </p:spPr>
        <p:txBody>
          <a:bodyPr tIns="900000" anchor="ctr" anchorCtr="0"/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Sélectionner l’icône pour insérer une image</a:t>
            </a:r>
            <a:endParaRPr/>
          </a:p>
        </p:txBody>
      </p:sp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pPr>
              <a:defRPr/>
            </a:pPr>
            <a:r>
              <a:rPr lang="fr-FR"/>
              <a:t>Chapitre 0 : Titre</a:t>
            </a:r>
          </a:p>
        </p:txBody>
      </p:sp>
      <p:sp>
        <p:nvSpPr>
          <p:cNvPr id="14" name="Espace réservé du texte 8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96000" y="442800"/>
            <a:ext cx="7228800" cy="276090"/>
          </a:xfrm>
        </p:spPr>
        <p:txBody>
          <a:bodyPr/>
          <a:lstStyle>
            <a:lvl1pPr>
              <a:defRPr sz="1600" cap="none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fr-FR"/>
              <a:t>0.0 Titre</a:t>
            </a:r>
            <a:endParaRPr/>
          </a:p>
        </p:txBody>
      </p:sp>
      <p:sp>
        <p:nvSpPr>
          <p:cNvPr id="15" name="Espace réservé du contenu 2"/>
          <p:cNvSpPr>
            <a:spLocks noGrp="1"/>
          </p:cNvSpPr>
          <p:nvPr>
            <p:ph idx="15" hasCustomPrompt="1"/>
          </p:nvPr>
        </p:nvSpPr>
        <p:spPr bwMode="gray">
          <a:xfrm>
            <a:off x="4572000" y="1054800"/>
            <a:ext cx="3883024" cy="3298031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10" name="Espace réservé pour une image  10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7627938" y="4565650"/>
            <a:ext cx="608012" cy="266700"/>
          </a:xfrm>
        </p:spPr>
        <p:txBody>
          <a:bodyPr tIns="0" anchor="ctr" anchorCtr="0"/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Logotype</a:t>
            </a:r>
            <a:br>
              <a:rPr lang="fr-FR"/>
            </a:br>
            <a:r>
              <a:rPr lang="fr-FR"/>
              <a:t>partenaire</a:t>
            </a:r>
            <a:endParaRPr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7"/>
          </p:nvPr>
        </p:nvSpPr>
        <p:spPr bwMode="auto"/>
        <p:txBody>
          <a:bodyPr/>
          <a:lstStyle/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8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9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gray">
          <a:xfrm>
            <a:off x="0" y="0"/>
            <a:ext cx="9144000" cy="756000"/>
          </a:xfrm>
          <a:prstGeom prst="rect">
            <a:avLst/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96000" y="0"/>
            <a:ext cx="7231938" cy="45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pPr>
              <a:defRPr/>
            </a:pPr>
            <a:r>
              <a:rPr lang="fr-FR"/>
              <a:t>Chapitre 0 :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96000" y="1056085"/>
            <a:ext cx="8366125" cy="32984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fr-FR"/>
              <a:t>Texte de niveau 1</a:t>
            </a:r>
            <a:endParaRPr/>
          </a:p>
          <a:p>
            <a:pPr lvl="1">
              <a:defRPr/>
            </a:pPr>
            <a:r>
              <a:rPr lang="fr-FR"/>
              <a:t>Texte de niveau 2</a:t>
            </a:r>
            <a:endParaRPr/>
          </a:p>
          <a:p>
            <a:pPr lvl="2">
              <a:defRPr/>
            </a:pPr>
            <a:r>
              <a:rPr lang="fr-FR"/>
              <a:t>Texte de niveau 3</a:t>
            </a:r>
            <a:endParaRPr/>
          </a:p>
          <a:p>
            <a:pPr lvl="3">
              <a:defRPr/>
            </a:pPr>
            <a:r>
              <a:rPr lang="fr-FR"/>
              <a:t>Texte de niveau 4</a:t>
            </a:r>
            <a:endParaRPr/>
          </a:p>
          <a:p>
            <a:pPr lvl="4">
              <a:defRPr/>
            </a:pPr>
            <a:r>
              <a:rPr lang="fr-FR"/>
              <a:t>Texte de niveau 5</a:t>
            </a:r>
            <a:endParaRPr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5322888" y="4565650"/>
            <a:ext cx="1980000" cy="2882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8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B4BA7F9B-904A-48E6-9D6F-8967D98FE920}" type="datetime1">
              <a:rPr lang="fr-FR"/>
              <a:t>09/01/2026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279650" y="4565650"/>
            <a:ext cx="2652125" cy="28825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800" cap="all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fr-FR"/>
              <a:t>Titre de la présentation - menu « Insertion / En-tête et pied de page »</a:t>
            </a:r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627938" y="214536"/>
            <a:ext cx="1127125" cy="30360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2350" b="0" cap="all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0C140CD-8AED-46FF-A9A2-77308F3F39AE}" type="slidenum">
              <a:rPr lang="fr-FR"/>
              <a:t>‹#›</a:t>
            </a:fld>
            <a:endParaRPr lang="fr-FR"/>
          </a:p>
        </p:txBody>
      </p:sp>
      <p:pic>
        <p:nvPicPr>
          <p:cNvPr id="11" name="Image 10" descr="logo_couv_1.pdf"/>
          <p:cNvPicPr>
            <a:picLocks noChangeAspect="1"/>
          </p:cNvPicPr>
          <p:nvPr userDrawn="1"/>
        </p:nvPicPr>
        <p:blipFill>
          <a:blip r:embed="rId12"/>
          <a:stretch/>
        </p:blipFill>
        <p:spPr bwMode="gray">
          <a:xfrm>
            <a:off x="403674" y="4433896"/>
            <a:ext cx="856800" cy="50481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l" defTabSz="914400">
        <a:lnSpc>
          <a:spcPct val="100000"/>
        </a:lnSpc>
        <a:spcBef>
          <a:spcPts val="0"/>
        </a:spcBef>
        <a:spcAft>
          <a:spcPts val="0"/>
        </a:spcAft>
        <a:buNone/>
        <a:defRPr sz="2200" b="1" cap="all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100000"/>
        </a:lnSpc>
        <a:spcBef>
          <a:spcPts val="0"/>
        </a:spcBef>
        <a:spcAft>
          <a:spcPts val="0"/>
        </a:spcAft>
        <a:buSzPct val="25000"/>
        <a:buFontTx/>
        <a:buNone/>
        <a:defRPr sz="2000" b="0" cap="none">
          <a:solidFill>
            <a:schemeClr val="accent5"/>
          </a:solidFill>
          <a:latin typeface="+mn-lt"/>
          <a:ea typeface="+mn-ea"/>
          <a:cs typeface="+mn-cs"/>
        </a:defRPr>
      </a:lvl1pPr>
      <a:lvl2pPr marL="0" indent="0" algn="l" defTabSz="914400">
        <a:lnSpc>
          <a:spcPct val="100000"/>
        </a:lnSpc>
        <a:spcBef>
          <a:spcPts val="0"/>
        </a:spcBef>
        <a:spcAft>
          <a:spcPts val="0"/>
        </a:spcAft>
        <a:buSzPct val="25000"/>
        <a:buFontTx/>
        <a:buNone/>
        <a:defRPr sz="1900" b="1" cap="none">
          <a:solidFill>
            <a:schemeClr val="bg2"/>
          </a:solidFill>
          <a:latin typeface="+mn-lt"/>
          <a:ea typeface="+mn-ea"/>
          <a:cs typeface="+mn-cs"/>
        </a:defRPr>
      </a:lvl2pPr>
      <a:lvl3pPr marL="0" indent="0" algn="l" defTabSz="914400">
        <a:lnSpc>
          <a:spcPct val="100000"/>
        </a:lnSpc>
        <a:spcBef>
          <a:spcPts val="0"/>
        </a:spcBef>
        <a:spcAft>
          <a:spcPts val="0"/>
        </a:spcAft>
        <a:buSzPct val="25000"/>
        <a:buFontTx/>
        <a:buNone/>
        <a:defRPr sz="1800" cap="none">
          <a:solidFill>
            <a:schemeClr val="tx1"/>
          </a:solidFill>
          <a:latin typeface="+mn-lt"/>
          <a:ea typeface="+mn-ea"/>
          <a:cs typeface="+mn-cs"/>
        </a:defRPr>
      </a:lvl3pPr>
      <a:lvl4pPr marL="266700" indent="-2667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bg2"/>
        </a:buClr>
        <a:buSzPct val="80000"/>
        <a:buFont typeface="Arial"/>
        <a:buChar char="►"/>
        <a:defRPr sz="1800" cap="none">
          <a:solidFill>
            <a:schemeClr val="tx1"/>
          </a:solidFill>
          <a:latin typeface="+mn-lt"/>
          <a:ea typeface="+mn-ea"/>
          <a:cs typeface="+mn-cs"/>
        </a:defRPr>
      </a:lvl4pPr>
      <a:lvl5pPr marL="447675" indent="-180975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bg2"/>
        </a:buClr>
        <a:buSzPct val="100000"/>
        <a:buFont typeface="Arial"/>
        <a:buChar char="-"/>
        <a:defRPr sz="1800" cap="none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>
        <a:spcBef>
          <a:spcPts val="0"/>
        </a:spcBef>
        <a:buFont typeface="Arial"/>
        <a:buNone/>
        <a:defRPr sz="1500">
          <a:solidFill>
            <a:schemeClr val="tx1"/>
          </a:solidFill>
          <a:latin typeface="+mn-lt"/>
          <a:ea typeface="+mn-ea"/>
          <a:cs typeface="+mn-cs"/>
        </a:defRPr>
      </a:lvl6pPr>
      <a:lvl7pPr marL="342900" indent="-342900" algn="l" defTabSz="914400">
        <a:spcBef>
          <a:spcPts val="0"/>
        </a:spcBef>
        <a:buClr>
          <a:schemeClr val="bg2"/>
        </a:buClr>
        <a:buFont typeface="Arial"/>
        <a:buChar char="►"/>
        <a:defRPr sz="15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213B9F-BE22-4A63-A428-DBF13F03AC54}" type="datetime1">
              <a:rPr lang="fr-FR"/>
              <a:t>09/01/2026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  <a:endParaRPr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fr-FR" dirty="0"/>
              <a:t>Méthodes AVANCEES d'Optimisation </a:t>
            </a:r>
            <a:r>
              <a:rPr lang="fr-FR" b="1" dirty="0"/>
              <a:t>pour la Résilience Industrielle</a:t>
            </a:r>
            <a:r>
              <a:rPr lang="fr-FR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7E0C047-0518-4C76-BAA1-7A8C575B0617}" type="datetime1">
              <a:rPr lang="fr-FR"/>
              <a:t>09/01/2026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10C140CD-8AED-46FF-A9A2-77308F3F39AE}" type="slidenum">
              <a:rPr lang="fr-FR"/>
              <a:t>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Titre de la présentation - menu « Insertion / En-tête et pied de page »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 lvl="1">
              <a:defRPr/>
            </a:pPr>
            <a:r>
              <a:rPr lang="fr-FR" dirty="0"/>
              <a:t>Parcours – Métiers CIBLES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E797EF8D-7DD9-25BB-F77E-7617F31C78E5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84BF142-25C1-9918-4EC1-ECC07C9268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95999" y="0"/>
            <a:ext cx="7389691" cy="450000"/>
          </a:xfrm>
        </p:spPr>
        <p:txBody>
          <a:bodyPr/>
          <a:lstStyle/>
          <a:p>
            <a:pPr>
              <a:defRPr/>
            </a:pPr>
            <a:r>
              <a:rPr lang="fr-FR" dirty="0"/>
              <a:t>Parcours – Métiers CIBLES</a:t>
            </a:r>
            <a:endParaRPr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8AAB08-231A-A119-82C1-30EBB5A27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564" y="1059582"/>
            <a:ext cx="8366125" cy="3298428"/>
          </a:xfrm>
        </p:spPr>
        <p:txBody>
          <a:bodyPr/>
          <a:lstStyle/>
          <a:p>
            <a:pPr lvl="2"/>
            <a:r>
              <a:rPr lang="fr-FR" sz="2400" noProof="0" dirty="0"/>
              <a:t>Les slides suivantes illustrent les trajectoires possibles </a:t>
            </a:r>
          </a:p>
          <a:p>
            <a:pPr lvl="2" algn="ctr"/>
            <a:r>
              <a:rPr lang="fr-FR" sz="2400" b="1" noProof="0" dirty="0"/>
              <a:t>P1 + P2 → M</a:t>
            </a:r>
            <a:r>
              <a:rPr lang="fr-FR" sz="2400" noProof="0" dirty="0"/>
              <a:t>, </a:t>
            </a:r>
          </a:p>
          <a:p>
            <a:pPr lvl="2"/>
            <a:r>
              <a:rPr lang="fr-FR" sz="2400" noProof="0" dirty="0"/>
              <a:t>où :</a:t>
            </a:r>
          </a:p>
          <a:p>
            <a:pPr marL="609600" lvl="3" indent="-342900">
              <a:buFont typeface="Arial" panose="020B0604020202020204" pitchFamily="34" charset="0"/>
              <a:buChar char="•"/>
            </a:pPr>
            <a:r>
              <a:rPr lang="fr-FR" sz="2400" b="1" noProof="0" dirty="0"/>
              <a:t>M</a:t>
            </a:r>
            <a:r>
              <a:rPr lang="fr-FR" sz="2400" noProof="0" dirty="0"/>
              <a:t> représente un métier cible associé à la trajectoires.</a:t>
            </a:r>
          </a:p>
          <a:p>
            <a:pPr marL="609600" lvl="3" indent="-342900">
              <a:buFont typeface="Arial" panose="020B0604020202020204" pitchFamily="34" charset="0"/>
              <a:buChar char="•"/>
            </a:pPr>
            <a:r>
              <a:rPr lang="fr-FR" sz="2400" b="1" noProof="0" dirty="0"/>
              <a:t>P2</a:t>
            </a:r>
            <a:r>
              <a:rPr lang="fr-FR" sz="2400" noProof="0" dirty="0"/>
              <a:t> correspond à l’un des quatre parcours de spécialisation proposés dans la TAF MAORI.</a:t>
            </a:r>
          </a:p>
          <a:p>
            <a:pPr marL="609600" lvl="3" indent="-342900">
              <a:buFont typeface="Arial" panose="020B0604020202020204" pitchFamily="34" charset="0"/>
              <a:buChar char="•"/>
            </a:pPr>
            <a:r>
              <a:rPr lang="fr-FR" sz="2400" b="1" noProof="0" dirty="0"/>
              <a:t>P1</a:t>
            </a:r>
            <a:r>
              <a:rPr lang="fr-FR" sz="2400" noProof="0" dirty="0"/>
              <a:t> peut être :</a:t>
            </a:r>
          </a:p>
          <a:p>
            <a:pPr marL="742950" lvl="5" indent="-285750">
              <a:buFont typeface="Arial" panose="020B0604020202020204" pitchFamily="34" charset="0"/>
              <a:buChar char="•"/>
            </a:pPr>
            <a:r>
              <a:rPr lang="fr-FR" sz="1800" noProof="0" dirty="0"/>
              <a:t>Un parcours de spécialisation suivi dans la TAF OASIS.</a:t>
            </a:r>
          </a:p>
          <a:p>
            <a:pPr marL="742950" lvl="5" indent="-285750">
              <a:buFont typeface="Arial" panose="020B0604020202020204" pitchFamily="34" charset="0"/>
              <a:buChar char="•"/>
            </a:pPr>
            <a:r>
              <a:rPr lang="fr-FR" sz="1800" noProof="0" dirty="0"/>
              <a:t>Une autre TAF suivie en A2</a:t>
            </a:r>
            <a:r>
              <a:rPr lang="fr-FR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27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26937" y="1224714"/>
            <a:ext cx="2160000" cy="48871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r-FR" sz="1800">
                <a:solidFill>
                  <a:srgbClr val="1F1F1F"/>
                </a:solidFill>
                <a:latin typeface="+mj-lt"/>
              </a:rPr>
              <a:t>Ing. QHSE </a:t>
            </a:r>
            <a:r>
              <a:rPr lang="fr-FR" sz="1400">
                <a:solidFill>
                  <a:srgbClr val="1F1F1F"/>
                </a:solidFill>
                <a:latin typeface="+mj-lt"/>
              </a:rPr>
              <a:t>Qualité Hygiène Sécurité et Environnement</a:t>
            </a:r>
            <a:endParaRPr lang="fr-FR" sz="180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0" y="1470003"/>
            <a:ext cx="216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>
                <a:latin typeface="+mj-lt"/>
              </a:rPr>
              <a:t>Maîtrise du risque</a:t>
            </a:r>
            <a:endParaRPr dirty="0"/>
          </a:p>
        </p:txBody>
      </p:sp>
      <p:sp>
        <p:nvSpPr>
          <p:cNvPr id="23" name="TextBox 22"/>
          <p:cNvSpPr txBox="1"/>
          <p:nvPr/>
        </p:nvSpPr>
        <p:spPr bwMode="auto">
          <a:xfrm>
            <a:off x="7472522" y="3282749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Responsable production </a:t>
            </a:r>
            <a:endParaRPr/>
          </a:p>
        </p:txBody>
      </p:sp>
      <p:sp>
        <p:nvSpPr>
          <p:cNvPr id="36" name="TextBox 35"/>
          <p:cNvSpPr txBox="1"/>
          <p:nvPr/>
        </p:nvSpPr>
        <p:spPr bwMode="auto">
          <a:xfrm>
            <a:off x="7472522" y="1811191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Responsable qualité</a:t>
            </a:r>
            <a:endParaRPr/>
          </a:p>
        </p:txBody>
      </p:sp>
      <p:sp>
        <p:nvSpPr>
          <p:cNvPr id="7" name="TextBox 6"/>
          <p:cNvSpPr txBox="1"/>
          <p:nvPr/>
        </p:nvSpPr>
        <p:spPr bwMode="auto">
          <a:xfrm>
            <a:off x="2719452" y="1318684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Performance industrielle</a:t>
            </a:r>
            <a:endParaRPr/>
          </a:p>
        </p:txBody>
      </p:sp>
      <p:sp>
        <p:nvSpPr>
          <p:cNvPr id="44" name="TextBox 43"/>
          <p:cNvSpPr txBox="1"/>
          <p:nvPr/>
        </p:nvSpPr>
        <p:spPr bwMode="auto">
          <a:xfrm>
            <a:off x="4728763" y="3592355"/>
            <a:ext cx="2160000" cy="536326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 sz="1800"/>
              <a:t>Ing. RAMS  </a:t>
            </a:r>
            <a:r>
              <a:rPr lang="fr-FR" sz="1400"/>
              <a:t>fiab., disponibilité, maintenabilité sécurité</a:t>
            </a:r>
            <a:endParaRPr lang="fr-FR" sz="1800"/>
          </a:p>
        </p:txBody>
      </p:sp>
      <p:cxnSp>
        <p:nvCxnSpPr>
          <p:cNvPr id="132" name="Straight Arrow Connector 131"/>
          <p:cNvCxnSpPr>
            <a:cxnSpLocks/>
            <a:stCxn id="7" idx="3"/>
            <a:endCxn id="3" idx="1"/>
          </p:cNvCxnSpPr>
          <p:nvPr/>
        </p:nvCxnSpPr>
        <p:spPr bwMode="auto">
          <a:xfrm flipV="1">
            <a:off x="4519452" y="1469072"/>
            <a:ext cx="207485" cy="1727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cxnSpLocks/>
            <a:endCxn id="44" idx="1"/>
          </p:cNvCxnSpPr>
          <p:nvPr/>
        </p:nvCxnSpPr>
        <p:spPr bwMode="auto">
          <a:xfrm>
            <a:off x="4495209" y="3533237"/>
            <a:ext cx="233554" cy="3272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395999" y="0"/>
            <a:ext cx="7389691" cy="450000"/>
          </a:xfrm>
        </p:spPr>
        <p:txBody>
          <a:bodyPr/>
          <a:lstStyle/>
          <a:p>
            <a:pPr>
              <a:defRPr/>
            </a:pPr>
            <a:r>
              <a:rPr lang="fr-FR"/>
              <a:t>Profil Métiers industrie (qualité/fiabilité)</a:t>
            </a:r>
            <a:endParaRPr/>
          </a:p>
        </p:txBody>
      </p:sp>
      <p:sp>
        <p:nvSpPr>
          <p:cNvPr id="68" name="Plus 67"/>
          <p:cNvSpPr/>
          <p:nvPr/>
        </p:nvSpPr>
        <p:spPr bwMode="auto">
          <a:xfrm>
            <a:off x="2137943" y="1465891"/>
            <a:ext cx="382078" cy="351917"/>
          </a:xfrm>
          <a:prstGeom prst="mathPlus">
            <a:avLst>
              <a:gd name="adj1" fmla="val 23520"/>
            </a:avLst>
          </a:prstGeom>
          <a:solidFill>
            <a:srgbClr val="00B8D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06" name="TextBox 205"/>
          <p:cNvSpPr txBox="1"/>
          <p:nvPr/>
        </p:nvSpPr>
        <p:spPr bwMode="auto">
          <a:xfrm>
            <a:off x="1826" y="3348571"/>
            <a:ext cx="216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Maîtrise du risque</a:t>
            </a:r>
            <a:endParaRPr/>
          </a:p>
        </p:txBody>
      </p:sp>
      <p:sp>
        <p:nvSpPr>
          <p:cNvPr id="208" name="TextBox 207"/>
          <p:cNvSpPr txBox="1"/>
          <p:nvPr/>
        </p:nvSpPr>
        <p:spPr bwMode="auto">
          <a:xfrm>
            <a:off x="2719452" y="3140558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>
                <a:latin typeface="+mj-lt"/>
              </a:rPr>
              <a:t>Performance industrielle</a:t>
            </a:r>
            <a:endParaRPr dirty="0"/>
          </a:p>
        </p:txBody>
      </p:sp>
      <p:sp>
        <p:nvSpPr>
          <p:cNvPr id="211" name="Plus 210"/>
          <p:cNvSpPr/>
          <p:nvPr/>
        </p:nvSpPr>
        <p:spPr bwMode="auto">
          <a:xfrm>
            <a:off x="2131716" y="3357279"/>
            <a:ext cx="382078" cy="351917"/>
          </a:xfrm>
          <a:prstGeom prst="mathPlus">
            <a:avLst>
              <a:gd name="adj1" fmla="val 23520"/>
            </a:avLst>
          </a:prstGeom>
          <a:solidFill>
            <a:srgbClr val="00B8D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9" name="Right Arrow 248"/>
          <p:cNvSpPr/>
          <p:nvPr/>
        </p:nvSpPr>
        <p:spPr bwMode="auto">
          <a:xfrm>
            <a:off x="6780576" y="2562395"/>
            <a:ext cx="1005115" cy="53632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/>
              <a:t>5 ans </a:t>
            </a:r>
            <a:endParaRPr/>
          </a:p>
        </p:txBody>
      </p:sp>
      <p:sp>
        <p:nvSpPr>
          <p:cNvPr id="253" name="TextBox 252"/>
          <p:cNvSpPr txBox="1"/>
          <p:nvPr/>
        </p:nvSpPr>
        <p:spPr bwMode="auto">
          <a:xfrm>
            <a:off x="4728763" y="2643247"/>
            <a:ext cx="216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>
              <a:defRPr>
                <a:latin typeface="+mj-lt"/>
              </a:defRPr>
            </a:lvl1pPr>
          </a:lstStyle>
          <a:p>
            <a:pPr algn="ctr">
              <a:defRPr/>
            </a:pPr>
            <a:r>
              <a:rPr lang="fr-FR"/>
              <a:t>Conseil &amp; audit</a:t>
            </a:r>
            <a:endParaRPr/>
          </a:p>
        </p:txBody>
      </p:sp>
      <p:cxnSp>
        <p:nvCxnSpPr>
          <p:cNvPr id="254" name="Straight Arrow Connector 253"/>
          <p:cNvCxnSpPr>
            <a:cxnSpLocks/>
            <a:stCxn id="7" idx="3"/>
            <a:endCxn id="253" idx="1"/>
          </p:cNvCxnSpPr>
          <p:nvPr/>
        </p:nvCxnSpPr>
        <p:spPr bwMode="auto">
          <a:xfrm>
            <a:off x="4519452" y="1641850"/>
            <a:ext cx="209311" cy="1186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>
            <a:cxnSpLocks/>
            <a:endCxn id="253" idx="1"/>
          </p:cNvCxnSpPr>
          <p:nvPr/>
        </p:nvCxnSpPr>
        <p:spPr bwMode="auto">
          <a:xfrm flipV="1">
            <a:off x="4495209" y="2827913"/>
            <a:ext cx="233554" cy="7053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6" grpId="0"/>
      <p:bldP spid="44" grpId="0"/>
      <p:bldP spid="206" grpId="0"/>
      <p:bldP spid="208" grpId="0"/>
      <p:bldP spid="211" grpId="0" animBg="1"/>
      <p:bldP spid="2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 txBox="1"/>
          <p:nvPr/>
        </p:nvSpPr>
        <p:spPr bwMode="auto">
          <a:xfrm>
            <a:off x="4428815" y="2555579"/>
            <a:ext cx="2160000" cy="646331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fr-FR" sz="1800">
                <a:latin typeface="+mj-lt"/>
              </a:rPr>
              <a:t>Ing. Performance Industrielle</a:t>
            </a:r>
            <a:endParaRPr/>
          </a:p>
        </p:txBody>
      </p:sp>
      <p:sp>
        <p:nvSpPr>
          <p:cNvPr id="23" name="TextBox 22"/>
          <p:cNvSpPr txBox="1"/>
          <p:nvPr/>
        </p:nvSpPr>
        <p:spPr bwMode="auto">
          <a:xfrm>
            <a:off x="7472522" y="3282749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Responsable production </a:t>
            </a:r>
            <a:endParaRPr/>
          </a:p>
        </p:txBody>
      </p:sp>
      <p:sp>
        <p:nvSpPr>
          <p:cNvPr id="36" name="TextBox 35"/>
          <p:cNvSpPr txBox="1"/>
          <p:nvPr/>
        </p:nvSpPr>
        <p:spPr bwMode="auto">
          <a:xfrm>
            <a:off x="7472522" y="1811191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Responsable qualité</a:t>
            </a:r>
            <a:endParaRPr/>
          </a:p>
        </p:txBody>
      </p:sp>
      <p:sp>
        <p:nvSpPr>
          <p:cNvPr id="2" name="TextBox 1"/>
          <p:cNvSpPr txBox="1"/>
          <p:nvPr/>
        </p:nvSpPr>
        <p:spPr bwMode="auto">
          <a:xfrm>
            <a:off x="2477255" y="2555579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Performance industrielle</a:t>
            </a:r>
            <a:endParaRPr/>
          </a:p>
        </p:txBody>
      </p:sp>
      <p:sp>
        <p:nvSpPr>
          <p:cNvPr id="13" name="TextBox 12"/>
          <p:cNvSpPr txBox="1"/>
          <p:nvPr/>
        </p:nvSpPr>
        <p:spPr bwMode="auto">
          <a:xfrm>
            <a:off x="-20528" y="1961585"/>
            <a:ext cx="216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 err="1">
                <a:latin typeface="+mj-lt"/>
              </a:rPr>
              <a:t>Supply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chain</a:t>
            </a:r>
            <a:r>
              <a:rPr lang="fr-FR" dirty="0">
                <a:latin typeface="+mj-lt"/>
              </a:rPr>
              <a:t> </a:t>
            </a:r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396000" y="0"/>
            <a:ext cx="7231938" cy="450000"/>
          </a:xfrm>
        </p:spPr>
        <p:txBody>
          <a:bodyPr/>
          <a:lstStyle/>
          <a:p>
            <a:pPr>
              <a:defRPr/>
            </a:pPr>
            <a:r>
              <a:rPr lang="fr-FR"/>
              <a:t>Profil Métiers industrie (Performance)</a:t>
            </a:r>
            <a:endParaRPr/>
          </a:p>
        </p:txBody>
      </p:sp>
      <p:cxnSp>
        <p:nvCxnSpPr>
          <p:cNvPr id="57" name="Straight Arrow Connector 56"/>
          <p:cNvCxnSpPr>
            <a:cxnSpLocks/>
          </p:cNvCxnSpPr>
          <p:nvPr/>
        </p:nvCxnSpPr>
        <p:spPr bwMode="auto">
          <a:xfrm>
            <a:off x="4240900" y="2878744"/>
            <a:ext cx="2242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 bwMode="auto">
          <a:xfrm>
            <a:off x="2131532" y="2702786"/>
            <a:ext cx="382078" cy="351917"/>
          </a:xfrm>
          <a:prstGeom prst="mathPlus">
            <a:avLst>
              <a:gd name="adj1" fmla="val 2352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9" name="TextBox 78"/>
          <p:cNvSpPr txBox="1"/>
          <p:nvPr/>
        </p:nvSpPr>
        <p:spPr bwMode="auto">
          <a:xfrm>
            <a:off x="824817" y="2694078"/>
            <a:ext cx="526498" cy="3661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fr-FR" b="1">
                <a:solidFill>
                  <a:srgbClr val="00B8DF"/>
                </a:solidFill>
              </a:rPr>
              <a:t>OU</a:t>
            </a:r>
            <a:endParaRPr/>
          </a:p>
        </p:txBody>
      </p:sp>
      <p:sp>
        <p:nvSpPr>
          <p:cNvPr id="82" name="TextBox 81"/>
          <p:cNvSpPr txBox="1"/>
          <p:nvPr/>
        </p:nvSpPr>
        <p:spPr bwMode="auto">
          <a:xfrm>
            <a:off x="7887" y="3349591"/>
            <a:ext cx="216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Maîtrise du risque</a:t>
            </a:r>
            <a:endParaRPr/>
          </a:p>
        </p:txBody>
      </p:sp>
      <p:sp>
        <p:nvSpPr>
          <p:cNvPr id="249" name="Right Arrow 248"/>
          <p:cNvSpPr/>
          <p:nvPr/>
        </p:nvSpPr>
        <p:spPr bwMode="auto">
          <a:xfrm>
            <a:off x="6552459" y="2615647"/>
            <a:ext cx="1005115" cy="53632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/>
              <a:t>5 ans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 bwMode="auto">
          <a:xfrm>
            <a:off x="39752" y="3708679"/>
            <a:ext cx="1800000" cy="1238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172393" y="2468149"/>
            <a:ext cx="2160000" cy="36281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r-FR" sz="1800">
                <a:solidFill>
                  <a:srgbClr val="1F1F1F"/>
                </a:solidFill>
                <a:latin typeface="+mj-lt"/>
              </a:rPr>
              <a:t>Responsable gestion des stocks </a:t>
            </a:r>
            <a:endParaRPr/>
          </a:p>
        </p:txBody>
      </p:sp>
      <p:sp>
        <p:nvSpPr>
          <p:cNvPr id="18" name="Content Placeholder 2"/>
          <p:cNvSpPr txBox="1"/>
          <p:nvPr/>
        </p:nvSpPr>
        <p:spPr bwMode="auto">
          <a:xfrm>
            <a:off x="4172393" y="4632446"/>
            <a:ext cx="2160000" cy="303454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fr-FR" sz="1800">
                <a:latin typeface="+mj-lt"/>
              </a:rPr>
              <a:t>Ing. de planification</a:t>
            </a:r>
            <a:endParaRPr/>
          </a:p>
        </p:txBody>
      </p:sp>
      <p:sp>
        <p:nvSpPr>
          <p:cNvPr id="23" name="TextBox 22"/>
          <p:cNvSpPr txBox="1"/>
          <p:nvPr/>
        </p:nvSpPr>
        <p:spPr bwMode="auto">
          <a:xfrm>
            <a:off x="7627937" y="2671259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>
                <a:latin typeface="+mj-lt"/>
              </a:rPr>
              <a:t>Responsable Supply Chain</a:t>
            </a:r>
            <a:endParaRPr/>
          </a:p>
        </p:txBody>
      </p:sp>
      <p:sp>
        <p:nvSpPr>
          <p:cNvPr id="7" name="TextBox 6"/>
          <p:cNvSpPr txBox="1"/>
          <p:nvPr/>
        </p:nvSpPr>
        <p:spPr bwMode="auto">
          <a:xfrm>
            <a:off x="29456" y="1239430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Performance industrielle</a:t>
            </a:r>
            <a:endParaRPr/>
          </a:p>
        </p:txBody>
      </p:sp>
      <p:sp>
        <p:nvSpPr>
          <p:cNvPr id="44" name="TextBox 43"/>
          <p:cNvSpPr txBox="1"/>
          <p:nvPr/>
        </p:nvSpPr>
        <p:spPr bwMode="auto">
          <a:xfrm>
            <a:off x="4172393" y="3587104"/>
            <a:ext cx="2160000" cy="331640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 sz="1800">
                <a:latin typeface="+mj-lt"/>
              </a:rPr>
              <a:t>Ing. d’études logistiques </a:t>
            </a:r>
            <a:endParaRPr/>
          </a:p>
        </p:txBody>
      </p:sp>
      <p:cxnSp>
        <p:nvCxnSpPr>
          <p:cNvPr id="132" name="Straight Arrow Connector 131"/>
          <p:cNvCxnSpPr>
            <a:cxnSpLocks/>
            <a:stCxn id="13" idx="3"/>
            <a:endCxn id="3" idx="1"/>
          </p:cNvCxnSpPr>
          <p:nvPr/>
        </p:nvCxnSpPr>
        <p:spPr bwMode="auto">
          <a:xfrm flipV="1">
            <a:off x="3692797" y="2649557"/>
            <a:ext cx="479596" cy="11033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cxnSpLocks/>
          </p:cNvCxnSpPr>
          <p:nvPr/>
        </p:nvCxnSpPr>
        <p:spPr bwMode="auto">
          <a:xfrm flipV="1">
            <a:off x="3692797" y="3719098"/>
            <a:ext cx="479596" cy="244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 bwMode="auto">
          <a:xfrm>
            <a:off x="2111220" y="3568258"/>
            <a:ext cx="1581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>
                <a:latin typeface="+mj-lt"/>
              </a:rPr>
              <a:t>Supply chain </a:t>
            </a:r>
            <a:endParaRPr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396000" y="0"/>
            <a:ext cx="7231938" cy="450000"/>
          </a:xfrm>
        </p:spPr>
        <p:txBody>
          <a:bodyPr/>
          <a:lstStyle/>
          <a:p>
            <a:pPr>
              <a:defRPr/>
            </a:pPr>
            <a:r>
              <a:rPr lang="fr-FR"/>
              <a:t>Profil Métier de la chaîne Logistique</a:t>
            </a:r>
            <a:endParaRPr/>
          </a:p>
        </p:txBody>
      </p:sp>
      <p:cxnSp>
        <p:nvCxnSpPr>
          <p:cNvPr id="57" name="Straight Arrow Connector 56"/>
          <p:cNvCxnSpPr>
            <a:cxnSpLocks/>
            <a:stCxn id="13" idx="3"/>
            <a:endCxn id="18" idx="1"/>
          </p:cNvCxnSpPr>
          <p:nvPr/>
        </p:nvCxnSpPr>
        <p:spPr bwMode="auto">
          <a:xfrm>
            <a:off x="3692797" y="3752924"/>
            <a:ext cx="479596" cy="1031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Plus 67"/>
          <p:cNvSpPr/>
          <p:nvPr/>
        </p:nvSpPr>
        <p:spPr bwMode="auto">
          <a:xfrm>
            <a:off x="1723461" y="1386635"/>
            <a:ext cx="382078" cy="351917"/>
          </a:xfrm>
          <a:prstGeom prst="mathPlus">
            <a:avLst>
              <a:gd name="adj1" fmla="val 23520"/>
            </a:avLst>
          </a:prstGeom>
          <a:solidFill>
            <a:srgbClr val="00B8D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6" name="Plus 75"/>
          <p:cNvSpPr/>
          <p:nvPr/>
        </p:nvSpPr>
        <p:spPr bwMode="auto">
          <a:xfrm>
            <a:off x="1724129" y="3570689"/>
            <a:ext cx="382078" cy="351917"/>
          </a:xfrm>
          <a:prstGeom prst="mathPlus">
            <a:avLst>
              <a:gd name="adj1" fmla="val 2352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9" name="TextBox 78"/>
          <p:cNvSpPr txBox="1"/>
          <p:nvPr/>
        </p:nvSpPr>
        <p:spPr bwMode="auto">
          <a:xfrm>
            <a:off x="694584" y="3694094"/>
            <a:ext cx="526498" cy="3661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fr-FR" b="1" dirty="0">
                <a:solidFill>
                  <a:srgbClr val="00B8DF"/>
                </a:solidFill>
              </a:rPr>
              <a:t>OU</a:t>
            </a:r>
            <a:endParaRPr dirty="0"/>
          </a:p>
        </p:txBody>
      </p:sp>
      <p:sp>
        <p:nvSpPr>
          <p:cNvPr id="82" name="TextBox 81"/>
          <p:cNvSpPr txBox="1"/>
          <p:nvPr/>
        </p:nvSpPr>
        <p:spPr bwMode="auto">
          <a:xfrm>
            <a:off x="39752" y="4103087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>
                <a:latin typeface="+mj-lt"/>
              </a:rPr>
              <a:t>Maîtrise du risque</a:t>
            </a:r>
            <a:endParaRPr dirty="0"/>
          </a:p>
        </p:txBody>
      </p:sp>
      <p:sp>
        <p:nvSpPr>
          <p:cNvPr id="14" name="TextBox 13"/>
          <p:cNvSpPr txBox="1"/>
          <p:nvPr/>
        </p:nvSpPr>
        <p:spPr bwMode="auto">
          <a:xfrm>
            <a:off x="21693" y="2994424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>
                <a:latin typeface="+mj-lt"/>
              </a:rPr>
              <a:t>Performance industrielle</a:t>
            </a:r>
            <a:endParaRPr dirty="0"/>
          </a:p>
        </p:txBody>
      </p:sp>
      <p:sp>
        <p:nvSpPr>
          <p:cNvPr id="64" name="TextBox 63"/>
          <p:cNvSpPr txBox="1"/>
          <p:nvPr/>
        </p:nvSpPr>
        <p:spPr bwMode="auto">
          <a:xfrm>
            <a:off x="4172393" y="1341866"/>
            <a:ext cx="2160000" cy="3628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Tx/>
              <a:buNone/>
              <a:defRPr b="0" cap="none">
                <a:solidFill>
                  <a:srgbClr val="1F1F1F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Tx/>
              <a:buNone/>
              <a:defRPr sz="1900" b="1" cap="none">
                <a:solidFill>
                  <a:schemeClr val="bg2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FontTx/>
              <a:buNone/>
              <a:defRPr cap="none"/>
            </a:lvl3pPr>
            <a:lvl4pPr marL="266700" indent="-2667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Arial"/>
              <a:buChar char="►"/>
              <a:defRPr cap="none"/>
            </a:lvl4pPr>
            <a:lvl5pPr marL="447675" indent="-1809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Arial"/>
              <a:buChar char="-"/>
              <a:defRPr cap="none"/>
            </a:lvl5pPr>
            <a:lvl6pPr marL="0" indent="0">
              <a:spcBef>
                <a:spcPts val="0"/>
              </a:spcBef>
              <a:buFont typeface="Arial"/>
              <a:buNone/>
              <a:defRPr sz="1500"/>
            </a:lvl6pPr>
            <a:lvl7pPr marL="342900" indent="-342900">
              <a:spcBef>
                <a:spcPts val="0"/>
              </a:spcBef>
              <a:buClr>
                <a:schemeClr val="bg2"/>
              </a:buClr>
              <a:buFont typeface="Arial"/>
              <a:buChar char="►"/>
              <a:defRPr sz="1500"/>
            </a:lvl7pPr>
            <a:lvl8pPr marL="3429000" indent="-228600">
              <a:spcBef>
                <a:spcPts val="0"/>
              </a:spcBef>
              <a:buFont typeface="Arial"/>
              <a:buChar char="•"/>
              <a:defRPr sz="2000"/>
            </a:lvl8pPr>
            <a:lvl9pPr marL="3886200" indent="-228600">
              <a:spcBef>
                <a:spcPts val="0"/>
              </a:spcBef>
              <a:buFont typeface="Arial"/>
              <a:buChar char="•"/>
              <a:defRPr sz="2000"/>
            </a:lvl9pPr>
          </a:lstStyle>
          <a:p>
            <a:pPr algn="ctr">
              <a:defRPr/>
            </a:pPr>
            <a:r>
              <a:rPr lang="fr-FR"/>
              <a:t>Ing. qualité fournisseur</a:t>
            </a:r>
            <a:endParaRPr/>
          </a:p>
        </p:txBody>
      </p:sp>
      <p:sp>
        <p:nvSpPr>
          <p:cNvPr id="65" name="TextBox 64"/>
          <p:cNvSpPr txBox="1"/>
          <p:nvPr/>
        </p:nvSpPr>
        <p:spPr bwMode="auto">
          <a:xfrm>
            <a:off x="2105539" y="1340608"/>
            <a:ext cx="1581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>
                <a:latin typeface="+mj-lt"/>
              </a:rPr>
              <a:t>Supply chain </a:t>
            </a:r>
            <a:endParaRPr/>
          </a:p>
        </p:txBody>
      </p:sp>
      <p:cxnSp>
        <p:nvCxnSpPr>
          <p:cNvPr id="66" name="Straight Arrow Connector 65"/>
          <p:cNvCxnSpPr>
            <a:cxnSpLocks/>
            <a:stCxn id="65" idx="3"/>
            <a:endCxn id="64" idx="1"/>
          </p:cNvCxnSpPr>
          <p:nvPr/>
        </p:nvCxnSpPr>
        <p:spPr bwMode="auto">
          <a:xfrm flipV="1">
            <a:off x="3687116" y="1523275"/>
            <a:ext cx="485277" cy="19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ight Arrow 101"/>
          <p:cNvSpPr/>
          <p:nvPr/>
        </p:nvSpPr>
        <p:spPr bwMode="auto">
          <a:xfrm>
            <a:off x="6622823" y="2749365"/>
            <a:ext cx="1005115" cy="53632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/>
              <a:t>5 ans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3" grpId="0" build="p"/>
      <p:bldP spid="18" grpId="0"/>
      <p:bldP spid="23" grpId="0"/>
      <p:bldP spid="7" grpId="0"/>
      <p:bldP spid="44" grpId="0"/>
      <p:bldP spid="13" grpId="0"/>
      <p:bldP spid="68" grpId="0" animBg="1"/>
      <p:bldP spid="76" grpId="0" animBg="1"/>
      <p:bldP spid="79" grpId="0"/>
      <p:bldP spid="82" grpId="0"/>
      <p:bldP spid="14" grpId="0"/>
      <p:bldP spid="64" grpId="0"/>
      <p:bldP spid="65" grpId="0"/>
      <p:bldP spid="1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Rectangle 142"/>
          <p:cNvSpPr/>
          <p:nvPr/>
        </p:nvSpPr>
        <p:spPr bwMode="auto">
          <a:xfrm>
            <a:off x="36475" y="2845553"/>
            <a:ext cx="1800000" cy="1238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3" name="TextBox 22"/>
          <p:cNvSpPr txBox="1"/>
          <p:nvPr/>
        </p:nvSpPr>
        <p:spPr bwMode="auto">
          <a:xfrm>
            <a:off x="7436295" y="1391251"/>
            <a:ext cx="18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Expert Senior en RO/IA</a:t>
            </a:r>
            <a:endParaRPr/>
          </a:p>
        </p:txBody>
      </p:sp>
      <p:cxnSp>
        <p:nvCxnSpPr>
          <p:cNvPr id="132" name="Straight Arrow Connector 131"/>
          <p:cNvCxnSpPr>
            <a:cxnSpLocks/>
            <a:stCxn id="17" idx="3"/>
          </p:cNvCxnSpPr>
          <p:nvPr/>
        </p:nvCxnSpPr>
        <p:spPr bwMode="auto">
          <a:xfrm>
            <a:off x="3914549" y="2907802"/>
            <a:ext cx="529998" cy="8511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 bwMode="auto">
          <a:xfrm>
            <a:off x="2114549" y="2723136"/>
            <a:ext cx="180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dirty="0" err="1">
                <a:latin typeface="+mj-lt"/>
              </a:rPr>
              <a:t>Supply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chain</a:t>
            </a:r>
            <a:r>
              <a:rPr lang="fr-FR" dirty="0">
                <a:latin typeface="+mj-lt"/>
              </a:rPr>
              <a:t> </a:t>
            </a:r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 bwMode="auto">
          <a:xfrm>
            <a:off x="396000" y="0"/>
            <a:ext cx="7231938" cy="450000"/>
          </a:xfrm>
        </p:spPr>
        <p:txBody>
          <a:bodyPr/>
          <a:lstStyle/>
          <a:p>
            <a:pPr>
              <a:defRPr/>
            </a:pPr>
            <a:r>
              <a:rPr lang="fr-FR"/>
              <a:t>Profil Métier De L’informatique</a:t>
            </a:r>
            <a:endParaRPr/>
          </a:p>
        </p:txBody>
      </p:sp>
      <p:cxnSp>
        <p:nvCxnSpPr>
          <p:cNvPr id="57" name="Straight Arrow Connector 56"/>
          <p:cNvCxnSpPr>
            <a:cxnSpLocks/>
            <a:stCxn id="17" idx="3"/>
            <a:endCxn id="8" idx="1"/>
          </p:cNvCxnSpPr>
          <p:nvPr/>
        </p:nvCxnSpPr>
        <p:spPr bwMode="auto">
          <a:xfrm>
            <a:off x="3914549" y="2907802"/>
            <a:ext cx="314184" cy="18491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 bwMode="auto">
          <a:xfrm>
            <a:off x="1702978" y="2761784"/>
            <a:ext cx="382078" cy="351917"/>
          </a:xfrm>
          <a:prstGeom prst="mathPlus">
            <a:avLst>
              <a:gd name="adj1" fmla="val 2352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66" name="Straight Arrow Connector 65"/>
          <p:cNvCxnSpPr>
            <a:cxnSpLocks/>
            <a:stCxn id="17" idx="3"/>
            <a:endCxn id="5" idx="1"/>
          </p:cNvCxnSpPr>
          <p:nvPr/>
        </p:nvCxnSpPr>
        <p:spPr bwMode="auto">
          <a:xfrm flipV="1">
            <a:off x="3914549" y="971157"/>
            <a:ext cx="314184" cy="19366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 txBox="1"/>
          <p:nvPr/>
        </p:nvSpPr>
        <p:spPr bwMode="auto">
          <a:xfrm>
            <a:off x="4228733" y="810723"/>
            <a:ext cx="2160000" cy="320867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defPPr>
              <a:defRPr lang="fr-F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/>
              <a:t>Data analyste</a:t>
            </a:r>
            <a:endParaRPr/>
          </a:p>
        </p:txBody>
      </p:sp>
      <p:sp>
        <p:nvSpPr>
          <p:cNvPr id="6" name="TextBox 5"/>
          <p:cNvSpPr txBox="1"/>
          <p:nvPr/>
        </p:nvSpPr>
        <p:spPr bwMode="auto">
          <a:xfrm>
            <a:off x="4228733" y="3500403"/>
            <a:ext cx="2160000" cy="720000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defPPr>
              <a:defRPr lang="fr-F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/>
              <a:t>Expert en algorithmes </a:t>
            </a:r>
            <a:endParaRPr/>
          </a:p>
        </p:txBody>
      </p:sp>
      <p:sp>
        <p:nvSpPr>
          <p:cNvPr id="8" name="TextBox 7"/>
          <p:cNvSpPr txBox="1"/>
          <p:nvPr/>
        </p:nvSpPr>
        <p:spPr bwMode="auto">
          <a:xfrm>
            <a:off x="4228733" y="4396964"/>
            <a:ext cx="2160000" cy="720000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defPPr>
              <a:defRPr lang="fr-F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/>
              <a:t>Expert en recherche opérationnelle</a:t>
            </a:r>
            <a:endParaRPr/>
          </a:p>
        </p:txBody>
      </p:sp>
      <p:sp>
        <p:nvSpPr>
          <p:cNvPr id="10" name="TextBox 9"/>
          <p:cNvSpPr txBox="1"/>
          <p:nvPr/>
        </p:nvSpPr>
        <p:spPr bwMode="auto">
          <a:xfrm>
            <a:off x="4228733" y="1707283"/>
            <a:ext cx="2160000" cy="329312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defPPr>
              <a:defRPr lang="fr-F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/>
              <a:t>Ing. Logiciel</a:t>
            </a:r>
            <a:endParaRPr/>
          </a:p>
        </p:txBody>
      </p:sp>
      <p:cxnSp>
        <p:nvCxnSpPr>
          <p:cNvPr id="75" name="Straight Arrow Connector 74"/>
          <p:cNvCxnSpPr>
            <a:cxnSpLocks/>
            <a:stCxn id="17" idx="3"/>
            <a:endCxn id="10" idx="1"/>
          </p:cNvCxnSpPr>
          <p:nvPr/>
        </p:nvCxnSpPr>
        <p:spPr bwMode="auto">
          <a:xfrm flipV="1">
            <a:off x="3914549" y="1871939"/>
            <a:ext cx="314184" cy="10358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 bwMode="auto">
          <a:xfrm>
            <a:off x="7436295" y="3233053"/>
            <a:ext cx="1800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Responsible scientifique et technique</a:t>
            </a:r>
            <a:endParaRPr/>
          </a:p>
        </p:txBody>
      </p:sp>
      <p:sp>
        <p:nvSpPr>
          <p:cNvPr id="99" name="Right Arrow 98"/>
          <p:cNvSpPr/>
          <p:nvPr/>
        </p:nvSpPr>
        <p:spPr bwMode="auto">
          <a:xfrm>
            <a:off x="6588224" y="2480305"/>
            <a:ext cx="1005115" cy="53632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/>
              <a:t>5 ans </a:t>
            </a:r>
            <a:endParaRPr/>
          </a:p>
        </p:txBody>
      </p:sp>
      <p:sp>
        <p:nvSpPr>
          <p:cNvPr id="100" name="Content Placeholder 2"/>
          <p:cNvSpPr txBox="1"/>
          <p:nvPr/>
        </p:nvSpPr>
        <p:spPr bwMode="auto">
          <a:xfrm>
            <a:off x="4228733" y="2603843"/>
            <a:ext cx="2160000" cy="351555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defPPr>
              <a:defRPr lang="fr-FR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/>
              <a:buNone/>
              <a:defRPr i="0">
                <a:solidFill>
                  <a:srgbClr val="1F1F1F"/>
                </a:solidFill>
                <a:latin typeface="+mj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pPr algn="ctr">
              <a:defRPr/>
            </a:pPr>
            <a:r>
              <a:rPr lang="fr-FR"/>
              <a:t>Poursuite d’études</a:t>
            </a:r>
            <a:endParaRPr/>
          </a:p>
        </p:txBody>
      </p:sp>
      <p:cxnSp>
        <p:nvCxnSpPr>
          <p:cNvPr id="101" name="Straight Arrow Connector 100"/>
          <p:cNvCxnSpPr>
            <a:cxnSpLocks/>
            <a:stCxn id="17" idx="3"/>
            <a:endCxn id="100" idx="1"/>
          </p:cNvCxnSpPr>
          <p:nvPr/>
        </p:nvCxnSpPr>
        <p:spPr bwMode="auto">
          <a:xfrm flipV="1">
            <a:off x="3914549" y="2779621"/>
            <a:ext cx="314184" cy="1281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 bwMode="auto">
          <a:xfrm>
            <a:off x="-1761" y="2384618"/>
            <a:ext cx="180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MCE</a:t>
            </a:r>
            <a:endParaRPr/>
          </a:p>
        </p:txBody>
      </p:sp>
      <p:sp>
        <p:nvSpPr>
          <p:cNvPr id="162" name="TextBox 161"/>
          <p:cNvSpPr txBox="1"/>
          <p:nvPr/>
        </p:nvSpPr>
        <p:spPr bwMode="auto">
          <a:xfrm>
            <a:off x="-1761" y="2723136"/>
            <a:ext cx="180036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b="1">
                <a:solidFill>
                  <a:srgbClr val="00B8DF"/>
                </a:solidFill>
              </a:rPr>
              <a:t>OU</a:t>
            </a:r>
            <a:endParaRPr/>
          </a:p>
        </p:txBody>
      </p:sp>
      <p:sp>
        <p:nvSpPr>
          <p:cNvPr id="163" name="TextBox 162"/>
          <p:cNvSpPr txBox="1"/>
          <p:nvPr/>
        </p:nvSpPr>
        <p:spPr bwMode="auto">
          <a:xfrm>
            <a:off x="-1761" y="3061656"/>
            <a:ext cx="1800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>
                <a:latin typeface="+mj-lt"/>
              </a:rPr>
              <a:t>DaSci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23" grpId="0"/>
      <p:bldP spid="17" grpId="0"/>
      <p:bldP spid="76" grpId="0" animBg="1"/>
      <p:bldP spid="6" grpId="0"/>
      <p:bldP spid="8" grpId="0"/>
      <p:bldP spid="91" grpId="0"/>
      <p:bldP spid="99" grpId="0" animBg="1"/>
      <p:bldP spid="161" grpId="0"/>
      <p:bldP spid="162" grpId="0"/>
      <p:bldP spid="163" grpId="0"/>
    </p:bldLst>
  </p:timing>
</p:sld>
</file>

<file path=ppt/theme/theme1.xml><?xml version="1.0" encoding="utf-8"?>
<a:theme xmlns:a="http://schemas.openxmlformats.org/drawingml/2006/main" name="IMT Atlantique">
  <a:themeElements>
    <a:clrScheme name="PPT IMT ATLANTIQUE">
      <a:dk1>
        <a:sysClr val="windowText" lastClr="000000"/>
      </a:dk1>
      <a:lt1>
        <a:sysClr val="window" lastClr="FFFFFF"/>
      </a:lt1>
      <a:dk2>
        <a:srgbClr val="D9E1E2"/>
      </a:dk2>
      <a:lt2>
        <a:srgbClr val="A4D233"/>
      </a:lt2>
      <a:accent1>
        <a:srgbClr val="00B8DE"/>
      </a:accent1>
      <a:accent2>
        <a:srgbClr val="D9E1E2"/>
      </a:accent2>
      <a:accent3>
        <a:srgbClr val="0C2340"/>
      </a:accent3>
      <a:accent4>
        <a:srgbClr val="9B9B9B"/>
      </a:accent4>
      <a:accent5>
        <a:srgbClr val="878787"/>
      </a:accent5>
      <a:accent6>
        <a:srgbClr val="595959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IMT Atlantique</Template>
  <TotalTime>1421</TotalTime>
  <Words>259</Words>
  <Application>Microsoft Macintosh PowerPoint</Application>
  <DocSecurity>0</DocSecurity>
  <PresentationFormat>On-screen Show (16:9)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IMT Atlantique</vt:lpstr>
      <vt:lpstr>PowerPoint Presentation</vt:lpstr>
      <vt:lpstr>PowerPoint Presentation</vt:lpstr>
      <vt:lpstr>Parcours – Métiers CIBLES</vt:lpstr>
      <vt:lpstr>Profil Métiers industrie (qualité/fiabilité)</vt:lpstr>
      <vt:lpstr>Profil Métiers industrie (Performance)</vt:lpstr>
      <vt:lpstr>Profil Métier de la chaîne Logistique</vt:lpstr>
      <vt:lpstr>Profil Métier De L’informatique</vt:lpstr>
    </vt:vector>
  </TitlesOfParts>
  <Manager>IMT</Manager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IMT</dc:subject>
  <dc:creator>Simon Thevenin</dc:creator>
  <cp:keywords/>
  <dc:description/>
  <cp:lastModifiedBy>Simon THEVENIN</cp:lastModifiedBy>
  <cp:revision>18</cp:revision>
  <dcterms:created xsi:type="dcterms:W3CDTF">2024-10-12T04:05:51Z</dcterms:created>
  <dcterms:modified xsi:type="dcterms:W3CDTF">2026-01-09T15:41:18Z</dcterms:modified>
  <cp:category/>
  <dc:identifier/>
  <cp:contentStatus/>
  <dc:language/>
  <cp:version/>
</cp:coreProperties>
</file>