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6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7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9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0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1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2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3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4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5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6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7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8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9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0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3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4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5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34.xml" ContentType="application/vnd.openxmlformats-officedocument.presentationml.tags+xml"/>
  <Override PartName="/ppt/notesSlides/notesSlide28.xml" ContentType="application/vnd.openxmlformats-officedocument.presentationml.notesSlide+xml"/>
  <Override PartName="/ppt/tags/tag435.xml" ContentType="application/vnd.openxmlformats-officedocument.presentationml.tags+xml"/>
  <Override PartName="/ppt/notesSlides/notesSlide29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30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3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34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35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36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37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38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9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40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41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44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45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46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47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29" r:id="rId2"/>
    <p:sldId id="264" r:id="rId3"/>
    <p:sldId id="265" r:id="rId4"/>
    <p:sldId id="267" r:id="rId5"/>
    <p:sldId id="266" r:id="rId6"/>
    <p:sldId id="269" r:id="rId7"/>
    <p:sldId id="270" r:id="rId8"/>
    <p:sldId id="279" r:id="rId9"/>
    <p:sldId id="272" r:id="rId10"/>
    <p:sldId id="271" r:id="rId11"/>
    <p:sldId id="277" r:id="rId12"/>
    <p:sldId id="275" r:id="rId13"/>
    <p:sldId id="274" r:id="rId14"/>
    <p:sldId id="276" r:id="rId15"/>
    <p:sldId id="278" r:id="rId16"/>
    <p:sldId id="268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2" r:id="rId38"/>
    <p:sldId id="301" r:id="rId39"/>
    <p:sldId id="303" r:id="rId40"/>
    <p:sldId id="300" r:id="rId41"/>
    <p:sldId id="304" r:id="rId42"/>
    <p:sldId id="305" r:id="rId43"/>
    <p:sldId id="306" r:id="rId44"/>
    <p:sldId id="307" r:id="rId45"/>
    <p:sldId id="308" r:id="rId46"/>
    <p:sldId id="309" r:id="rId47"/>
    <p:sldId id="341" r:id="rId48"/>
    <p:sldId id="342" r:id="rId49"/>
    <p:sldId id="311" r:id="rId50"/>
    <p:sldId id="310" r:id="rId51"/>
    <p:sldId id="313" r:id="rId52"/>
    <p:sldId id="314" r:id="rId53"/>
    <p:sldId id="315" r:id="rId54"/>
    <p:sldId id="317" r:id="rId55"/>
    <p:sldId id="340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16" r:id="rId75"/>
    <p:sldId id="328" r:id="rId76"/>
    <p:sldId id="258" r:id="rId77"/>
    <p:sldId id="262" r:id="rId78"/>
    <p:sldId id="259" r:id="rId79"/>
    <p:sldId id="330" r:id="rId80"/>
    <p:sldId id="331" r:id="rId8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2FB00F-C171-43A6-A92D-ED8B8133E36D}" type="datetimeFigureOut">
              <a:rPr lang="en-US" smtClean="0"/>
              <a:t>9/14/25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DE66C00-01AD-4587-A7B1-1300EFD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sa </a:t>
            </a:r>
            <a:r>
              <a:rPr lang="fr-FR" dirty="0" err="1"/>
              <a:t>conf</a:t>
            </a:r>
            <a:r>
              <a:rPr lang="fr-FR" dirty="0"/>
              <a:t>, A. Aspect</a:t>
            </a:r>
            <a:r>
              <a:rPr lang="fr-FR" baseline="0" dirty="0"/>
              <a:t> explique qu’EPR ont proposé la mesure de 2 photons … mais ce n’est pas EPR . Abus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6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6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0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0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4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6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</a:t>
            </a:r>
            <a:r>
              <a:rPr lang="en-US" baseline="0" dirty="0"/>
              <a:t> interpretations </a:t>
            </a:r>
            <a:r>
              <a:rPr lang="en-US" baseline="0" dirty="0" err="1"/>
              <a:t>sont</a:t>
            </a:r>
            <a:r>
              <a:rPr lang="en-US" baseline="0" dirty="0"/>
              <a:t> plus simples pour les photons, car les </a:t>
            </a:r>
            <a:r>
              <a:rPr lang="en-US" baseline="0" dirty="0" err="1"/>
              <a:t>v.p.</a:t>
            </a:r>
            <a:r>
              <a:rPr lang="en-US" baseline="0" dirty="0"/>
              <a:t> des </a:t>
            </a:r>
            <a:r>
              <a:rPr lang="en-US" baseline="0" dirty="0" err="1"/>
              <a:t>polariseurs</a:t>
            </a:r>
            <a:r>
              <a:rPr lang="en-US" baseline="0" dirty="0"/>
              <a:t> </a:t>
            </a:r>
            <a:r>
              <a:rPr lang="en-US" baseline="0" dirty="0" err="1"/>
              <a:t>sont</a:t>
            </a:r>
            <a:r>
              <a:rPr lang="en-US" baseline="0" dirty="0"/>
              <a:t> </a:t>
            </a:r>
            <a:r>
              <a:rPr lang="en-US" baseline="0" dirty="0" err="1"/>
              <a:t>visuellement</a:t>
            </a:r>
            <a:r>
              <a:rPr lang="en-US" baseline="0" dirty="0"/>
              <a:t> </a:t>
            </a:r>
            <a:r>
              <a:rPr lang="en-US" baseline="0" dirty="0" err="1"/>
              <a:t>orientés</a:t>
            </a:r>
            <a:r>
              <a:rPr lang="en-US" baseline="0" dirty="0"/>
              <a:t> </a:t>
            </a:r>
            <a:r>
              <a:rPr lang="en-US" baseline="0" dirty="0" err="1"/>
              <a:t>dans</a:t>
            </a:r>
            <a:r>
              <a:rPr lang="en-US" baseline="0" dirty="0"/>
              <a:t> le </a:t>
            </a:r>
            <a:r>
              <a:rPr lang="en-US" baseline="0" dirty="0" err="1"/>
              <a:t>sens</a:t>
            </a:r>
            <a:r>
              <a:rPr lang="en-US" baseline="0" dirty="0"/>
              <a:t> de la polarization (et </a:t>
            </a:r>
            <a:r>
              <a:rPr lang="en-US" baseline="0" dirty="0" err="1"/>
              <a:t>dans</a:t>
            </a:r>
            <a:r>
              <a:rPr lang="en-US" baseline="0" dirty="0"/>
              <a:t> le </a:t>
            </a:r>
            <a:r>
              <a:rPr lang="en-US" baseline="0" dirty="0" err="1"/>
              <a:t>sens</a:t>
            </a:r>
            <a:r>
              <a:rPr lang="en-US" baseline="0" dirty="0"/>
              <a:t> orthogonal)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93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8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3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Insiter</a:t>
            </a:r>
            <a:r>
              <a:rPr lang="en-US" dirty="0"/>
              <a:t> : la physique se fait </a:t>
            </a:r>
            <a:r>
              <a:rPr lang="en-US" dirty="0" err="1"/>
              <a:t>dans</a:t>
            </a:r>
            <a:r>
              <a:rPr lang="en-US" dirty="0"/>
              <a:t> le</a:t>
            </a:r>
            <a:r>
              <a:rPr lang="en-US" baseline="0" dirty="0"/>
              <a:t> </a:t>
            </a:r>
            <a:r>
              <a:rPr lang="en-US" baseline="0" dirty="0" err="1"/>
              <a:t>labo</a:t>
            </a:r>
            <a:r>
              <a:rPr lang="en-US" baseline="0" dirty="0"/>
              <a:t>, pas </a:t>
            </a:r>
            <a:r>
              <a:rPr lang="en-US" baseline="0" dirty="0" err="1"/>
              <a:t>dans</a:t>
            </a:r>
            <a:r>
              <a:rPr lang="en-US" baseline="0" dirty="0"/>
              <a:t> </a:t>
            </a:r>
            <a:r>
              <a:rPr lang="en-US" baseline="0" dirty="0" err="1"/>
              <a:t>l’espace</a:t>
            </a:r>
            <a:r>
              <a:rPr lang="en-US" baseline="0" dirty="0"/>
              <a:t> de Hilbert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Insister que </a:t>
            </a:r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possible </a:t>
            </a:r>
            <a:r>
              <a:rPr lang="en-US" dirty="0" err="1"/>
              <a:t>qu’avec</a:t>
            </a:r>
            <a:r>
              <a:rPr lang="en-US" dirty="0"/>
              <a:t> des </a:t>
            </a:r>
            <a:r>
              <a:rPr lang="en-US" dirty="0" err="1"/>
              <a:t>états</a:t>
            </a:r>
            <a:r>
              <a:rPr lang="en-US" dirty="0"/>
              <a:t> </a:t>
            </a:r>
            <a:r>
              <a:rPr lang="en-US" dirty="0" err="1"/>
              <a:t>intriqués</a:t>
            </a:r>
            <a:r>
              <a:rPr lang="en-US" dirty="0"/>
              <a:t>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3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Insister</a:t>
            </a:r>
            <a:r>
              <a:rPr lang="en-US" baseline="0" dirty="0"/>
              <a:t> : </a:t>
            </a:r>
            <a:r>
              <a:rPr lang="en-US" baseline="0" dirty="0" err="1"/>
              <a:t>l’état</a:t>
            </a:r>
            <a:r>
              <a:rPr lang="en-US" baseline="0" dirty="0"/>
              <a:t> “bascule </a:t>
            </a:r>
            <a:r>
              <a:rPr lang="en-US" baseline="0" dirty="0" err="1"/>
              <a:t>en</a:t>
            </a:r>
            <a:r>
              <a:rPr lang="en-US" baseline="0" dirty="0"/>
              <a:t> A” et </a:t>
            </a:r>
            <a:r>
              <a:rPr lang="en-US" baseline="0" dirty="0" err="1"/>
              <a:t>peut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</a:t>
            </a:r>
            <a:r>
              <a:rPr lang="en-US" baseline="0" dirty="0" err="1"/>
              <a:t>instantanément</a:t>
            </a:r>
            <a:r>
              <a:rPr lang="en-US" baseline="0" dirty="0"/>
              <a:t> </a:t>
            </a:r>
            <a:r>
              <a:rPr lang="en-US" baseline="0" dirty="0" err="1"/>
              <a:t>mesuré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B avec 100% de </a:t>
            </a:r>
            <a:r>
              <a:rPr lang="en-US" baseline="0" dirty="0" err="1"/>
              <a:t>probabilité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78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Insister 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baseline="0" dirty="0"/>
              <a:t> que prepare </a:t>
            </a:r>
            <a:r>
              <a:rPr lang="en-US" baseline="0" dirty="0" err="1"/>
              <a:t>comme</a:t>
            </a:r>
            <a:r>
              <a:rPr lang="en-US" baseline="0" dirty="0"/>
              <a:t> </a:t>
            </a:r>
            <a:r>
              <a:rPr lang="en-US" baseline="0" dirty="0" err="1"/>
              <a:t>vv</a:t>
            </a:r>
            <a:r>
              <a:rPr lang="en-US" baseline="0" dirty="0"/>
              <a:t>,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vv</a:t>
            </a:r>
            <a:r>
              <a:rPr lang="en-US" baseline="0" dirty="0"/>
              <a:t> pour la suite des </a:t>
            </a:r>
            <a:r>
              <a:rPr lang="en-US" baseline="0" dirty="0" err="1"/>
              <a:t>mesures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00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Complétude</a:t>
            </a:r>
            <a:r>
              <a:rPr lang="en-US" dirty="0"/>
              <a:t> : Donner un </a:t>
            </a:r>
            <a:r>
              <a:rPr lang="en-US" dirty="0" err="1"/>
              <a:t>exemple</a:t>
            </a:r>
            <a:r>
              <a:rPr lang="en-US" dirty="0"/>
              <a:t> du </a:t>
            </a:r>
            <a:r>
              <a:rPr lang="en-US" dirty="0" err="1"/>
              <a:t>cerceau</a:t>
            </a:r>
            <a:r>
              <a:rPr lang="en-US" dirty="0"/>
              <a:t> vu de </a:t>
            </a:r>
            <a:r>
              <a:rPr lang="en-US" dirty="0" err="1"/>
              <a:t>profil</a:t>
            </a:r>
            <a:r>
              <a:rPr lang="en-US" baseline="0" dirty="0"/>
              <a:t> et vu de face. </a:t>
            </a:r>
            <a:r>
              <a:rPr lang="en-US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6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  <a:r>
              <a:rPr lang="en-US" baseline="0" dirty="0"/>
              <a:t> la proposition 2 ne </a:t>
            </a:r>
            <a:r>
              <a:rPr lang="en-US" baseline="0" dirty="0" err="1"/>
              <a:t>remet</a:t>
            </a:r>
            <a:r>
              <a:rPr lang="en-US" baseline="0" dirty="0"/>
              <a:t> pas </a:t>
            </a:r>
            <a:r>
              <a:rPr lang="en-US" baseline="0" dirty="0" err="1"/>
              <a:t>alors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cause la </a:t>
            </a:r>
            <a:r>
              <a:rPr lang="en-US" baseline="0" dirty="0" err="1"/>
              <a:t>mécanique</a:t>
            </a:r>
            <a:r>
              <a:rPr lang="en-US" baseline="0" dirty="0"/>
              <a:t> </a:t>
            </a:r>
            <a:r>
              <a:rPr lang="en-US" baseline="0" dirty="0" err="1"/>
              <a:t>quantique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6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  <a:r>
              <a:rPr lang="en-US" baseline="0" dirty="0"/>
              <a:t> la proposition 2 ne </a:t>
            </a:r>
            <a:r>
              <a:rPr lang="en-US" baseline="0" dirty="0" err="1"/>
              <a:t>remet</a:t>
            </a:r>
            <a:r>
              <a:rPr lang="en-US" baseline="0" dirty="0"/>
              <a:t> pas </a:t>
            </a:r>
            <a:r>
              <a:rPr lang="en-US" baseline="0" dirty="0" err="1"/>
              <a:t>alors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cause la </a:t>
            </a:r>
            <a:r>
              <a:rPr lang="en-US" baseline="0" dirty="0" err="1"/>
              <a:t>mécanique</a:t>
            </a:r>
            <a:r>
              <a:rPr lang="en-US" baseline="0" dirty="0"/>
              <a:t> </a:t>
            </a:r>
            <a:r>
              <a:rPr lang="en-US" baseline="0" dirty="0" err="1"/>
              <a:t>quantique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Même</a:t>
            </a:r>
            <a:r>
              <a:rPr lang="en-US" baseline="0" dirty="0"/>
              <a:t> chose </a:t>
            </a:r>
            <a:r>
              <a:rPr lang="en-US" baseline="0" dirty="0" err="1"/>
              <a:t>qu’ne</a:t>
            </a:r>
            <a:r>
              <a:rPr lang="en-US" baseline="0" dirty="0"/>
              <a:t> physique </a:t>
            </a:r>
            <a:r>
              <a:rPr lang="en-US" baseline="0" dirty="0" err="1"/>
              <a:t>classique</a:t>
            </a:r>
            <a:r>
              <a:rPr lang="en-US" baseline="0" dirty="0"/>
              <a:t>; les p </a:t>
            </a:r>
            <a:r>
              <a:rPr lang="en-US" baseline="0" dirty="0" err="1"/>
              <a:t>sont</a:t>
            </a:r>
            <a:r>
              <a:rPr lang="en-US" baseline="0" dirty="0"/>
              <a:t> les </a:t>
            </a:r>
            <a:r>
              <a:rPr lang="en-US" baseline="0" dirty="0" err="1"/>
              <a:t>prob</a:t>
            </a:r>
            <a:r>
              <a:rPr lang="en-US" baseline="0" dirty="0"/>
              <a:t> </a:t>
            </a:r>
            <a:r>
              <a:rPr lang="en-US" baseline="0" dirty="0" err="1"/>
              <a:t>conditionnelles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 evident que le</a:t>
            </a:r>
            <a:r>
              <a:rPr lang="en-US" baseline="0" dirty="0"/>
              <a:t> </a:t>
            </a:r>
            <a:r>
              <a:rPr lang="en-US" baseline="0" dirty="0" err="1"/>
              <a:t>raisonnement</a:t>
            </a:r>
            <a:r>
              <a:rPr lang="en-US" baseline="0" dirty="0"/>
              <a:t> </a:t>
            </a:r>
            <a:r>
              <a:rPr lang="en-US" baseline="0" dirty="0" err="1"/>
              <a:t>soit</a:t>
            </a:r>
            <a:r>
              <a:rPr lang="en-US" baseline="0" dirty="0"/>
              <a:t> </a:t>
            </a:r>
            <a:r>
              <a:rPr lang="en-US" baseline="0" dirty="0" err="1"/>
              <a:t>complètement</a:t>
            </a:r>
            <a:r>
              <a:rPr lang="en-US" baseline="0" dirty="0"/>
              <a:t> correct : les </a:t>
            </a:r>
            <a:r>
              <a:rPr lang="en-US" baseline="0" dirty="0" err="1"/>
              <a:t>deux</a:t>
            </a:r>
            <a:r>
              <a:rPr lang="en-US" baseline="0" dirty="0"/>
              <a:t> </a:t>
            </a:r>
            <a:r>
              <a:rPr lang="en-US" baseline="0" dirty="0" err="1"/>
              <a:t>mesures</a:t>
            </a:r>
            <a:r>
              <a:rPr lang="en-US" baseline="0" dirty="0"/>
              <a:t> </a:t>
            </a:r>
            <a:r>
              <a:rPr lang="en-US" baseline="0" dirty="0" err="1"/>
              <a:t>considérées</a:t>
            </a:r>
            <a:r>
              <a:rPr lang="en-US" baseline="0" dirty="0"/>
              <a:t> sur A le </a:t>
            </a:r>
            <a:r>
              <a:rPr lang="en-US" baseline="0" dirty="0" err="1"/>
              <a:t>sont</a:t>
            </a:r>
            <a:r>
              <a:rPr lang="en-US" baseline="0" dirty="0"/>
              <a:t> de </a:t>
            </a:r>
            <a:r>
              <a:rPr lang="en-US" baseline="0" dirty="0" err="1"/>
              <a:t>manière</a:t>
            </a:r>
            <a:r>
              <a:rPr lang="en-US" baseline="0" dirty="0"/>
              <a:t> alternative (on </a:t>
            </a:r>
            <a:r>
              <a:rPr lang="en-US" baseline="0" dirty="0" err="1"/>
              <a:t>mesure</a:t>
            </a:r>
            <a:r>
              <a:rPr lang="en-US" baseline="0" dirty="0"/>
              <a:t> A </a:t>
            </a:r>
            <a:r>
              <a:rPr lang="en-US" baseline="0" dirty="0" err="1"/>
              <a:t>ou</a:t>
            </a:r>
            <a:r>
              <a:rPr lang="en-US" baseline="0" dirty="0"/>
              <a:t> B) … et non de </a:t>
            </a:r>
            <a:r>
              <a:rPr lang="en-US" baseline="0" dirty="0" err="1"/>
              <a:t>manière</a:t>
            </a:r>
            <a:r>
              <a:rPr lang="en-US" baseline="0" dirty="0"/>
              <a:t> </a:t>
            </a:r>
            <a:r>
              <a:rPr lang="en-US" baseline="0" dirty="0" err="1"/>
              <a:t>séquantielle</a:t>
            </a:r>
            <a:r>
              <a:rPr lang="en-US" baseline="0" dirty="0"/>
              <a:t>. Si on </a:t>
            </a:r>
            <a:r>
              <a:rPr lang="en-US" baseline="0" dirty="0" err="1"/>
              <a:t>regarde</a:t>
            </a:r>
            <a:r>
              <a:rPr lang="en-US" baseline="0" dirty="0"/>
              <a:t> les choses de </a:t>
            </a:r>
            <a:r>
              <a:rPr lang="en-US" baseline="0" dirty="0" err="1"/>
              <a:t>manière</a:t>
            </a:r>
            <a:r>
              <a:rPr lang="en-US" baseline="0" dirty="0"/>
              <a:t> </a:t>
            </a:r>
            <a:r>
              <a:rPr lang="en-US" baseline="0" dirty="0" err="1"/>
              <a:t>séquentielle</a:t>
            </a:r>
            <a:r>
              <a:rPr lang="en-US" baseline="0" dirty="0"/>
              <a:t> : </a:t>
            </a:r>
            <a:r>
              <a:rPr lang="en-US" baseline="0" dirty="0" err="1"/>
              <a:t>mesurer</a:t>
            </a:r>
            <a:r>
              <a:rPr lang="en-US" baseline="0" dirty="0"/>
              <a:t> p sur A conduit a </a:t>
            </a:r>
            <a:r>
              <a:rPr lang="en-US" baseline="0" dirty="0" err="1"/>
              <a:t>exp</a:t>
            </a:r>
            <a:r>
              <a:rPr lang="en-US" baseline="0" dirty="0"/>
              <a:t>(-</a:t>
            </a:r>
            <a:r>
              <a:rPr lang="en-US" baseline="0" dirty="0" err="1"/>
              <a:t>ip</a:t>
            </a:r>
            <a:r>
              <a:rPr lang="en-US" baseline="0" dirty="0"/>
              <a:t> (x_1 – x_2)) qui </a:t>
            </a:r>
            <a:r>
              <a:rPr lang="en-US" baseline="0" dirty="0" err="1"/>
              <a:t>n’est</a:t>
            </a:r>
            <a:r>
              <a:rPr lang="en-US" baseline="0" dirty="0"/>
              <a:t> plus un </a:t>
            </a:r>
            <a:r>
              <a:rPr lang="en-US" baseline="0" dirty="0" err="1"/>
              <a:t>état</a:t>
            </a:r>
            <a:r>
              <a:rPr lang="en-US" baseline="0" dirty="0"/>
              <a:t> </a:t>
            </a:r>
            <a:r>
              <a:rPr lang="en-US" baseline="0" dirty="0" err="1"/>
              <a:t>intriqué</a:t>
            </a:r>
            <a:r>
              <a:rPr lang="en-US" baseline="0" dirty="0"/>
              <a:t> =&gt; </a:t>
            </a:r>
            <a:r>
              <a:rPr lang="en-US" baseline="0" dirty="0" err="1"/>
              <a:t>mesurer</a:t>
            </a:r>
            <a:r>
              <a:rPr lang="en-US" baseline="0" dirty="0"/>
              <a:t> </a:t>
            </a:r>
            <a:r>
              <a:rPr lang="en-US" baseline="0" dirty="0" err="1"/>
              <a:t>ensuite</a:t>
            </a:r>
            <a:r>
              <a:rPr lang="en-US" baseline="0" dirty="0"/>
              <a:t> x1 sur le </a:t>
            </a:r>
            <a:r>
              <a:rPr lang="en-US" baseline="0" dirty="0" err="1"/>
              <a:t>système</a:t>
            </a:r>
            <a:r>
              <a:rPr lang="en-US" baseline="0" dirty="0"/>
              <a:t> I ne </a:t>
            </a:r>
            <a:r>
              <a:rPr lang="en-US" baseline="0" dirty="0" err="1"/>
              <a:t>va</a:t>
            </a:r>
            <a:r>
              <a:rPr lang="en-US" baseline="0" dirty="0"/>
              <a:t> pas </a:t>
            </a:r>
            <a:r>
              <a:rPr lang="en-US" baseline="0" dirty="0" err="1"/>
              <a:t>conduire</a:t>
            </a:r>
            <a:r>
              <a:rPr lang="en-US" baseline="0" dirty="0"/>
              <a:t> à </a:t>
            </a:r>
            <a:r>
              <a:rPr lang="en-US" baseline="0" dirty="0" err="1"/>
              <a:t>une</a:t>
            </a:r>
            <a:r>
              <a:rPr lang="en-US" baseline="0" dirty="0"/>
              <a:t> prediction à 100% de la </a:t>
            </a:r>
            <a:r>
              <a:rPr lang="en-US" baseline="0" dirty="0" err="1"/>
              <a:t>mesure</a:t>
            </a:r>
            <a:r>
              <a:rPr lang="en-US" baseline="0" dirty="0"/>
              <a:t> de x2 =&gt; 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s’agit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</a:t>
            </a:r>
            <a:r>
              <a:rPr lang="en-US" baseline="0" dirty="0" err="1"/>
              <a:t>bien</a:t>
            </a:r>
            <a:r>
              <a:rPr lang="en-US" baseline="0" dirty="0"/>
              <a:t>, du point de </a:t>
            </a:r>
            <a:r>
              <a:rPr lang="en-US" baseline="0" dirty="0" err="1"/>
              <a:t>vue</a:t>
            </a:r>
            <a:r>
              <a:rPr lang="en-US" baseline="0" dirty="0"/>
              <a:t> de B, de 2 </a:t>
            </a:r>
            <a:r>
              <a:rPr lang="en-US" baseline="0" dirty="0" err="1"/>
              <a:t>éléments</a:t>
            </a:r>
            <a:r>
              <a:rPr lang="en-US" baseline="0" dirty="0"/>
              <a:t> de </a:t>
            </a:r>
            <a:r>
              <a:rPr lang="en-US" baseline="0" dirty="0" err="1"/>
              <a:t>réalité</a:t>
            </a:r>
            <a:r>
              <a:rPr lang="en-US" baseline="0" dirty="0"/>
              <a:t> </a:t>
            </a:r>
            <a:r>
              <a:rPr lang="en-US" baseline="0" dirty="0" err="1"/>
              <a:t>différents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5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7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baseline="0" dirty="0"/>
              <a:t> </a:t>
            </a:r>
            <a:r>
              <a:rPr lang="en-US" baseline="0" dirty="0" err="1"/>
              <a:t>ici</a:t>
            </a:r>
            <a:r>
              <a:rPr lang="en-US" baseline="0" dirty="0"/>
              <a:t> sur </a:t>
            </a:r>
            <a:r>
              <a:rPr lang="en-US" baseline="0" dirty="0" err="1"/>
              <a:t>l’idée</a:t>
            </a:r>
            <a:r>
              <a:rPr lang="en-US" baseline="0" dirty="0"/>
              <a:t> </a:t>
            </a:r>
            <a:r>
              <a:rPr lang="en-US" baseline="0" dirty="0" err="1"/>
              <a:t>qu’une</a:t>
            </a:r>
            <a:r>
              <a:rPr lang="en-US" baseline="0" dirty="0"/>
              <a:t> correlation </a:t>
            </a:r>
            <a:r>
              <a:rPr lang="en-US" baseline="0" dirty="0" err="1"/>
              <a:t>initiale</a:t>
            </a:r>
            <a:r>
              <a:rPr lang="en-US" baseline="0" dirty="0"/>
              <a:t> </a:t>
            </a:r>
            <a:r>
              <a:rPr lang="en-US" baseline="0" dirty="0" err="1"/>
              <a:t>va</a:t>
            </a:r>
            <a:r>
              <a:rPr lang="en-US" baseline="0" dirty="0"/>
              <a:t> se </a:t>
            </a:r>
            <a:r>
              <a:rPr lang="en-US" baseline="0" dirty="0" err="1"/>
              <a:t>propager</a:t>
            </a:r>
            <a:r>
              <a:rPr lang="en-US" baseline="0" dirty="0"/>
              <a:t>..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6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7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7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leitmotiv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d’essayer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baseline="0" dirty="0"/>
              <a:t> de la </a:t>
            </a:r>
            <a:r>
              <a:rPr lang="en-US" baseline="0" dirty="0" err="1"/>
              <a:t>méca</a:t>
            </a:r>
            <a:r>
              <a:rPr lang="en-US" baseline="0" dirty="0"/>
              <a:t> Q.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82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90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leitmotiv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d’essayer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baseline="0" dirty="0"/>
              <a:t> de la </a:t>
            </a:r>
            <a:r>
              <a:rPr lang="en-US" baseline="0" dirty="0" err="1"/>
              <a:t>méca</a:t>
            </a:r>
            <a:r>
              <a:rPr lang="en-US" baseline="0" dirty="0"/>
              <a:t> Q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se place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l’interpretation</a:t>
            </a:r>
            <a:r>
              <a:rPr lang="en-US" dirty="0"/>
              <a:t> standard</a:t>
            </a:r>
            <a:r>
              <a:rPr lang="en-US" baseline="0" dirty="0"/>
              <a:t> de la </a:t>
            </a:r>
            <a:r>
              <a:rPr lang="en-US" baseline="0" dirty="0" err="1"/>
              <a:t>méca</a:t>
            </a:r>
            <a:r>
              <a:rPr lang="en-US" baseline="0" dirty="0"/>
              <a:t> Q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29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leitmotiv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d’essayer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baseline="0" dirty="0"/>
              <a:t> de la </a:t>
            </a:r>
            <a:r>
              <a:rPr lang="en-US" baseline="0" dirty="0" err="1"/>
              <a:t>méca</a:t>
            </a:r>
            <a:r>
              <a:rPr lang="en-US" baseline="0" dirty="0"/>
              <a:t> Q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8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leitmotiv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d’essayer</a:t>
            </a:r>
            <a:r>
              <a:rPr lang="en-US" dirty="0"/>
              <a:t> les </a:t>
            </a:r>
            <a:r>
              <a:rPr lang="en-US" dirty="0" err="1"/>
              <a:t>propriétés</a:t>
            </a:r>
            <a:r>
              <a:rPr lang="en-US" baseline="0" dirty="0"/>
              <a:t> de la </a:t>
            </a:r>
            <a:r>
              <a:rPr lang="en-US" baseline="0" dirty="0" err="1"/>
              <a:t>méca</a:t>
            </a:r>
            <a:r>
              <a:rPr lang="en-US" baseline="0" dirty="0"/>
              <a:t> Q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164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faudrait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</a:t>
            </a:r>
            <a:r>
              <a:rPr lang="en-US" dirty="0" err="1"/>
              <a:t>interlocuteur</a:t>
            </a:r>
            <a:r>
              <a:rPr lang="en-US" dirty="0"/>
              <a:t> plus pertinent sur la question de la realization </a:t>
            </a:r>
            <a:r>
              <a:rPr lang="en-US" dirty="0" err="1"/>
              <a:t>expérimentale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571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181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3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5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33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35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9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6C00-01AD-4587-A7B1-1300EFD1B2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91-BE1E-4976-80BE-D5921D6AD0CC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9091-BE1E-4976-80BE-D5921D6AD0CC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0F12-BB8D-4AA0-8FB9-72B5D9D2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tags" Target="../tags/tag67.xml"/><Relationship Id="rId21" Type="http://schemas.openxmlformats.org/officeDocument/2006/relationships/image" Target="../media/image50.png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46.png"/><Relationship Id="rId2" Type="http://schemas.openxmlformats.org/officeDocument/2006/relationships/tags" Target="../tags/tag66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tags" Target="../tags/tag74.xml"/><Relationship Id="rId19" Type="http://schemas.openxmlformats.org/officeDocument/2006/relationships/image" Target="../media/image48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21.png"/><Relationship Id="rId2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1.png"/><Relationship Id="rId17" Type="http://schemas.openxmlformats.org/officeDocument/2006/relationships/image" Target="../media/image57.png"/><Relationship Id="rId2" Type="http://schemas.openxmlformats.org/officeDocument/2006/relationships/tags" Target="../tags/tag77.xml"/><Relationship Id="rId16" Type="http://schemas.openxmlformats.org/officeDocument/2006/relationships/image" Target="../media/image56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53.png"/><Relationship Id="rId5" Type="http://schemas.openxmlformats.org/officeDocument/2006/relationships/tags" Target="../tags/tag80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57.png"/><Relationship Id="rId3" Type="http://schemas.openxmlformats.org/officeDocument/2006/relationships/tags" Target="../tags/tag87.xml"/><Relationship Id="rId21" Type="http://schemas.openxmlformats.org/officeDocument/2006/relationships/image" Target="../media/image59.png"/><Relationship Id="rId34" Type="http://schemas.openxmlformats.org/officeDocument/2006/relationships/image" Target="../media/image65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55.png"/><Relationship Id="rId33" Type="http://schemas.openxmlformats.org/officeDocument/2006/relationships/image" Target="../media/image64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6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.png"/><Relationship Id="rId32" Type="http://schemas.openxmlformats.org/officeDocument/2006/relationships/image" Target="../media/image63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54.png"/><Relationship Id="rId28" Type="http://schemas.openxmlformats.org/officeDocument/2006/relationships/image" Target="../media/image58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52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21.png"/><Relationship Id="rId27" Type="http://schemas.openxmlformats.org/officeDocument/2006/relationships/image" Target="../media/image60.png"/><Relationship Id="rId30" Type="http://schemas.openxmlformats.org/officeDocument/2006/relationships/image" Target="../media/image62.png"/><Relationship Id="rId35" Type="http://schemas.openxmlformats.org/officeDocument/2006/relationships/image" Target="../media/image56.png"/><Relationship Id="rId8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image" Target="../media/image54.png"/><Relationship Id="rId39" Type="http://schemas.openxmlformats.org/officeDocument/2006/relationships/image" Target="../media/image56.png"/><Relationship Id="rId21" Type="http://schemas.openxmlformats.org/officeDocument/2006/relationships/tags" Target="../tags/tag124.xml"/><Relationship Id="rId34" Type="http://schemas.openxmlformats.org/officeDocument/2006/relationships/image" Target="../media/image52.png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image" Target="../media/image57.png"/><Relationship Id="rId41" Type="http://schemas.openxmlformats.org/officeDocument/2006/relationships/image" Target="../media/image70.jpe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59.png"/><Relationship Id="rId32" Type="http://schemas.openxmlformats.org/officeDocument/2006/relationships/image" Target="../media/image61.png"/><Relationship Id="rId37" Type="http://schemas.openxmlformats.org/officeDocument/2006/relationships/image" Target="../media/image67.png"/><Relationship Id="rId40" Type="http://schemas.openxmlformats.org/officeDocument/2006/relationships/image" Target="../media/image69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55.png"/><Relationship Id="rId36" Type="http://schemas.openxmlformats.org/officeDocument/2006/relationships/image" Target="../media/image64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58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image" Target="../media/image1.png"/><Relationship Id="rId30" Type="http://schemas.openxmlformats.org/officeDocument/2006/relationships/image" Target="../media/image60.png"/><Relationship Id="rId35" Type="http://schemas.openxmlformats.org/officeDocument/2006/relationships/image" Target="../media/image63.png"/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21.png"/><Relationship Id="rId33" Type="http://schemas.openxmlformats.org/officeDocument/2006/relationships/image" Target="../media/image66.png"/><Relationship Id="rId38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8.xml"/><Relationship Id="rId7" Type="http://schemas.openxmlformats.org/officeDocument/2006/relationships/image" Target="../media/image4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hyperlink" Target="https://plato.stanford.edu/entries/qm-bohm/#ge" TargetMode="Externa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5.png"/><Relationship Id="rId4" Type="http://schemas.openxmlformats.org/officeDocument/2006/relationships/tags" Target="../tags/tag129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132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5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4.png"/><Relationship Id="rId5" Type="http://schemas.openxmlformats.org/officeDocument/2006/relationships/tags" Target="../tags/tag134.xml"/><Relationship Id="rId10" Type="http://schemas.openxmlformats.org/officeDocument/2006/relationships/image" Target="../media/image73.png"/><Relationship Id="rId4" Type="http://schemas.openxmlformats.org/officeDocument/2006/relationships/tags" Target="../tags/tag133.xml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image" Target="../media/image77.emf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tags" Target="../tags/tag136.xml"/><Relationship Id="rId16" Type="http://schemas.openxmlformats.org/officeDocument/2006/relationships/image" Target="../media/image79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75.png"/><Relationship Id="rId5" Type="http://schemas.openxmlformats.org/officeDocument/2006/relationships/tags" Target="../tags/tag139.xml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4" Type="http://schemas.openxmlformats.org/officeDocument/2006/relationships/tags" Target="../tags/tag138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76.png"/><Relationship Id="rId18" Type="http://schemas.openxmlformats.org/officeDocument/2006/relationships/image" Target="../media/image82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75.png"/><Relationship Id="rId17" Type="http://schemas.openxmlformats.org/officeDocument/2006/relationships/image" Target="../media/image81.emf"/><Relationship Id="rId2" Type="http://schemas.openxmlformats.org/officeDocument/2006/relationships/tags" Target="../tags/tag144.xml"/><Relationship Id="rId16" Type="http://schemas.openxmlformats.org/officeDocument/2006/relationships/image" Target="../media/image80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74.png"/><Relationship Id="rId5" Type="http://schemas.openxmlformats.org/officeDocument/2006/relationships/tags" Target="../tags/tag147.xml"/><Relationship Id="rId15" Type="http://schemas.openxmlformats.org/officeDocument/2006/relationships/image" Target="../media/image7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75.png"/><Relationship Id="rId17" Type="http://schemas.openxmlformats.org/officeDocument/2006/relationships/image" Target="../media/image87.emf"/><Relationship Id="rId2" Type="http://schemas.openxmlformats.org/officeDocument/2006/relationships/tags" Target="../tags/tag153.xml"/><Relationship Id="rId16" Type="http://schemas.openxmlformats.org/officeDocument/2006/relationships/image" Target="../media/image86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74.png"/><Relationship Id="rId5" Type="http://schemas.openxmlformats.org/officeDocument/2006/relationships/tags" Target="../tags/tag156.xml"/><Relationship Id="rId15" Type="http://schemas.openxmlformats.org/officeDocument/2006/relationships/image" Target="../media/image8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15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21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74.png"/><Relationship Id="rId18" Type="http://schemas.openxmlformats.org/officeDocument/2006/relationships/image" Target="../media/image86.pn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89.emf"/><Relationship Id="rId17" Type="http://schemas.openxmlformats.org/officeDocument/2006/relationships/image" Target="../media/image85.png"/><Relationship Id="rId2" Type="http://schemas.openxmlformats.org/officeDocument/2006/relationships/tags" Target="../tags/tag161.xml"/><Relationship Id="rId16" Type="http://schemas.openxmlformats.org/officeDocument/2006/relationships/image" Target="../media/image84.png"/><Relationship Id="rId20" Type="http://schemas.openxmlformats.org/officeDocument/2006/relationships/image" Target="../media/image91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64.xml"/><Relationship Id="rId15" Type="http://schemas.openxmlformats.org/officeDocument/2006/relationships/image" Target="../media/image83.png"/><Relationship Id="rId10" Type="http://schemas.openxmlformats.org/officeDocument/2006/relationships/tags" Target="../tags/tag169.xml"/><Relationship Id="rId19" Type="http://schemas.openxmlformats.org/officeDocument/2006/relationships/image" Target="../media/image90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92.emf"/><Relationship Id="rId18" Type="http://schemas.openxmlformats.org/officeDocument/2006/relationships/image" Target="../media/image85.png"/><Relationship Id="rId3" Type="http://schemas.openxmlformats.org/officeDocument/2006/relationships/tags" Target="../tags/tag172.xml"/><Relationship Id="rId21" Type="http://schemas.openxmlformats.org/officeDocument/2006/relationships/image" Target="../media/image94.png"/><Relationship Id="rId7" Type="http://schemas.openxmlformats.org/officeDocument/2006/relationships/tags" Target="../tags/tag176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84.png"/><Relationship Id="rId2" Type="http://schemas.openxmlformats.org/officeDocument/2006/relationships/tags" Target="../tags/tag171.xml"/><Relationship Id="rId16" Type="http://schemas.openxmlformats.org/officeDocument/2006/relationships/image" Target="../media/image83.png"/><Relationship Id="rId20" Type="http://schemas.openxmlformats.org/officeDocument/2006/relationships/image" Target="../media/image90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74.xml"/><Relationship Id="rId15" Type="http://schemas.openxmlformats.org/officeDocument/2006/relationships/image" Target="../media/image75.png"/><Relationship Id="rId10" Type="http://schemas.openxmlformats.org/officeDocument/2006/relationships/tags" Target="../tags/tag179.xml"/><Relationship Id="rId19" Type="http://schemas.openxmlformats.org/officeDocument/2006/relationships/image" Target="../media/image93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95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75.png"/><Relationship Id="rId2" Type="http://schemas.openxmlformats.org/officeDocument/2006/relationships/tags" Target="../tags/tag181.xml"/><Relationship Id="rId16" Type="http://schemas.openxmlformats.org/officeDocument/2006/relationships/image" Target="../media/image84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image" Target="../media/image83.png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2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1.png"/><Relationship Id="rId5" Type="http://schemas.openxmlformats.org/officeDocument/2006/relationships/tags" Target="../tags/tag195.xml"/><Relationship Id="rId10" Type="http://schemas.openxmlformats.org/officeDocument/2006/relationships/image" Target="../media/image96.png"/><Relationship Id="rId4" Type="http://schemas.openxmlformats.org/officeDocument/2006/relationships/tags" Target="../tags/tag194.xml"/><Relationship Id="rId9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tags" Target="../tags/tag200.xml"/><Relationship Id="rId21" Type="http://schemas.openxmlformats.org/officeDocument/2006/relationships/image" Target="../media/image102.png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tags" Target="../tags/tag199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image" Target="../media/image105.png"/><Relationship Id="rId5" Type="http://schemas.openxmlformats.org/officeDocument/2006/relationships/tags" Target="../tags/tag202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tags" Target="../tags/tag207.xml"/><Relationship Id="rId19" Type="http://schemas.openxmlformats.org/officeDocument/2006/relationships/image" Target="../media/image100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113.png"/><Relationship Id="rId3" Type="http://schemas.openxmlformats.org/officeDocument/2006/relationships/tags" Target="../tags/tag213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21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116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118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8" Type="http://schemas.openxmlformats.org/officeDocument/2006/relationships/tags" Target="../tags/tag2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tags" Target="../tags/tag232.xml"/><Relationship Id="rId16" Type="http://schemas.openxmlformats.org/officeDocument/2006/relationships/image" Target="../media/image129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image" Target="../media/image124.png"/><Relationship Id="rId5" Type="http://schemas.openxmlformats.org/officeDocument/2006/relationships/tags" Target="../tags/tag235.xml"/><Relationship Id="rId15" Type="http://schemas.openxmlformats.org/officeDocument/2006/relationships/image" Target="../media/image128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23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image" Target="../media/image116.png"/><Relationship Id="rId26" Type="http://schemas.openxmlformats.org/officeDocument/2006/relationships/image" Target="../media/image139.png"/><Relationship Id="rId3" Type="http://schemas.openxmlformats.org/officeDocument/2006/relationships/tags" Target="../tags/tag241.xml"/><Relationship Id="rId21" Type="http://schemas.openxmlformats.org/officeDocument/2006/relationships/image" Target="../media/image134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notesSlide" Target="../notesSlides/notesSlide9.xml"/><Relationship Id="rId25" Type="http://schemas.openxmlformats.org/officeDocument/2006/relationships/image" Target="../media/image138.png"/><Relationship Id="rId2" Type="http://schemas.openxmlformats.org/officeDocument/2006/relationships/tags" Target="../tags/tag240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33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137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136.png"/><Relationship Id="rId10" Type="http://schemas.openxmlformats.org/officeDocument/2006/relationships/tags" Target="../tags/tag248.xml"/><Relationship Id="rId19" Type="http://schemas.openxmlformats.org/officeDocument/2006/relationships/image" Target="../media/image132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61.png"/><Relationship Id="rId39" Type="http://schemas.openxmlformats.org/officeDocument/2006/relationships/image" Target="../media/image152.png"/><Relationship Id="rId21" Type="http://schemas.openxmlformats.org/officeDocument/2006/relationships/tags" Target="../tags/tag274.xml"/><Relationship Id="rId34" Type="http://schemas.openxmlformats.org/officeDocument/2006/relationships/image" Target="../media/image147.png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image" Target="../media/image142.png"/><Relationship Id="rId41" Type="http://schemas.openxmlformats.org/officeDocument/2006/relationships/image" Target="../media/image154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41.png"/><Relationship Id="rId36" Type="http://schemas.openxmlformats.org/officeDocument/2006/relationships/image" Target="../media/image149.pn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144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image" Target="../media/image129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21.png"/><Relationship Id="rId33" Type="http://schemas.openxmlformats.org/officeDocument/2006/relationships/image" Target="../media/image146.png"/><Relationship Id="rId38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tags" Target="../tags/tag277.xml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80.xml"/><Relationship Id="rId15" Type="http://schemas.openxmlformats.org/officeDocument/2006/relationships/image" Target="../media/image15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62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1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15" Type="http://schemas.openxmlformats.org/officeDocument/2006/relationships/image" Target="../media/image9.png"/><Relationship Id="rId10" Type="http://schemas.openxmlformats.org/officeDocument/2006/relationships/tags" Target="../tags/tag25.xml"/><Relationship Id="rId19" Type="http://schemas.openxmlformats.org/officeDocument/2006/relationships/image" Target="../media/image13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notesSlide" Target="../notesSlides/notesSlide12.xml"/><Relationship Id="rId39" Type="http://schemas.openxmlformats.org/officeDocument/2006/relationships/image" Target="../media/image168.png"/><Relationship Id="rId21" Type="http://schemas.openxmlformats.org/officeDocument/2006/relationships/tags" Target="../tags/tag305.xml"/><Relationship Id="rId34" Type="http://schemas.openxmlformats.org/officeDocument/2006/relationships/image" Target="../media/image145.png"/><Relationship Id="rId42" Type="http://schemas.openxmlformats.org/officeDocument/2006/relationships/image" Target="../media/image171.png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image" Target="../media/image21.png"/><Relationship Id="rId41" Type="http://schemas.openxmlformats.org/officeDocument/2006/relationships/image" Target="../media/image170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69.pn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image" Target="../media/image164.png"/><Relationship Id="rId36" Type="http://schemas.openxmlformats.org/officeDocument/2006/relationships/image" Target="../media/image147.png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image" Target="../media/image165.png"/><Relationship Id="rId44" Type="http://schemas.openxmlformats.org/officeDocument/2006/relationships/image" Target="../media/image74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image" Target="../media/image61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72.png"/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66.png"/><Relationship Id="rId38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175.png"/><Relationship Id="rId26" Type="http://schemas.openxmlformats.org/officeDocument/2006/relationships/image" Target="../media/image182.png"/><Relationship Id="rId3" Type="http://schemas.openxmlformats.org/officeDocument/2006/relationships/tags" Target="../tags/tag311.xml"/><Relationship Id="rId21" Type="http://schemas.openxmlformats.org/officeDocument/2006/relationships/image" Target="../media/image178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174.png"/><Relationship Id="rId25" Type="http://schemas.openxmlformats.org/officeDocument/2006/relationships/image" Target="../media/image181.png"/><Relationship Id="rId2" Type="http://schemas.openxmlformats.org/officeDocument/2006/relationships/tags" Target="../tags/tag310.xml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74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21.png"/><Relationship Id="rId5" Type="http://schemas.openxmlformats.org/officeDocument/2006/relationships/tags" Target="../tags/tag313.xml"/><Relationship Id="rId15" Type="http://schemas.openxmlformats.org/officeDocument/2006/relationships/notesSlide" Target="../notesSlides/notesSlide13.xml"/><Relationship Id="rId23" Type="http://schemas.openxmlformats.org/officeDocument/2006/relationships/image" Target="../media/image180.png"/><Relationship Id="rId28" Type="http://schemas.openxmlformats.org/officeDocument/2006/relationships/image" Target="../media/image75.png"/><Relationship Id="rId10" Type="http://schemas.openxmlformats.org/officeDocument/2006/relationships/tags" Target="../tags/tag318.xml"/><Relationship Id="rId19" Type="http://schemas.openxmlformats.org/officeDocument/2006/relationships/image" Target="../media/image176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79.png"/><Relationship Id="rId27" Type="http://schemas.openxmlformats.org/officeDocument/2006/relationships/image" Target="../media/image1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188.png"/><Relationship Id="rId3" Type="http://schemas.openxmlformats.org/officeDocument/2006/relationships/tags" Target="../tags/tag32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7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186.png"/><Relationship Id="rId5" Type="http://schemas.openxmlformats.org/officeDocument/2006/relationships/tags" Target="../tags/tag326.xml"/><Relationship Id="rId15" Type="http://schemas.openxmlformats.org/officeDocument/2006/relationships/image" Target="../media/image190.emf"/><Relationship Id="rId10" Type="http://schemas.openxmlformats.org/officeDocument/2006/relationships/image" Target="../media/image185.png"/><Relationship Id="rId4" Type="http://schemas.openxmlformats.org/officeDocument/2006/relationships/tags" Target="../tags/tag325.xml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21.png"/><Relationship Id="rId18" Type="http://schemas.openxmlformats.org/officeDocument/2006/relationships/image" Target="../media/image195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61.png"/><Relationship Id="rId17" Type="http://schemas.openxmlformats.org/officeDocument/2006/relationships/image" Target="../media/image194.png"/><Relationship Id="rId2" Type="http://schemas.openxmlformats.org/officeDocument/2006/relationships/tags" Target="../tags/tag329.xml"/><Relationship Id="rId16" Type="http://schemas.openxmlformats.org/officeDocument/2006/relationships/image" Target="../media/image193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332.xml"/><Relationship Id="rId15" Type="http://schemas.openxmlformats.org/officeDocument/2006/relationships/image" Target="../media/image192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image" Target="../media/image1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image" Target="../media/image21.png"/><Relationship Id="rId18" Type="http://schemas.openxmlformats.org/officeDocument/2006/relationships/image" Target="../media/image199.png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image" Target="../media/image61.png"/><Relationship Id="rId17" Type="http://schemas.openxmlformats.org/officeDocument/2006/relationships/image" Target="../media/image198.png"/><Relationship Id="rId2" Type="http://schemas.openxmlformats.org/officeDocument/2006/relationships/tags" Target="../tags/tag338.xml"/><Relationship Id="rId16" Type="http://schemas.openxmlformats.org/officeDocument/2006/relationships/image" Target="../media/image197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341.xml"/><Relationship Id="rId15" Type="http://schemas.openxmlformats.org/officeDocument/2006/relationships/image" Target="../media/image196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image" Target="../media/image1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99.png"/><Relationship Id="rId3" Type="http://schemas.openxmlformats.org/officeDocument/2006/relationships/tags" Target="../tags/tag348.xml"/><Relationship Id="rId21" Type="http://schemas.openxmlformats.org/officeDocument/2006/relationships/image" Target="../media/image201.png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image" Target="../media/image191.png"/><Relationship Id="rId2" Type="http://schemas.openxmlformats.org/officeDocument/2006/relationships/tags" Target="../tags/tag347.xml"/><Relationship Id="rId16" Type="http://schemas.openxmlformats.org/officeDocument/2006/relationships/image" Target="../media/image21.png"/><Relationship Id="rId20" Type="http://schemas.openxmlformats.org/officeDocument/2006/relationships/image" Target="../media/image200.png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image" Target="../media/image204.png"/><Relationship Id="rId5" Type="http://schemas.openxmlformats.org/officeDocument/2006/relationships/tags" Target="../tags/tag350.xml"/><Relationship Id="rId15" Type="http://schemas.openxmlformats.org/officeDocument/2006/relationships/image" Target="../media/image61.png"/><Relationship Id="rId23" Type="http://schemas.openxmlformats.org/officeDocument/2006/relationships/image" Target="../media/image203.png"/><Relationship Id="rId10" Type="http://schemas.openxmlformats.org/officeDocument/2006/relationships/tags" Target="../tags/tag355.xml"/><Relationship Id="rId19" Type="http://schemas.openxmlformats.org/officeDocument/2006/relationships/image" Target="../media/image195.pn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notesSlide" Target="../notesSlides/notesSlide17.xml"/><Relationship Id="rId22" Type="http://schemas.openxmlformats.org/officeDocument/2006/relationships/image" Target="../media/image2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99.png"/><Relationship Id="rId3" Type="http://schemas.openxmlformats.org/officeDocument/2006/relationships/tags" Target="../tags/tag360.xml"/><Relationship Id="rId21" Type="http://schemas.openxmlformats.org/officeDocument/2006/relationships/image" Target="../media/image201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image" Target="../media/image191.png"/><Relationship Id="rId2" Type="http://schemas.openxmlformats.org/officeDocument/2006/relationships/tags" Target="../tags/tag359.xml"/><Relationship Id="rId16" Type="http://schemas.openxmlformats.org/officeDocument/2006/relationships/image" Target="../media/image21.png"/><Relationship Id="rId20" Type="http://schemas.openxmlformats.org/officeDocument/2006/relationships/image" Target="../media/image200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207.png"/><Relationship Id="rId5" Type="http://schemas.openxmlformats.org/officeDocument/2006/relationships/tags" Target="../tags/tag362.xml"/><Relationship Id="rId15" Type="http://schemas.openxmlformats.org/officeDocument/2006/relationships/image" Target="../media/image61.png"/><Relationship Id="rId23" Type="http://schemas.openxmlformats.org/officeDocument/2006/relationships/image" Target="../media/image206.png"/><Relationship Id="rId10" Type="http://schemas.openxmlformats.org/officeDocument/2006/relationships/tags" Target="../tags/tag367.xml"/><Relationship Id="rId19" Type="http://schemas.openxmlformats.org/officeDocument/2006/relationships/image" Target="../media/image195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notesSlide" Target="../notesSlides/notesSlide18.xml"/><Relationship Id="rId22" Type="http://schemas.openxmlformats.org/officeDocument/2006/relationships/image" Target="../media/image20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image" Target="../media/image61.png"/><Relationship Id="rId18" Type="http://schemas.openxmlformats.org/officeDocument/2006/relationships/image" Target="../media/image200.png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notesSlide" Target="../notesSlides/notesSlide19.xml"/><Relationship Id="rId17" Type="http://schemas.openxmlformats.org/officeDocument/2006/relationships/image" Target="../media/image195.png"/><Relationship Id="rId2" Type="http://schemas.openxmlformats.org/officeDocument/2006/relationships/tags" Target="../tags/tag371.xml"/><Relationship Id="rId16" Type="http://schemas.openxmlformats.org/officeDocument/2006/relationships/image" Target="../media/image199.png"/><Relationship Id="rId20" Type="http://schemas.openxmlformats.org/officeDocument/2006/relationships/image" Target="../media/image208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74.xml"/><Relationship Id="rId15" Type="http://schemas.openxmlformats.org/officeDocument/2006/relationships/image" Target="../media/image191.png"/><Relationship Id="rId10" Type="http://schemas.openxmlformats.org/officeDocument/2006/relationships/tags" Target="../tags/tag379.xml"/><Relationship Id="rId19" Type="http://schemas.openxmlformats.org/officeDocument/2006/relationships/image" Target="../media/image201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08.png"/><Relationship Id="rId3" Type="http://schemas.openxmlformats.org/officeDocument/2006/relationships/tags" Target="../tags/tag382.xml"/><Relationship Id="rId21" Type="http://schemas.openxmlformats.org/officeDocument/2006/relationships/image" Target="../media/image199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image" Target="../media/image191.png"/><Relationship Id="rId2" Type="http://schemas.openxmlformats.org/officeDocument/2006/relationships/tags" Target="../tags/tag381.xml"/><Relationship Id="rId16" Type="http://schemas.openxmlformats.org/officeDocument/2006/relationships/image" Target="../media/image21.png"/><Relationship Id="rId20" Type="http://schemas.openxmlformats.org/officeDocument/2006/relationships/image" Target="../media/image210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image" Target="../media/image201.png"/><Relationship Id="rId5" Type="http://schemas.openxmlformats.org/officeDocument/2006/relationships/tags" Target="../tags/tag384.xml"/><Relationship Id="rId15" Type="http://schemas.openxmlformats.org/officeDocument/2006/relationships/image" Target="../media/image61.png"/><Relationship Id="rId23" Type="http://schemas.openxmlformats.org/officeDocument/2006/relationships/image" Target="../media/image200.png"/><Relationship Id="rId10" Type="http://schemas.openxmlformats.org/officeDocument/2006/relationships/tags" Target="../tags/tag389.xml"/><Relationship Id="rId19" Type="http://schemas.openxmlformats.org/officeDocument/2006/relationships/image" Target="../media/image209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19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image" Target="../media/image191.png"/><Relationship Id="rId26" Type="http://schemas.openxmlformats.org/officeDocument/2006/relationships/image" Target="../media/image201.png"/><Relationship Id="rId3" Type="http://schemas.openxmlformats.org/officeDocument/2006/relationships/tags" Target="../tags/tag394.xml"/><Relationship Id="rId21" Type="http://schemas.openxmlformats.org/officeDocument/2006/relationships/image" Target="../media/image210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image" Target="../media/image21.png"/><Relationship Id="rId25" Type="http://schemas.openxmlformats.org/officeDocument/2006/relationships/image" Target="../media/image200.png"/><Relationship Id="rId2" Type="http://schemas.openxmlformats.org/officeDocument/2006/relationships/tags" Target="../tags/tag393.xml"/><Relationship Id="rId16" Type="http://schemas.openxmlformats.org/officeDocument/2006/relationships/image" Target="../media/image61.png"/><Relationship Id="rId20" Type="http://schemas.openxmlformats.org/officeDocument/2006/relationships/image" Target="../media/image209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image" Target="../media/image195.png"/><Relationship Id="rId5" Type="http://schemas.openxmlformats.org/officeDocument/2006/relationships/tags" Target="../tags/tag396.xml"/><Relationship Id="rId15" Type="http://schemas.openxmlformats.org/officeDocument/2006/relationships/notesSlide" Target="../notesSlides/notesSlide21.xml"/><Relationship Id="rId23" Type="http://schemas.openxmlformats.org/officeDocument/2006/relationships/image" Target="../media/image199.png"/><Relationship Id="rId10" Type="http://schemas.openxmlformats.org/officeDocument/2006/relationships/tags" Target="../tags/tag401.xml"/><Relationship Id="rId19" Type="http://schemas.openxmlformats.org/officeDocument/2006/relationships/image" Target="../media/image211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2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.png"/><Relationship Id="rId26" Type="http://schemas.openxmlformats.org/officeDocument/2006/relationships/image" Target="../media/image19.png"/><Relationship Id="rId3" Type="http://schemas.openxmlformats.org/officeDocument/2006/relationships/tags" Target="../tags/tag28.xml"/><Relationship Id="rId21" Type="http://schemas.openxmlformats.org/officeDocument/2006/relationships/image" Target="../media/image5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8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7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16.png"/><Relationship Id="rId10" Type="http://schemas.openxmlformats.org/officeDocument/2006/relationships/tags" Target="../tags/tag35.xml"/><Relationship Id="rId19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jpe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image" Target="../media/image21.png"/><Relationship Id="rId18" Type="http://schemas.openxmlformats.org/officeDocument/2006/relationships/image" Target="../media/image219.png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image" Target="../media/image61.png"/><Relationship Id="rId17" Type="http://schemas.openxmlformats.org/officeDocument/2006/relationships/image" Target="../media/image218.png"/><Relationship Id="rId2" Type="http://schemas.openxmlformats.org/officeDocument/2006/relationships/tags" Target="../tags/tag406.xml"/><Relationship Id="rId16" Type="http://schemas.openxmlformats.org/officeDocument/2006/relationships/image" Target="../media/image217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409.xml"/><Relationship Id="rId15" Type="http://schemas.openxmlformats.org/officeDocument/2006/relationships/image" Target="../media/image216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image" Target="../media/image19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tags" Target="../tags/tag415.xml"/><Relationship Id="rId16" Type="http://schemas.openxmlformats.org/officeDocument/2006/relationships/image" Target="../media/image225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image" Target="../media/image220.png"/><Relationship Id="rId5" Type="http://schemas.openxmlformats.org/officeDocument/2006/relationships/tags" Target="../tags/tag418.xml"/><Relationship Id="rId15" Type="http://schemas.openxmlformats.org/officeDocument/2006/relationships/image" Target="../media/image224.png"/><Relationship Id="rId10" Type="http://schemas.openxmlformats.org/officeDocument/2006/relationships/notesSlide" Target="../notesSlides/notesSlide24.xml"/><Relationship Id="rId4" Type="http://schemas.openxmlformats.org/officeDocument/2006/relationships/tags" Target="../tags/tag41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424.xml"/><Relationship Id="rId7" Type="http://schemas.openxmlformats.org/officeDocument/2006/relationships/image" Target="../media/image229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image" Target="../media/image228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image" Target="../media/image229.png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image" Target="../media/image228.png"/><Relationship Id="rId17" Type="http://schemas.openxmlformats.org/officeDocument/2006/relationships/image" Target="../media/image231.png"/><Relationship Id="rId2" Type="http://schemas.openxmlformats.org/officeDocument/2006/relationships/tags" Target="../tags/tag426.xml"/><Relationship Id="rId16" Type="http://schemas.openxmlformats.org/officeDocument/2006/relationships/image" Target="../media/image164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429.xml"/><Relationship Id="rId15" Type="http://schemas.openxmlformats.org/officeDocument/2006/relationships/image" Target="../media/image191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4.xml"/><Relationship Id="rId5" Type="http://schemas.openxmlformats.org/officeDocument/2006/relationships/image" Target="../media/image234.png"/><Relationship Id="rId4" Type="http://schemas.openxmlformats.org/officeDocument/2006/relationships/image" Target="../media/image2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5.xml"/><Relationship Id="rId5" Type="http://schemas.openxmlformats.org/officeDocument/2006/relationships/image" Target="../media/image234.png"/><Relationship Id="rId4" Type="http://schemas.openxmlformats.org/officeDocument/2006/relationships/image" Target="../media/image233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438.xml"/><Relationship Id="rId7" Type="http://schemas.openxmlformats.org/officeDocument/2006/relationships/image" Target="../media/image229.png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image" Target="../media/image228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441.xml"/><Relationship Id="rId7" Type="http://schemas.openxmlformats.org/officeDocument/2006/relationships/image" Target="../media/image229.png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image" Target="../media/image228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43.xml"/><Relationship Id="rId16" Type="http://schemas.openxmlformats.org/officeDocument/2006/relationships/image" Target="../media/image2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21.png"/><Relationship Id="rId5" Type="http://schemas.openxmlformats.org/officeDocument/2006/relationships/tags" Target="../tags/tag46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29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emf"/><Relationship Id="rId13" Type="http://schemas.openxmlformats.org/officeDocument/2006/relationships/image" Target="../media/image240.png"/><Relationship Id="rId3" Type="http://schemas.openxmlformats.org/officeDocument/2006/relationships/tags" Target="../tags/tag444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239.png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30.png"/><Relationship Id="rId5" Type="http://schemas.openxmlformats.org/officeDocument/2006/relationships/tags" Target="../tags/tag446.xml"/><Relationship Id="rId10" Type="http://schemas.openxmlformats.org/officeDocument/2006/relationships/image" Target="../media/image238.png"/><Relationship Id="rId4" Type="http://schemas.openxmlformats.org/officeDocument/2006/relationships/tags" Target="../tags/tag445.xml"/><Relationship Id="rId9" Type="http://schemas.openxmlformats.org/officeDocument/2006/relationships/image" Target="../media/image2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41.png"/><Relationship Id="rId3" Type="http://schemas.openxmlformats.org/officeDocument/2006/relationships/tags" Target="../tags/tag449.xml"/><Relationship Id="rId21" Type="http://schemas.openxmlformats.org/officeDocument/2006/relationships/image" Target="../media/image244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image" Target="../media/image217.png"/><Relationship Id="rId25" Type="http://schemas.openxmlformats.org/officeDocument/2006/relationships/image" Target="../media/image248.png"/><Relationship Id="rId2" Type="http://schemas.openxmlformats.org/officeDocument/2006/relationships/tags" Target="../tags/tag448.xml"/><Relationship Id="rId16" Type="http://schemas.openxmlformats.org/officeDocument/2006/relationships/image" Target="../media/image21.png"/><Relationship Id="rId20" Type="http://schemas.openxmlformats.org/officeDocument/2006/relationships/image" Target="../media/image243.png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247.png"/><Relationship Id="rId5" Type="http://schemas.openxmlformats.org/officeDocument/2006/relationships/tags" Target="../tags/tag451.xml"/><Relationship Id="rId15" Type="http://schemas.openxmlformats.org/officeDocument/2006/relationships/image" Target="../media/image61.png"/><Relationship Id="rId23" Type="http://schemas.openxmlformats.org/officeDocument/2006/relationships/image" Target="../media/image246.png"/><Relationship Id="rId10" Type="http://schemas.openxmlformats.org/officeDocument/2006/relationships/tags" Target="../tags/tag456.xml"/><Relationship Id="rId19" Type="http://schemas.openxmlformats.org/officeDocument/2006/relationships/image" Target="../media/image242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notesSlide" Target="../notesSlides/notesSlide34.xml"/><Relationship Id="rId22" Type="http://schemas.openxmlformats.org/officeDocument/2006/relationships/image" Target="../media/image2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image" Target="../media/image252.png"/><Relationship Id="rId3" Type="http://schemas.openxmlformats.org/officeDocument/2006/relationships/tags" Target="../tags/tag46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1.png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image" Target="../media/image250.png"/><Relationship Id="rId5" Type="http://schemas.openxmlformats.org/officeDocument/2006/relationships/tags" Target="../tags/tag463.xml"/><Relationship Id="rId15" Type="http://schemas.openxmlformats.org/officeDocument/2006/relationships/image" Target="../media/image254.png"/><Relationship Id="rId10" Type="http://schemas.openxmlformats.org/officeDocument/2006/relationships/image" Target="../media/image249.png"/><Relationship Id="rId4" Type="http://schemas.openxmlformats.org/officeDocument/2006/relationships/tags" Target="../tags/tag462.xml"/><Relationship Id="rId9" Type="http://schemas.openxmlformats.org/officeDocument/2006/relationships/image" Target="../media/image208.png"/><Relationship Id="rId14" Type="http://schemas.openxmlformats.org/officeDocument/2006/relationships/image" Target="../media/image25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58.png"/><Relationship Id="rId26" Type="http://schemas.openxmlformats.org/officeDocument/2006/relationships/image" Target="../media/image266.png"/><Relationship Id="rId3" Type="http://schemas.openxmlformats.org/officeDocument/2006/relationships/tags" Target="../tags/tag467.xml"/><Relationship Id="rId21" Type="http://schemas.openxmlformats.org/officeDocument/2006/relationships/image" Target="../media/image261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image" Target="../media/image257.png"/><Relationship Id="rId25" Type="http://schemas.openxmlformats.org/officeDocument/2006/relationships/image" Target="../media/image265.png"/><Relationship Id="rId2" Type="http://schemas.openxmlformats.org/officeDocument/2006/relationships/tags" Target="../tags/tag466.xml"/><Relationship Id="rId16" Type="http://schemas.openxmlformats.org/officeDocument/2006/relationships/image" Target="../media/image256.png"/><Relationship Id="rId20" Type="http://schemas.openxmlformats.org/officeDocument/2006/relationships/image" Target="../media/image260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264.png"/><Relationship Id="rId5" Type="http://schemas.openxmlformats.org/officeDocument/2006/relationships/tags" Target="../tags/tag469.xml"/><Relationship Id="rId15" Type="http://schemas.openxmlformats.org/officeDocument/2006/relationships/image" Target="../media/image255.png"/><Relationship Id="rId23" Type="http://schemas.openxmlformats.org/officeDocument/2006/relationships/image" Target="../media/image263.png"/><Relationship Id="rId10" Type="http://schemas.openxmlformats.org/officeDocument/2006/relationships/tags" Target="../tags/tag474.xml"/><Relationship Id="rId19" Type="http://schemas.openxmlformats.org/officeDocument/2006/relationships/image" Target="../media/image259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notesSlide" Target="../notesSlides/notesSlide36.xml"/><Relationship Id="rId22" Type="http://schemas.openxmlformats.org/officeDocument/2006/relationships/image" Target="../media/image26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tags" Target="../tags/tag479.xml"/><Relationship Id="rId7" Type="http://schemas.openxmlformats.org/officeDocument/2006/relationships/image" Target="../media/image267.png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image" Target="../media/image252.png"/><Relationship Id="rId5" Type="http://schemas.openxmlformats.org/officeDocument/2006/relationships/notesSlide" Target="../notesSlides/notesSlide37.xml"/><Relationship Id="rId10" Type="http://schemas.openxmlformats.org/officeDocument/2006/relationships/image" Target="../media/image270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tags" Target="../tags/tag482.xml"/><Relationship Id="rId7" Type="http://schemas.openxmlformats.org/officeDocument/2006/relationships/image" Target="../media/image267.png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image" Target="../media/image252.png"/><Relationship Id="rId11" Type="http://schemas.openxmlformats.org/officeDocument/2006/relationships/image" Target="../media/image270.jpeg"/><Relationship Id="rId5" Type="http://schemas.openxmlformats.org/officeDocument/2006/relationships/notesSlide" Target="../notesSlides/notesSlide38.xml"/><Relationship Id="rId10" Type="http://schemas.openxmlformats.org/officeDocument/2006/relationships/image" Target="../media/image26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1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notesSlide" Target="../notesSlides/notesSlide39.xml"/><Relationship Id="rId18" Type="http://schemas.openxmlformats.org/officeDocument/2006/relationships/image" Target="../media/image276.png"/><Relationship Id="rId3" Type="http://schemas.openxmlformats.org/officeDocument/2006/relationships/tags" Target="../tags/tag485.xml"/><Relationship Id="rId21" Type="http://schemas.openxmlformats.org/officeDocument/2006/relationships/image" Target="../media/image279.png"/><Relationship Id="rId7" Type="http://schemas.openxmlformats.org/officeDocument/2006/relationships/tags" Target="../tags/tag48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75.png"/><Relationship Id="rId2" Type="http://schemas.openxmlformats.org/officeDocument/2006/relationships/tags" Target="../tags/tag484.xml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5" Type="http://schemas.openxmlformats.org/officeDocument/2006/relationships/tags" Target="../tags/tag487.xml"/><Relationship Id="rId15" Type="http://schemas.openxmlformats.org/officeDocument/2006/relationships/image" Target="../media/image273.png"/><Relationship Id="rId23" Type="http://schemas.openxmlformats.org/officeDocument/2006/relationships/image" Target="../media/image281.png"/><Relationship Id="rId10" Type="http://schemas.openxmlformats.org/officeDocument/2006/relationships/tags" Target="../tags/tag492.xml"/><Relationship Id="rId19" Type="http://schemas.openxmlformats.org/officeDocument/2006/relationships/image" Target="../media/image277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image" Target="../media/image274.png"/><Relationship Id="rId26" Type="http://schemas.openxmlformats.org/officeDocument/2006/relationships/image" Target="../media/image283.png"/><Relationship Id="rId3" Type="http://schemas.openxmlformats.org/officeDocument/2006/relationships/tags" Target="../tags/tag496.xml"/><Relationship Id="rId21" Type="http://schemas.openxmlformats.org/officeDocument/2006/relationships/image" Target="../media/image278.png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image" Target="../media/image273.png"/><Relationship Id="rId25" Type="http://schemas.openxmlformats.org/officeDocument/2006/relationships/image" Target="../media/image282.png"/><Relationship Id="rId2" Type="http://schemas.openxmlformats.org/officeDocument/2006/relationships/tags" Target="../tags/tag495.xml"/><Relationship Id="rId16" Type="http://schemas.openxmlformats.org/officeDocument/2006/relationships/image" Target="../media/image272.png"/><Relationship Id="rId20" Type="http://schemas.openxmlformats.org/officeDocument/2006/relationships/image" Target="../media/image277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281.png"/><Relationship Id="rId5" Type="http://schemas.openxmlformats.org/officeDocument/2006/relationships/tags" Target="../tags/tag498.xml"/><Relationship Id="rId15" Type="http://schemas.openxmlformats.org/officeDocument/2006/relationships/notesSlide" Target="../notesSlides/notesSlide40.xml"/><Relationship Id="rId23" Type="http://schemas.openxmlformats.org/officeDocument/2006/relationships/image" Target="../media/image280.png"/><Relationship Id="rId10" Type="http://schemas.openxmlformats.org/officeDocument/2006/relationships/tags" Target="../tags/tag503.xml"/><Relationship Id="rId19" Type="http://schemas.openxmlformats.org/officeDocument/2006/relationships/image" Target="../media/image276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279.png"/><Relationship Id="rId27" Type="http://schemas.openxmlformats.org/officeDocument/2006/relationships/image" Target="../media/image27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image" Target="../media/image274.png"/><Relationship Id="rId26" Type="http://schemas.openxmlformats.org/officeDocument/2006/relationships/image" Target="../media/image283.png"/><Relationship Id="rId3" Type="http://schemas.openxmlformats.org/officeDocument/2006/relationships/tags" Target="../tags/tag509.xml"/><Relationship Id="rId21" Type="http://schemas.openxmlformats.org/officeDocument/2006/relationships/image" Target="../media/image278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image" Target="../media/image273.png"/><Relationship Id="rId25" Type="http://schemas.openxmlformats.org/officeDocument/2006/relationships/image" Target="../media/image282.png"/><Relationship Id="rId2" Type="http://schemas.openxmlformats.org/officeDocument/2006/relationships/tags" Target="../tags/tag508.xml"/><Relationship Id="rId16" Type="http://schemas.openxmlformats.org/officeDocument/2006/relationships/image" Target="../media/image272.png"/><Relationship Id="rId20" Type="http://schemas.openxmlformats.org/officeDocument/2006/relationships/image" Target="../media/image277.png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281.png"/><Relationship Id="rId5" Type="http://schemas.openxmlformats.org/officeDocument/2006/relationships/tags" Target="../tags/tag511.xml"/><Relationship Id="rId15" Type="http://schemas.openxmlformats.org/officeDocument/2006/relationships/notesSlide" Target="../notesSlides/notesSlide41.xml"/><Relationship Id="rId23" Type="http://schemas.openxmlformats.org/officeDocument/2006/relationships/image" Target="../media/image280.png"/><Relationship Id="rId10" Type="http://schemas.openxmlformats.org/officeDocument/2006/relationships/tags" Target="../tags/tag516.xml"/><Relationship Id="rId19" Type="http://schemas.openxmlformats.org/officeDocument/2006/relationships/image" Target="../media/image276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279.png"/><Relationship Id="rId27" Type="http://schemas.openxmlformats.org/officeDocument/2006/relationships/image" Target="../media/image2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53.xml"/><Relationship Id="rId21" Type="http://schemas.openxmlformats.org/officeDocument/2006/relationships/image" Target="../media/image34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52.xml"/><Relationship Id="rId16" Type="http://schemas.openxmlformats.org/officeDocument/2006/relationships/image" Target="../media/image21.png"/><Relationship Id="rId20" Type="http://schemas.openxmlformats.org/officeDocument/2006/relationships/image" Target="../media/image33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37.png"/><Relationship Id="rId5" Type="http://schemas.openxmlformats.org/officeDocument/2006/relationships/tags" Target="../tags/tag55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tags" Target="../tags/tag60.xml"/><Relationship Id="rId19" Type="http://schemas.openxmlformats.org/officeDocument/2006/relationships/image" Target="../media/image32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2.xml"/><Relationship Id="rId13" Type="http://schemas.openxmlformats.org/officeDocument/2006/relationships/image" Target="../media/image284.png"/><Relationship Id="rId3" Type="http://schemas.openxmlformats.org/officeDocument/2006/relationships/tags" Target="../tags/tag52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75.png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image" Target="../media/image274.png"/><Relationship Id="rId5" Type="http://schemas.openxmlformats.org/officeDocument/2006/relationships/tags" Target="../tags/tag524.xml"/><Relationship Id="rId15" Type="http://schemas.openxmlformats.org/officeDocument/2006/relationships/image" Target="../media/image285.png"/><Relationship Id="rId10" Type="http://schemas.openxmlformats.org/officeDocument/2006/relationships/image" Target="../media/image273.png"/><Relationship Id="rId4" Type="http://schemas.openxmlformats.org/officeDocument/2006/relationships/tags" Target="../tags/tag523.xml"/><Relationship Id="rId9" Type="http://schemas.openxmlformats.org/officeDocument/2006/relationships/image" Target="../media/image272.png"/><Relationship Id="rId14" Type="http://schemas.openxmlformats.org/officeDocument/2006/relationships/image" Target="../media/image2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9.png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12" Type="http://schemas.openxmlformats.org/officeDocument/2006/relationships/image" Target="../media/image288.png"/><Relationship Id="rId2" Type="http://schemas.openxmlformats.org/officeDocument/2006/relationships/tags" Target="../tags/tag527.xml"/><Relationship Id="rId16" Type="http://schemas.openxmlformats.org/officeDocument/2006/relationships/image" Target="../media/image292.png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image" Target="../media/image287.png"/><Relationship Id="rId5" Type="http://schemas.openxmlformats.org/officeDocument/2006/relationships/tags" Target="../tags/tag530.xml"/><Relationship Id="rId15" Type="http://schemas.openxmlformats.org/officeDocument/2006/relationships/image" Target="../media/image291.png"/><Relationship Id="rId10" Type="http://schemas.openxmlformats.org/officeDocument/2006/relationships/image" Target="../media/image262.png"/><Relationship Id="rId4" Type="http://schemas.openxmlformats.org/officeDocument/2006/relationships/tags" Target="../tags/tag529.xml"/><Relationship Id="rId9" Type="http://schemas.openxmlformats.org/officeDocument/2006/relationships/notesSlide" Target="../notesSlides/notesSlide44.xml"/><Relationship Id="rId14" Type="http://schemas.openxmlformats.org/officeDocument/2006/relationships/image" Target="../media/image29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tags" Target="../tags/tag535.xml"/><Relationship Id="rId7" Type="http://schemas.openxmlformats.org/officeDocument/2006/relationships/image" Target="../media/image294.png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image" Target="../media/image293.png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notesSlide" Target="../notesSlides/notesSlide46.xml"/><Relationship Id="rId18" Type="http://schemas.openxmlformats.org/officeDocument/2006/relationships/image" Target="../media/image299.png"/><Relationship Id="rId3" Type="http://schemas.openxmlformats.org/officeDocument/2006/relationships/tags" Target="../tags/tag538.xml"/><Relationship Id="rId21" Type="http://schemas.openxmlformats.org/officeDocument/2006/relationships/image" Target="../media/image301.png"/><Relationship Id="rId7" Type="http://schemas.openxmlformats.org/officeDocument/2006/relationships/tags" Target="../tags/tag54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98.png"/><Relationship Id="rId2" Type="http://schemas.openxmlformats.org/officeDocument/2006/relationships/tags" Target="../tags/tag537.xml"/><Relationship Id="rId16" Type="http://schemas.openxmlformats.org/officeDocument/2006/relationships/image" Target="../media/image297.png"/><Relationship Id="rId20" Type="http://schemas.openxmlformats.org/officeDocument/2006/relationships/image" Target="../media/image300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5" Type="http://schemas.openxmlformats.org/officeDocument/2006/relationships/tags" Target="../tags/tag540.xml"/><Relationship Id="rId15" Type="http://schemas.openxmlformats.org/officeDocument/2006/relationships/image" Target="../media/image296.png"/><Relationship Id="rId10" Type="http://schemas.openxmlformats.org/officeDocument/2006/relationships/tags" Target="../tags/tag545.xml"/><Relationship Id="rId19" Type="http://schemas.openxmlformats.org/officeDocument/2006/relationships/image" Target="../media/image294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image" Target="../media/image182.png"/><Relationship Id="rId22" Type="http://schemas.openxmlformats.org/officeDocument/2006/relationships/image" Target="../media/image30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5.emf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notesSlide" Target="../notesSlides/notesSlide4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7" Type="http://schemas.openxmlformats.org/officeDocument/2006/relationships/image" Target="../media/image308.png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4.png"/><Relationship Id="rId3" Type="http://schemas.openxmlformats.org/officeDocument/2006/relationships/tags" Target="../tags/tag55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13.png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image" Target="../media/image312.png"/><Relationship Id="rId5" Type="http://schemas.openxmlformats.org/officeDocument/2006/relationships/tags" Target="../tags/tag556.xml"/><Relationship Id="rId10" Type="http://schemas.openxmlformats.org/officeDocument/2006/relationships/image" Target="../media/image311.png"/><Relationship Id="rId4" Type="http://schemas.openxmlformats.org/officeDocument/2006/relationships/tags" Target="../tags/tag555.xml"/><Relationship Id="rId9" Type="http://schemas.openxmlformats.org/officeDocument/2006/relationships/image" Target="../media/image3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tags" Target="../tags/tag561.xml"/><Relationship Id="rId7" Type="http://schemas.openxmlformats.org/officeDocument/2006/relationships/image" Target="../media/image316.png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image" Target="../media/image31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3" Type="http://schemas.openxmlformats.org/officeDocument/2006/relationships/tags" Target="../tags/tag565.xml"/><Relationship Id="rId7" Type="http://schemas.openxmlformats.org/officeDocument/2006/relationships/image" Target="../media/image317.png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21.png"/><Relationship Id="rId5" Type="http://schemas.openxmlformats.org/officeDocument/2006/relationships/tags" Target="../tags/tag567.xml"/><Relationship Id="rId10" Type="http://schemas.openxmlformats.org/officeDocument/2006/relationships/image" Target="../media/image320.png"/><Relationship Id="rId4" Type="http://schemas.openxmlformats.org/officeDocument/2006/relationships/tags" Target="../tags/tag566.xml"/><Relationship Id="rId9" Type="http://schemas.openxmlformats.org/officeDocument/2006/relationships/image" Target="../media/image31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6.png"/><Relationship Id="rId3" Type="http://schemas.openxmlformats.org/officeDocument/2006/relationships/tags" Target="../tags/tag57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25.png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image" Target="../media/image324.png"/><Relationship Id="rId5" Type="http://schemas.openxmlformats.org/officeDocument/2006/relationships/tags" Target="../tags/tag572.xml"/><Relationship Id="rId10" Type="http://schemas.openxmlformats.org/officeDocument/2006/relationships/image" Target="../media/image323.png"/><Relationship Id="rId4" Type="http://schemas.openxmlformats.org/officeDocument/2006/relationships/tags" Target="../tags/tag571.xml"/><Relationship Id="rId9" Type="http://schemas.openxmlformats.org/officeDocument/2006/relationships/image" Target="../media/image32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tags" Target="../tags/tag576.xml"/><Relationship Id="rId21" Type="http://schemas.openxmlformats.org/officeDocument/2006/relationships/image" Target="../media/image336.png"/><Relationship Id="rId7" Type="http://schemas.openxmlformats.org/officeDocument/2006/relationships/tags" Target="../tags/tag580.xml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" Type="http://schemas.openxmlformats.org/officeDocument/2006/relationships/tags" Target="../tags/tag575.xml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78.xml"/><Relationship Id="rId15" Type="http://schemas.openxmlformats.org/officeDocument/2006/relationships/image" Target="../media/image330.png"/><Relationship Id="rId10" Type="http://schemas.openxmlformats.org/officeDocument/2006/relationships/tags" Target="../tags/tag583.xml"/><Relationship Id="rId19" Type="http://schemas.openxmlformats.org/officeDocument/2006/relationships/image" Target="../media/image334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image" Target="../media/image32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tags" Target="../tags/tag586.xml"/><Relationship Id="rId7" Type="http://schemas.openxmlformats.org/officeDocument/2006/relationships/image" Target="../media/image339.png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image" Target="../media/image338.png"/><Relationship Id="rId5" Type="http://schemas.openxmlformats.org/officeDocument/2006/relationships/image" Target="../media/image337.png"/><Relationship Id="rId10" Type="http://schemas.openxmlformats.org/officeDocument/2006/relationships/hyperlink" Target="https://fr.wikipedia.org/wiki/Sp%C3%A9cial:Ouvrages_de_r%C3%A9f%C3%A9rence/3-540-00390-8" TargetMode="External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fr.wikipedia.org/wiki/International_Standard_Book_Number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2.emf"/><Relationship Id="rId5" Type="http://schemas.openxmlformats.org/officeDocument/2006/relationships/hyperlink" Target="https://www.imt-atlantique.fr/fr/actualites/alain-aspect-prix-nobel-physique" TargetMode="External"/><Relationship Id="rId4" Type="http://schemas.openxmlformats.org/officeDocument/2006/relationships/hyperlink" Target="https://www.youtube.com/watch?v=JCfeEPTeSdA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emf"/><Relationship Id="rId2" Type="http://schemas.openxmlformats.org/officeDocument/2006/relationships/hyperlink" Target="https://www.youtube.com/watch?v=JCfeEPTeSdA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CfeEPTeSd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99" y="512995"/>
            <a:ext cx="6858000" cy="1001712"/>
          </a:xfrm>
        </p:spPr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méca</a:t>
            </a:r>
            <a:r>
              <a:rPr lang="en-US" dirty="0"/>
              <a:t> Q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retranchements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892290" y="1438275"/>
            <a:ext cx="5359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Pol B </a:t>
            </a:r>
            <a:r>
              <a:rPr lang="en-US" sz="2400" dirty="0" err="1"/>
              <a:t>Gossiaux</a:t>
            </a:r>
            <a:r>
              <a:rPr lang="en-US" sz="2400" dirty="0"/>
              <a:t>  (</a:t>
            </a:r>
            <a:r>
              <a:rPr lang="en-US" sz="2400" dirty="0" err="1"/>
              <a:t>Département</a:t>
            </a:r>
            <a:r>
              <a:rPr lang="en-US" sz="2400" dirty="0"/>
              <a:t> SUBATECH)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/>
              <a:t>27/1/2022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/>
              <a:t>gossiaux@imt-atlantique.fr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4942" y="2971800"/>
            <a:ext cx="926631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Les ambitions de cette présentation :</a:t>
            </a:r>
          </a:p>
          <a:p>
            <a:r>
              <a:rPr lang="fr-FR" sz="8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Ne pas me substituer à la conférence d’Alain Aspect (reportée au 8 avril).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Débroussailler le terrain du point de vue des concepts, du formalisme, des calculs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5892" y="4057650"/>
            <a:ext cx="41583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Au menu :</a:t>
            </a: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mesure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mesure de spin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Déterminisme et variables cachées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Mesure de spin (photons)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Intrication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Einstein, </a:t>
            </a:r>
            <a:r>
              <a:rPr lang="fr-FR" sz="2000" dirty="0" err="1"/>
              <a:t>Podolsky</a:t>
            </a:r>
            <a:r>
              <a:rPr lang="fr-FR" sz="2000" dirty="0"/>
              <a:t> et </a:t>
            </a:r>
            <a:r>
              <a:rPr lang="fr-FR" sz="2000" dirty="0" err="1"/>
              <a:t>Rosen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Les inégalités de Bell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décohérence</a:t>
            </a:r>
          </a:p>
        </p:txBody>
      </p:sp>
    </p:spTree>
    <p:extLst>
      <p:ext uri="{BB962C8B-B14F-4D97-AF65-F5344CB8AC3E}">
        <p14:creationId xmlns:p14="http://schemas.microsoft.com/office/powerpoint/2010/main" val="212192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/>
              <a:t>Le concept de variables </a:t>
            </a:r>
            <a:r>
              <a:rPr lang="en-US" sz="4800" dirty="0" err="1"/>
              <a:t>cachées</a:t>
            </a:r>
            <a:endParaRPr lang="en-US" sz="48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850463" y="905979"/>
            <a:ext cx="34225" cy="3663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16745" y="3028740"/>
            <a:ext cx="5906503" cy="36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16142" y="31367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evolution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167987" y="793308"/>
            <a:ext cx="157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8343" y="26161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aléatoire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207224" y="26594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déterministe</a:t>
            </a:r>
          </a:p>
        </p:txBody>
      </p:sp>
      <p:sp>
        <p:nvSpPr>
          <p:cNvPr id="27" name="Ellipse 26"/>
          <p:cNvSpPr/>
          <p:nvPr/>
        </p:nvSpPr>
        <p:spPr>
          <a:xfrm>
            <a:off x="6207224" y="1988688"/>
            <a:ext cx="284882" cy="28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378541" y="1747333"/>
            <a:ext cx="284882" cy="2839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16745" y="1098223"/>
            <a:ext cx="172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chaotiques</a:t>
            </a:r>
          </a:p>
        </p:txBody>
      </p:sp>
      <p:sp>
        <p:nvSpPr>
          <p:cNvPr id="34" name="Ellipse 33"/>
          <p:cNvSpPr/>
          <p:nvPr/>
        </p:nvSpPr>
        <p:spPr>
          <a:xfrm>
            <a:off x="6207224" y="3985456"/>
            <a:ext cx="284882" cy="283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492106" y="1616220"/>
            <a:ext cx="177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classique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39322" y="3706332"/>
            <a:ext cx="228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quantique (interprétation de Copenhague)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42162" y="9295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déterministe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132900" y="45975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aléatoire</a:t>
            </a:r>
          </a:p>
        </p:txBody>
      </p:sp>
      <p:sp>
        <p:nvSpPr>
          <p:cNvPr id="39" name="Ellipse 38"/>
          <p:cNvSpPr/>
          <p:nvPr/>
        </p:nvSpPr>
        <p:spPr>
          <a:xfrm>
            <a:off x="2682250" y="1540682"/>
            <a:ext cx="284882" cy="2839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277928" y="1939385"/>
            <a:ext cx="17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statistiques classiques</a:t>
            </a:r>
          </a:p>
        </p:txBody>
      </p:sp>
      <p:sp>
        <p:nvSpPr>
          <p:cNvPr id="42" name="Ellipse 41"/>
          <p:cNvSpPr/>
          <p:nvPr/>
        </p:nvSpPr>
        <p:spPr>
          <a:xfrm>
            <a:off x="1567637" y="4027408"/>
            <a:ext cx="284882" cy="28396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848902" y="4281950"/>
            <a:ext cx="17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statistiques quantiques</a:t>
            </a:r>
          </a:p>
        </p:txBody>
      </p:sp>
      <p:sp>
        <p:nvSpPr>
          <p:cNvPr id="3" name="Flèche courbée vers la droite 2"/>
          <p:cNvSpPr/>
          <p:nvPr/>
        </p:nvSpPr>
        <p:spPr>
          <a:xfrm flipV="1">
            <a:off x="5105074" y="1699296"/>
            <a:ext cx="893149" cy="23232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960282" y="1450462"/>
            <a:ext cx="284882" cy="283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277206" y="997583"/>
            <a:ext cx="281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quantique (interprétation d’Einstein)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8343" y="5205280"/>
            <a:ext cx="8679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Postulat</a:t>
            </a:r>
            <a:r>
              <a:rPr lang="en-US" sz="2000" dirty="0"/>
              <a:t>: derrière </a:t>
            </a:r>
            <a:r>
              <a:rPr lang="en-US" sz="2000" dirty="0" err="1"/>
              <a:t>chaque</a:t>
            </a:r>
            <a:r>
              <a:rPr lang="en-US" sz="2000" dirty="0"/>
              <a:t> </a:t>
            </a:r>
            <a:r>
              <a:rPr lang="en-US" sz="2000" dirty="0" err="1"/>
              <a:t>état</a:t>
            </a:r>
            <a:r>
              <a:rPr lang="en-US" sz="2000" dirty="0"/>
              <a:t> </a:t>
            </a:r>
            <a:r>
              <a:rPr lang="en-US" sz="2000" dirty="0" err="1"/>
              <a:t>quantique</a:t>
            </a:r>
            <a:r>
              <a:rPr lang="en-US" sz="2000" dirty="0"/>
              <a:t> se “cache” </a:t>
            </a:r>
            <a:r>
              <a:rPr lang="en-US" sz="2000" dirty="0" err="1"/>
              <a:t>en</a:t>
            </a:r>
            <a:r>
              <a:rPr lang="en-US" sz="2000" dirty="0"/>
              <a:t> fait </a:t>
            </a:r>
            <a:r>
              <a:rPr lang="en-US" sz="2000" dirty="0" err="1"/>
              <a:t>une</a:t>
            </a:r>
            <a:r>
              <a:rPr lang="en-US" sz="2000" dirty="0"/>
              <a:t> (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plusieurs</a:t>
            </a:r>
            <a:r>
              <a:rPr lang="en-US" sz="2000" dirty="0"/>
              <a:t>) variable(s) </a:t>
            </a:r>
            <a:r>
              <a:rPr lang="en-US" sz="2000" dirty="0" err="1"/>
              <a:t>aléatoire</a:t>
            </a:r>
            <a:r>
              <a:rPr lang="en-US" sz="2000" dirty="0"/>
              <a:t>(s)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 (au </a:t>
            </a:r>
            <a:r>
              <a:rPr lang="en-US" sz="2000" dirty="0" err="1"/>
              <a:t>sens</a:t>
            </a:r>
            <a:r>
              <a:rPr lang="en-US" sz="2000" dirty="0"/>
              <a:t> de la physique </a:t>
            </a:r>
            <a:r>
              <a:rPr lang="en-US" sz="2000" dirty="0" err="1"/>
              <a:t>statistique</a:t>
            </a:r>
            <a:r>
              <a:rPr lang="en-US" sz="2000" dirty="0"/>
              <a:t>) qui </a:t>
            </a:r>
            <a:r>
              <a:rPr lang="en-US" sz="2000" dirty="0" err="1"/>
              <a:t>pré-déterminent</a:t>
            </a:r>
            <a:r>
              <a:rPr lang="en-US" sz="2000" dirty="0"/>
              <a:t> les </a:t>
            </a:r>
            <a:r>
              <a:rPr lang="en-US" sz="2000" dirty="0" err="1"/>
              <a:t>résultats</a:t>
            </a:r>
            <a:r>
              <a:rPr lang="en-US" sz="2000" dirty="0"/>
              <a:t> des futures </a:t>
            </a:r>
            <a:r>
              <a:rPr lang="en-US" sz="2000" dirty="0" err="1"/>
              <a:t>mesures</a:t>
            </a:r>
            <a:r>
              <a:rPr lang="en-US" sz="2000" dirty="0"/>
              <a:t>. </a:t>
            </a:r>
            <a:r>
              <a:rPr lang="en-US" sz="2000" dirty="0" err="1"/>
              <a:t>Ces</a:t>
            </a:r>
            <a:r>
              <a:rPr lang="en-US" sz="2000" dirty="0"/>
              <a:t> variables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alors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conçues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le </a:t>
            </a:r>
            <a:r>
              <a:rPr lang="en-US" sz="2000" dirty="0" err="1"/>
              <a:t>résultat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dynamique</a:t>
            </a:r>
            <a:r>
              <a:rPr lang="en-US" sz="2000" dirty="0"/>
              <a:t> inaccessible à </a:t>
            </a:r>
            <a:r>
              <a:rPr lang="en-US" sz="2000" dirty="0" err="1"/>
              <a:t>notre</a:t>
            </a:r>
            <a:r>
              <a:rPr lang="en-US" sz="2000" dirty="0"/>
              <a:t> echelle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déterministe</a:t>
            </a:r>
            <a:r>
              <a:rPr lang="en-US" sz="2000" dirty="0"/>
              <a:t> (“</a:t>
            </a:r>
            <a:r>
              <a:rPr lang="en-US" sz="2000" dirty="0" err="1"/>
              <a:t>Dieu</a:t>
            </a:r>
            <a:r>
              <a:rPr lang="en-US" sz="2000" dirty="0"/>
              <a:t> ne </a:t>
            </a:r>
            <a:r>
              <a:rPr lang="en-US" sz="2000" dirty="0" err="1"/>
              <a:t>joue</a:t>
            </a:r>
            <a:r>
              <a:rPr lang="en-US" sz="2000" dirty="0"/>
              <a:t> pas aux </a:t>
            </a:r>
            <a:r>
              <a:rPr lang="en-US" sz="2000" dirty="0" err="1"/>
              <a:t>dés</a:t>
            </a:r>
            <a:r>
              <a:rPr lang="en-US" sz="20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67601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et variables </a:t>
            </a:r>
            <a:r>
              <a:rPr lang="en-US" sz="4800" dirty="0" err="1"/>
              <a:t>cachées</a:t>
            </a:r>
            <a:r>
              <a:rPr lang="en-US" sz="4800" dirty="0"/>
              <a:t>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91579" y="2346059"/>
            <a:ext cx="86285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La </a:t>
            </a:r>
            <a:r>
              <a:rPr lang="en-US" sz="2000" dirty="0" err="1"/>
              <a:t>mesure</a:t>
            </a:r>
            <a:r>
              <a:rPr lang="en-US" sz="2000" dirty="0"/>
              <a:t> ne </a:t>
            </a:r>
            <a:r>
              <a:rPr lang="en-US" sz="2000" dirty="0" err="1"/>
              <a:t>va</a:t>
            </a:r>
            <a:r>
              <a:rPr lang="en-US" sz="2000" dirty="0"/>
              <a:t> pas </a:t>
            </a:r>
            <a:r>
              <a:rPr lang="en-US" sz="2000" dirty="0" err="1"/>
              <a:t>réduire</a:t>
            </a:r>
            <a:r>
              <a:rPr lang="en-US" sz="2000" dirty="0"/>
              <a:t> </a:t>
            </a:r>
            <a:r>
              <a:rPr lang="en-US" sz="2000" dirty="0" err="1"/>
              <a:t>l’état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 </a:t>
            </a:r>
            <a:r>
              <a:rPr lang="en-US" sz="2000" dirty="0" err="1"/>
              <a:t>permettre</a:t>
            </a:r>
            <a:r>
              <a:rPr lang="en-US" sz="2000" dirty="0"/>
              <a:t> de “</a:t>
            </a:r>
            <a:r>
              <a:rPr lang="en-US" sz="2000" dirty="0" err="1"/>
              <a:t>sonder</a:t>
            </a:r>
            <a:r>
              <a:rPr lang="en-US" sz="2000" dirty="0"/>
              <a:t>” la variable </a:t>
            </a:r>
            <a:r>
              <a:rPr lang="en-US" sz="2000" dirty="0" err="1"/>
              <a:t>cachée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Si	            la </a:t>
            </a:r>
            <a:r>
              <a:rPr lang="en-US" sz="2000" dirty="0" err="1"/>
              <a:t>valeur</a:t>
            </a:r>
            <a:r>
              <a:rPr lang="en-US" sz="2000" dirty="0"/>
              <a:t> +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mesurée</a:t>
            </a:r>
            <a:r>
              <a:rPr lang="en-US" sz="2000" dirty="0"/>
              <a:t> avec 100% de </a:t>
            </a:r>
            <a:r>
              <a:rPr lang="en-US" sz="2000" dirty="0" err="1"/>
              <a:t>probabilité</a:t>
            </a:r>
            <a:r>
              <a:rPr lang="en-US" sz="2000" dirty="0"/>
              <a:t>. Si        	      la </a:t>
            </a:r>
            <a:r>
              <a:rPr lang="en-US" sz="2000" dirty="0" err="1"/>
              <a:t>valeur</a:t>
            </a:r>
            <a:r>
              <a:rPr lang="en-US" sz="2000" dirty="0"/>
              <a:t> -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mesurée</a:t>
            </a:r>
            <a:r>
              <a:rPr lang="en-US" sz="2000" dirty="0"/>
              <a:t> avec 100% de </a:t>
            </a:r>
            <a:r>
              <a:rPr lang="en-US" sz="2000" dirty="0" err="1"/>
              <a:t>probabilité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La </a:t>
            </a:r>
            <a:r>
              <a:rPr lang="en-US" sz="2000" dirty="0" err="1"/>
              <a:t>moyenne</a:t>
            </a:r>
            <a:r>
              <a:rPr lang="en-US" sz="2000" dirty="0"/>
              <a:t> </a:t>
            </a:r>
            <a:r>
              <a:rPr lang="en-US" sz="2000" dirty="0" err="1"/>
              <a:t>vaut</a:t>
            </a:r>
            <a:r>
              <a:rPr lang="en-US" sz="2000" dirty="0"/>
              <a:t> </a:t>
            </a:r>
            <a:r>
              <a:rPr lang="en-US" sz="2000" dirty="0" err="1"/>
              <a:t>alors</a:t>
            </a:r>
            <a:r>
              <a:rPr lang="en-US" sz="2000" dirty="0"/>
              <a:t> </a:t>
            </a:r>
            <a:r>
              <a:rPr lang="en-US" sz="2000" dirty="0" err="1"/>
              <a:t>simplement</a:t>
            </a:r>
            <a:r>
              <a:rPr lang="en-US" sz="2000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579284" y="1389715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80" y="927169"/>
            <a:ext cx="543199" cy="2781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41359" y="10673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36" y="1277696"/>
            <a:ext cx="147915" cy="204061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V="1">
            <a:off x="4922434" y="139924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38607" y="1791393"/>
            <a:ext cx="96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endParaRPr lang="en-US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4171950" y="1208144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82572" y="1081081"/>
            <a:ext cx="146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Préparation</a:t>
            </a:r>
            <a:r>
              <a:rPr lang="en-US" sz="2000" dirty="0">
                <a:solidFill>
                  <a:srgbClr val="7030A0"/>
                </a:solidFill>
              </a:rPr>
              <a:t> de </a:t>
            </a:r>
            <a:r>
              <a:rPr 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843102"/>
            <a:ext cx="660360" cy="34471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901648" y="1539651"/>
            <a:ext cx="281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 </a:t>
            </a:r>
            <a:r>
              <a:rPr lang="en-US" sz="2000" dirty="0" err="1">
                <a:sym typeface="Wingdings" panose="05000000000000000000" pitchFamily="2" charset="2"/>
              </a:rPr>
              <a:t>Valeur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d’une</a:t>
            </a:r>
            <a:r>
              <a:rPr lang="en-US" sz="2000" dirty="0">
                <a:sym typeface="Wingdings" panose="05000000000000000000" pitchFamily="2" charset="2"/>
              </a:rPr>
              <a:t> function </a:t>
            </a:r>
            <a:endParaRPr lang="en-US" sz="2000" dirty="0"/>
          </a:p>
        </p:txBody>
      </p:sp>
      <p:pic>
        <p:nvPicPr>
          <p:cNvPr id="36" name="Imag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6" y="1956031"/>
            <a:ext cx="823009" cy="276572"/>
          </a:xfrm>
          <a:prstGeom prst="rect">
            <a:avLst/>
          </a:prstGeom>
        </p:spPr>
      </p:pic>
      <p:sp>
        <p:nvSpPr>
          <p:cNvPr id="39" name="Forme libre 38"/>
          <p:cNvSpPr/>
          <p:nvPr/>
        </p:nvSpPr>
        <p:spPr>
          <a:xfrm rot="509918">
            <a:off x="4181010" y="3007250"/>
            <a:ext cx="1771650" cy="1865553"/>
          </a:xfrm>
          <a:custGeom>
            <a:avLst/>
            <a:gdLst>
              <a:gd name="connsiteX0" fmla="*/ 0 w 1476375"/>
              <a:gd name="connsiteY0" fmla="*/ 1609725 h 1609725"/>
              <a:gd name="connsiteX1" fmla="*/ 1438275 w 1476375"/>
              <a:gd name="connsiteY1" fmla="*/ 1019175 h 1609725"/>
              <a:gd name="connsiteX2" fmla="*/ 1476375 w 1476375"/>
              <a:gd name="connsiteY2" fmla="*/ 28575 h 1609725"/>
              <a:gd name="connsiteX3" fmla="*/ 752475 w 1476375"/>
              <a:gd name="connsiteY3" fmla="*/ 0 h 1609725"/>
              <a:gd name="connsiteX4" fmla="*/ 0 w 1476375"/>
              <a:gd name="connsiteY4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1609725">
                <a:moveTo>
                  <a:pt x="0" y="1609725"/>
                </a:moveTo>
                <a:lnTo>
                  <a:pt x="1438275" y="1019175"/>
                </a:lnTo>
                <a:lnTo>
                  <a:pt x="1476375" y="28575"/>
                </a:lnTo>
                <a:lnTo>
                  <a:pt x="752475" y="0"/>
                </a:lnTo>
                <a:lnTo>
                  <a:pt x="0" y="16097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e libre 40"/>
          <p:cNvSpPr/>
          <p:nvPr/>
        </p:nvSpPr>
        <p:spPr>
          <a:xfrm rot="10800000">
            <a:off x="2814637" y="2943224"/>
            <a:ext cx="2466975" cy="1876425"/>
          </a:xfrm>
          <a:custGeom>
            <a:avLst/>
            <a:gdLst>
              <a:gd name="connsiteX0" fmla="*/ 0 w 1476375"/>
              <a:gd name="connsiteY0" fmla="*/ 1609725 h 1609725"/>
              <a:gd name="connsiteX1" fmla="*/ 1438275 w 1476375"/>
              <a:gd name="connsiteY1" fmla="*/ 1019175 h 1609725"/>
              <a:gd name="connsiteX2" fmla="*/ 1476375 w 1476375"/>
              <a:gd name="connsiteY2" fmla="*/ 28575 h 1609725"/>
              <a:gd name="connsiteX3" fmla="*/ 752475 w 1476375"/>
              <a:gd name="connsiteY3" fmla="*/ 0 h 1609725"/>
              <a:gd name="connsiteX4" fmla="*/ 0 w 1476375"/>
              <a:gd name="connsiteY4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1609725">
                <a:moveTo>
                  <a:pt x="0" y="1609725"/>
                </a:moveTo>
                <a:lnTo>
                  <a:pt x="1438275" y="1019175"/>
                </a:lnTo>
                <a:lnTo>
                  <a:pt x="1476375" y="28575"/>
                </a:lnTo>
                <a:lnTo>
                  <a:pt x="752475" y="0"/>
                </a:lnTo>
                <a:lnTo>
                  <a:pt x="0" y="160972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69" y="3798511"/>
            <a:ext cx="1421409" cy="27657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08" y="4536730"/>
            <a:ext cx="345750" cy="19778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34" y="3704895"/>
            <a:ext cx="1416755" cy="27822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" y="5197004"/>
            <a:ext cx="848152" cy="261486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5188145"/>
            <a:ext cx="845808" cy="20961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77" y="5883039"/>
            <a:ext cx="2497638" cy="304971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21269639">
            <a:off x="6849622" y="6221246"/>
            <a:ext cx="2033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Et </a:t>
            </a:r>
            <a:r>
              <a:rPr lang="en-US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c’est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possible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60" y="3097620"/>
            <a:ext cx="351313" cy="2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9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1034" y="3610967"/>
            <a:ext cx="3763093" cy="24878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et variables </a:t>
            </a:r>
            <a:r>
              <a:rPr lang="en-US" sz="4800" dirty="0" err="1"/>
              <a:t>cachées</a:t>
            </a:r>
            <a:r>
              <a:rPr lang="en-US" sz="4800" dirty="0"/>
              <a:t>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211044" y="1751664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1034" y="14102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1" y="1620596"/>
            <a:ext cx="147915" cy="204061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V="1">
            <a:off x="6132109" y="174214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147625" y="2115025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endParaRPr lang="en-US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5381625" y="1551044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035754" y="3796904"/>
            <a:ext cx="217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Préparation</a:t>
            </a:r>
            <a:r>
              <a:rPr lang="en-US" sz="2000" dirty="0">
                <a:solidFill>
                  <a:srgbClr val="7030A0"/>
                </a:solidFill>
              </a:rPr>
              <a:t> de </a:t>
            </a:r>
            <a:r>
              <a:rPr 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l,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8884" y="142934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547885" y="1551044"/>
            <a:ext cx="232026" cy="396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229844" y="1749368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45" y="1551044"/>
            <a:ext cx="191128" cy="2584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6" y="1289381"/>
            <a:ext cx="315124" cy="27992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00794" y="709208"/>
            <a:ext cx="37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Mécanique</a:t>
            </a:r>
            <a:r>
              <a:rPr lang="en-US" sz="2000" dirty="0"/>
              <a:t> Q “</a:t>
            </a:r>
            <a:r>
              <a:rPr lang="en-US" sz="2000" dirty="0" err="1"/>
              <a:t>usuelle</a:t>
            </a:r>
            <a:r>
              <a:rPr lang="en-US" sz="2000" dirty="0"/>
              <a:t>” :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5" y="1347050"/>
            <a:ext cx="472627" cy="29220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055784" y="2115334"/>
            <a:ext cx="105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r>
              <a:rPr lang="en-US" sz="2000" dirty="0"/>
              <a:t>: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8" y="2167706"/>
            <a:ext cx="2242776" cy="296425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00793" y="2573213"/>
            <a:ext cx="37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Variables </a:t>
            </a:r>
            <a:r>
              <a:rPr lang="en-US" sz="2000" dirty="0" err="1"/>
              <a:t>cachées</a:t>
            </a:r>
            <a:r>
              <a:rPr lang="en-US" sz="2000" dirty="0"/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8996" y="31914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1167997" y="3313169"/>
            <a:ext cx="232026" cy="396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3313169"/>
            <a:ext cx="191128" cy="258445"/>
          </a:xfrm>
          <a:prstGeom prst="rect">
            <a:avLst/>
          </a:prstGeom>
        </p:spPr>
      </p:pic>
      <p:cxnSp>
        <p:nvCxnSpPr>
          <p:cNvPr id="56" name="Connecteur droit avec flèche 55"/>
          <p:cNvCxnSpPr/>
          <p:nvPr/>
        </p:nvCxnSpPr>
        <p:spPr>
          <a:xfrm>
            <a:off x="1788929" y="3571614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62" y="3083770"/>
            <a:ext cx="2110619" cy="372075"/>
          </a:xfrm>
          <a:prstGeom prst="rect">
            <a:avLst/>
          </a:prstGeom>
        </p:spPr>
      </p:pic>
      <p:cxnSp>
        <p:nvCxnSpPr>
          <p:cNvPr id="78" name="Connecteur droit avec flèche 77"/>
          <p:cNvCxnSpPr/>
          <p:nvPr/>
        </p:nvCxnSpPr>
        <p:spPr>
          <a:xfrm flipV="1">
            <a:off x="7076419" y="3083770"/>
            <a:ext cx="9054" cy="58728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7200014" y="3222213"/>
            <a:ext cx="191128" cy="258445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8380905" y="4605592"/>
            <a:ext cx="155416" cy="282996"/>
          </a:xfrm>
          <a:prstGeom prst="rect">
            <a:avLst/>
          </a:prstGeom>
        </p:spPr>
      </p:pic>
      <p:cxnSp>
        <p:nvCxnSpPr>
          <p:cNvPr id="93" name="Connecteur droit avec flèche 92"/>
          <p:cNvCxnSpPr/>
          <p:nvPr/>
        </p:nvCxnSpPr>
        <p:spPr>
          <a:xfrm flipV="1">
            <a:off x="7980098" y="4682811"/>
            <a:ext cx="336589" cy="7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32187" y="3872829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92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74993" y="4133577"/>
            <a:ext cx="2896685" cy="22131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et variables </a:t>
            </a:r>
            <a:r>
              <a:rPr lang="en-US" sz="4800" dirty="0" err="1"/>
              <a:t>cachées</a:t>
            </a:r>
            <a:r>
              <a:rPr lang="en-US" sz="4800" dirty="0"/>
              <a:t>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211044" y="1751664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1034" y="14102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1" y="1620596"/>
            <a:ext cx="147915" cy="204061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V="1">
            <a:off x="6132109" y="174214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147625" y="2115025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endParaRPr lang="en-US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5381625" y="1551044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035753" y="3796904"/>
            <a:ext cx="272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Préparation</a:t>
            </a:r>
            <a:r>
              <a:rPr lang="en-US" sz="2000" dirty="0">
                <a:solidFill>
                  <a:srgbClr val="7030A0"/>
                </a:solidFill>
              </a:rPr>
              <a:t> de </a:t>
            </a:r>
            <a:r>
              <a:rPr 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l,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8884" y="142934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547885" y="1551044"/>
            <a:ext cx="232026" cy="396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229844" y="1749368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45" y="1551044"/>
            <a:ext cx="191128" cy="2584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6" y="1289381"/>
            <a:ext cx="315124" cy="27992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00794" y="709208"/>
            <a:ext cx="37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Mécanique</a:t>
            </a:r>
            <a:r>
              <a:rPr lang="en-US" sz="2000" dirty="0"/>
              <a:t> Q “</a:t>
            </a:r>
            <a:r>
              <a:rPr lang="en-US" sz="2000" dirty="0" err="1"/>
              <a:t>usuelle</a:t>
            </a:r>
            <a:r>
              <a:rPr lang="en-US" sz="2000" dirty="0"/>
              <a:t>” :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5" y="1347050"/>
            <a:ext cx="472627" cy="29220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055784" y="2115334"/>
            <a:ext cx="105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r>
              <a:rPr lang="en-US" sz="2000" dirty="0"/>
              <a:t>: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00793" y="2573213"/>
            <a:ext cx="37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Variables </a:t>
            </a:r>
            <a:r>
              <a:rPr lang="en-US" sz="2000" dirty="0" err="1"/>
              <a:t>cachées</a:t>
            </a:r>
            <a:r>
              <a:rPr lang="en-US" sz="2000" dirty="0"/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8996" y="31914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1167997" y="3313169"/>
            <a:ext cx="232026" cy="396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3313169"/>
            <a:ext cx="191128" cy="258445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632187" y="3872829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endParaRPr lang="en-US" sz="2000" dirty="0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1788929" y="3571614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62" y="3083770"/>
            <a:ext cx="2110619" cy="37207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47096" y="44106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age 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73" y="4620971"/>
            <a:ext cx="147915" cy="204061"/>
          </a:xfrm>
          <a:prstGeom prst="rect">
            <a:avLst/>
          </a:prstGeom>
        </p:spPr>
      </p:pic>
      <p:cxnSp>
        <p:nvCxnSpPr>
          <p:cNvPr id="64" name="Connecteur droit avec flèche 63"/>
          <p:cNvCxnSpPr/>
          <p:nvPr/>
        </p:nvCxnSpPr>
        <p:spPr>
          <a:xfrm flipV="1">
            <a:off x="1828171" y="4742515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077687" y="4551419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751846" y="5115709"/>
            <a:ext cx="105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r>
              <a:rPr lang="en-US" sz="2000" dirty="0"/>
              <a:t>:</a:t>
            </a:r>
          </a:p>
        </p:txBody>
      </p:sp>
      <p:pic>
        <p:nvPicPr>
          <p:cNvPr id="73" name="Image 7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63" y="4967023"/>
            <a:ext cx="2611303" cy="352991"/>
          </a:xfrm>
          <a:prstGeom prst="rect">
            <a:avLst/>
          </a:prstGeom>
        </p:spPr>
      </p:pic>
      <p:cxnSp>
        <p:nvCxnSpPr>
          <p:cNvPr id="68" name="Connecteur droit avec flèche 67"/>
          <p:cNvCxnSpPr/>
          <p:nvPr/>
        </p:nvCxnSpPr>
        <p:spPr>
          <a:xfrm flipV="1">
            <a:off x="42073" y="4761565"/>
            <a:ext cx="766923" cy="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6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" y="4393075"/>
            <a:ext cx="155416" cy="282996"/>
          </a:xfrm>
          <a:prstGeom prst="rect">
            <a:avLst/>
          </a:prstGeom>
        </p:spPr>
      </p:pic>
      <p:cxnSp>
        <p:nvCxnSpPr>
          <p:cNvPr id="78" name="Connecteur droit avec flèche 77"/>
          <p:cNvCxnSpPr/>
          <p:nvPr/>
        </p:nvCxnSpPr>
        <p:spPr>
          <a:xfrm flipV="1">
            <a:off x="7123499" y="3313169"/>
            <a:ext cx="21176" cy="9022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6805506" y="3365450"/>
            <a:ext cx="191128" cy="258445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8380905" y="4605592"/>
            <a:ext cx="155416" cy="282996"/>
          </a:xfrm>
          <a:prstGeom prst="rect">
            <a:avLst/>
          </a:prstGeom>
        </p:spPr>
      </p:pic>
      <p:cxnSp>
        <p:nvCxnSpPr>
          <p:cNvPr id="93" name="Connecteur droit avec flèche 92"/>
          <p:cNvCxnSpPr/>
          <p:nvPr/>
        </p:nvCxnSpPr>
        <p:spPr>
          <a:xfrm flipV="1">
            <a:off x="7980098" y="4682811"/>
            <a:ext cx="336589" cy="7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V="1">
            <a:off x="7773631" y="3720208"/>
            <a:ext cx="633354" cy="685386"/>
          </a:xfrm>
          <a:prstGeom prst="straightConnector1">
            <a:avLst/>
          </a:prstGeom>
          <a:ln w="38100">
            <a:solidFill>
              <a:srgbClr val="99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 10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8327721" y="3329286"/>
            <a:ext cx="136421" cy="282996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94" y="6192430"/>
            <a:ext cx="807626" cy="249588"/>
          </a:xfrm>
          <a:prstGeom prst="rect">
            <a:avLst/>
          </a:prstGeom>
        </p:spPr>
      </p:pic>
      <p:sp>
        <p:nvSpPr>
          <p:cNvPr id="106" name="Flèche courbée vers la droite 105"/>
          <p:cNvSpPr/>
          <p:nvPr/>
        </p:nvSpPr>
        <p:spPr>
          <a:xfrm rot="1258469" flipV="1">
            <a:off x="5419622" y="4970271"/>
            <a:ext cx="475487" cy="12746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Image 1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80" y="4649828"/>
            <a:ext cx="351313" cy="268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97" y="5139048"/>
            <a:ext cx="407223" cy="233807"/>
          </a:xfrm>
          <a:prstGeom prst="rect">
            <a:avLst/>
          </a:prstGeom>
        </p:spPr>
      </p:pic>
      <p:sp>
        <p:nvSpPr>
          <p:cNvPr id="115" name="Arc 114"/>
          <p:cNvSpPr/>
          <p:nvPr/>
        </p:nvSpPr>
        <p:spPr>
          <a:xfrm rot="20653864">
            <a:off x="6539018" y="3517113"/>
            <a:ext cx="1633514" cy="149184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Image 1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23" y="3216786"/>
            <a:ext cx="189971" cy="21341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90" y="5616854"/>
            <a:ext cx="2251650" cy="373720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609808" y="6041908"/>
            <a:ext cx="45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Rapport entre la surface de </a:t>
            </a:r>
            <a:r>
              <a:rPr lang="en-US" sz="2000" dirty="0" err="1"/>
              <a:t>l’onglet</a:t>
            </a:r>
            <a:r>
              <a:rPr lang="en-US" sz="2000" dirty="0"/>
              <a:t> et </a:t>
            </a:r>
            <a:r>
              <a:rPr lang="en-US" sz="2000" dirty="0" err="1"/>
              <a:t>celle</a:t>
            </a:r>
            <a:r>
              <a:rPr lang="en-US" sz="2000" dirty="0"/>
              <a:t> de </a:t>
            </a:r>
            <a:r>
              <a:rPr lang="en-US" sz="2000" dirty="0" err="1"/>
              <a:t>l’hémisphère</a:t>
            </a:r>
            <a:endParaRPr lang="en-US" sz="2000" dirty="0"/>
          </a:p>
        </p:txBody>
      </p:sp>
      <p:cxnSp>
        <p:nvCxnSpPr>
          <p:cNvPr id="122" name="Connecteur droit avec flèche 121"/>
          <p:cNvCxnSpPr/>
          <p:nvPr/>
        </p:nvCxnSpPr>
        <p:spPr>
          <a:xfrm flipH="1" flipV="1">
            <a:off x="5774598" y="4778451"/>
            <a:ext cx="369867" cy="148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Image 1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5560795" y="4605592"/>
            <a:ext cx="155416" cy="282996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8" y="2167706"/>
            <a:ext cx="2242776" cy="2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2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74993" y="4133577"/>
            <a:ext cx="2896685" cy="22131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et variables </a:t>
            </a:r>
            <a:r>
              <a:rPr lang="en-US" sz="4800" dirty="0" err="1"/>
              <a:t>cachées</a:t>
            </a:r>
            <a:r>
              <a:rPr lang="en-US" sz="4800" dirty="0"/>
              <a:t>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211044" y="1751664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1034" y="14102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1" y="1620596"/>
            <a:ext cx="147915" cy="204061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V="1">
            <a:off x="6132109" y="174214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147625" y="2115025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endParaRPr lang="en-US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5381625" y="1551044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035753" y="3796904"/>
            <a:ext cx="272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Préparation</a:t>
            </a:r>
            <a:r>
              <a:rPr lang="en-US" sz="2000" dirty="0">
                <a:solidFill>
                  <a:srgbClr val="7030A0"/>
                </a:solidFill>
              </a:rPr>
              <a:t> de </a:t>
            </a:r>
            <a:r>
              <a:rPr 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l,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8884" y="142934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547885" y="1551044"/>
            <a:ext cx="232026" cy="396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229844" y="1749368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45" y="1551044"/>
            <a:ext cx="191128" cy="2584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6" y="1289381"/>
            <a:ext cx="315124" cy="27992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00794" y="709208"/>
            <a:ext cx="37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Mécanique</a:t>
            </a:r>
            <a:r>
              <a:rPr lang="en-US" sz="2000" dirty="0"/>
              <a:t> Q “</a:t>
            </a:r>
            <a:r>
              <a:rPr lang="en-US" sz="2000" dirty="0" err="1"/>
              <a:t>usuelle</a:t>
            </a:r>
            <a:r>
              <a:rPr lang="en-US" sz="2000" dirty="0"/>
              <a:t>” :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5" y="1347050"/>
            <a:ext cx="472627" cy="29220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055784" y="2115334"/>
            <a:ext cx="105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r>
              <a:rPr lang="en-US" sz="2000" dirty="0"/>
              <a:t>: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00793" y="2573213"/>
            <a:ext cx="37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Variables </a:t>
            </a:r>
            <a:r>
              <a:rPr lang="en-US" sz="2000" dirty="0" err="1"/>
              <a:t>cachées</a:t>
            </a:r>
            <a:r>
              <a:rPr lang="en-US" sz="2000" dirty="0"/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8996" y="31914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1167997" y="3313169"/>
            <a:ext cx="232026" cy="396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3313169"/>
            <a:ext cx="191128" cy="258445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632187" y="3872829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endParaRPr lang="en-US" sz="2000" dirty="0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1788929" y="3571614"/>
            <a:ext cx="8447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62" y="3083770"/>
            <a:ext cx="2110619" cy="37207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47096" y="44106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age 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73" y="4620971"/>
            <a:ext cx="147915" cy="204061"/>
          </a:xfrm>
          <a:prstGeom prst="rect">
            <a:avLst/>
          </a:prstGeom>
        </p:spPr>
      </p:pic>
      <p:cxnSp>
        <p:nvCxnSpPr>
          <p:cNvPr id="64" name="Connecteur droit avec flèche 63"/>
          <p:cNvCxnSpPr/>
          <p:nvPr/>
        </p:nvCxnSpPr>
        <p:spPr>
          <a:xfrm flipV="1">
            <a:off x="1828171" y="4742515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077687" y="4551419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751846" y="5115709"/>
            <a:ext cx="105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r>
              <a:rPr lang="en-US" sz="2000" dirty="0"/>
              <a:t>:</a:t>
            </a:r>
          </a:p>
        </p:txBody>
      </p:sp>
      <p:pic>
        <p:nvPicPr>
          <p:cNvPr id="73" name="Image 7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63" y="4967023"/>
            <a:ext cx="2611303" cy="352991"/>
          </a:xfrm>
          <a:prstGeom prst="rect">
            <a:avLst/>
          </a:prstGeom>
        </p:spPr>
      </p:pic>
      <p:cxnSp>
        <p:nvCxnSpPr>
          <p:cNvPr id="68" name="Connecteur droit avec flèche 67"/>
          <p:cNvCxnSpPr/>
          <p:nvPr/>
        </p:nvCxnSpPr>
        <p:spPr>
          <a:xfrm flipV="1">
            <a:off x="42073" y="4761565"/>
            <a:ext cx="766923" cy="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6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" y="4393075"/>
            <a:ext cx="155416" cy="282996"/>
          </a:xfrm>
          <a:prstGeom prst="rect">
            <a:avLst/>
          </a:prstGeom>
        </p:spPr>
      </p:pic>
      <p:cxnSp>
        <p:nvCxnSpPr>
          <p:cNvPr id="78" name="Connecteur droit avec flèche 77"/>
          <p:cNvCxnSpPr/>
          <p:nvPr/>
        </p:nvCxnSpPr>
        <p:spPr>
          <a:xfrm flipV="1">
            <a:off x="7123499" y="3313169"/>
            <a:ext cx="21176" cy="9022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6805506" y="3365450"/>
            <a:ext cx="191128" cy="258445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8380905" y="4605592"/>
            <a:ext cx="155416" cy="282996"/>
          </a:xfrm>
          <a:prstGeom prst="rect">
            <a:avLst/>
          </a:prstGeom>
        </p:spPr>
      </p:pic>
      <p:cxnSp>
        <p:nvCxnSpPr>
          <p:cNvPr id="93" name="Connecteur droit avec flèche 92"/>
          <p:cNvCxnSpPr/>
          <p:nvPr/>
        </p:nvCxnSpPr>
        <p:spPr>
          <a:xfrm flipV="1">
            <a:off x="7980098" y="4682811"/>
            <a:ext cx="336589" cy="7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V="1">
            <a:off x="7773631" y="3720208"/>
            <a:ext cx="633354" cy="685386"/>
          </a:xfrm>
          <a:prstGeom prst="straightConnector1">
            <a:avLst/>
          </a:prstGeom>
          <a:ln w="38100">
            <a:solidFill>
              <a:srgbClr val="99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 10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8327721" y="3329286"/>
            <a:ext cx="136421" cy="282996"/>
          </a:xfrm>
          <a:prstGeom prst="rect">
            <a:avLst/>
          </a:prstGeom>
        </p:spPr>
      </p:pic>
      <p:sp>
        <p:nvSpPr>
          <p:cNvPr id="107" name="Flèche vers le bas 106"/>
          <p:cNvSpPr/>
          <p:nvPr/>
        </p:nvSpPr>
        <p:spPr>
          <a:xfrm rot="-1440000">
            <a:off x="6373916" y="3468383"/>
            <a:ext cx="324721" cy="845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Image 10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77" y="3100865"/>
            <a:ext cx="809236" cy="250140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80" y="4649828"/>
            <a:ext cx="351313" cy="268206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97" y="5139048"/>
            <a:ext cx="407223" cy="233807"/>
          </a:xfrm>
          <a:prstGeom prst="rect">
            <a:avLst/>
          </a:prstGeom>
        </p:spPr>
      </p:pic>
      <p:sp>
        <p:nvSpPr>
          <p:cNvPr id="115" name="Arc 114"/>
          <p:cNvSpPr/>
          <p:nvPr/>
        </p:nvSpPr>
        <p:spPr>
          <a:xfrm rot="20653864">
            <a:off x="6539018" y="3517113"/>
            <a:ext cx="1633514" cy="149184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Image 1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23" y="3216786"/>
            <a:ext cx="189971" cy="2134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90" y="5616853"/>
            <a:ext cx="2728136" cy="375372"/>
          </a:xfrm>
          <a:prstGeom prst="rect">
            <a:avLst/>
          </a:prstGeom>
        </p:spPr>
      </p:pic>
      <p:cxnSp>
        <p:nvCxnSpPr>
          <p:cNvPr id="122" name="Connecteur droit avec flèche 121"/>
          <p:cNvCxnSpPr/>
          <p:nvPr/>
        </p:nvCxnSpPr>
        <p:spPr>
          <a:xfrm flipH="1" flipV="1">
            <a:off x="5774598" y="4778451"/>
            <a:ext cx="369867" cy="148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Image 1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22">
            <a:off x="5560795" y="4605592"/>
            <a:ext cx="155416" cy="282996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flipV="1">
            <a:off x="648508" y="6084488"/>
            <a:ext cx="619665" cy="5243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38" y="6325012"/>
            <a:ext cx="2605280" cy="380344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6688791" y="6371944"/>
            <a:ext cx="354589" cy="34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ZoneTexte 57"/>
          <p:cNvSpPr txBox="1"/>
          <p:nvPr/>
        </p:nvSpPr>
        <p:spPr>
          <a:xfrm>
            <a:off x="4095382" y="6310836"/>
            <a:ext cx="385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si</a:t>
            </a:r>
            <a:r>
              <a:rPr lang="en-US" sz="2000" dirty="0"/>
              <a:t>			   fixe le  </a:t>
            </a:r>
          </a:p>
        </p:txBody>
      </p:sp>
      <p:pic>
        <p:nvPicPr>
          <p:cNvPr id="59" name="Image 5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8" y="2167706"/>
            <a:ext cx="2242776" cy="2964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5" y="6391170"/>
            <a:ext cx="2006400" cy="3050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86" y="6351143"/>
            <a:ext cx="132419" cy="27657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49" y="6281156"/>
            <a:ext cx="512876" cy="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et variables </a:t>
            </a:r>
            <a:r>
              <a:rPr lang="en-US" sz="4800" dirty="0" err="1"/>
              <a:t>cachées</a:t>
            </a:r>
            <a:r>
              <a:rPr lang="en-US" sz="4800" dirty="0"/>
              <a:t>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91579" y="2346059"/>
            <a:ext cx="8628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L’approche</a:t>
            </a:r>
            <a:r>
              <a:rPr lang="en-US" sz="2000" dirty="0"/>
              <a:t> des variables </a:t>
            </a:r>
            <a:r>
              <a:rPr lang="en-US" sz="2000" dirty="0" err="1"/>
              <a:t>cachées</a:t>
            </a:r>
            <a:r>
              <a:rPr lang="en-US" sz="2000" dirty="0"/>
              <a:t>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rerpoduire</a:t>
            </a:r>
            <a:r>
              <a:rPr lang="en-US" sz="2000" dirty="0"/>
              <a:t> les </a:t>
            </a:r>
            <a:r>
              <a:rPr lang="en-US" sz="2000" dirty="0" err="1"/>
              <a:t>résultats</a:t>
            </a:r>
            <a:r>
              <a:rPr lang="en-US" sz="2000" dirty="0"/>
              <a:t> de </a:t>
            </a:r>
            <a:r>
              <a:rPr lang="en-US" sz="2000" dirty="0" err="1"/>
              <a:t>l’interprétation</a:t>
            </a:r>
            <a:r>
              <a:rPr lang="en-US" sz="2000" dirty="0"/>
              <a:t> </a:t>
            </a:r>
            <a:r>
              <a:rPr lang="en-US" sz="2000" dirty="0" err="1"/>
              <a:t>usuelle</a:t>
            </a:r>
            <a:r>
              <a:rPr lang="en-US" sz="2000" dirty="0"/>
              <a:t> de </a:t>
            </a:r>
            <a:r>
              <a:rPr lang="en-US" sz="2000" dirty="0" err="1"/>
              <a:t>Copenhague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La </a:t>
            </a:r>
            <a:r>
              <a:rPr lang="en-US" sz="2000" dirty="0" err="1"/>
              <a:t>théorie</a:t>
            </a:r>
            <a:r>
              <a:rPr lang="en-US" sz="2000" dirty="0"/>
              <a:t> à variables </a:t>
            </a:r>
            <a:r>
              <a:rPr lang="en-US" sz="2000" dirty="0" err="1"/>
              <a:t>cachées</a:t>
            </a:r>
            <a:r>
              <a:rPr lang="en-US" sz="2000" dirty="0"/>
              <a:t> de reference : </a:t>
            </a:r>
            <a:r>
              <a:rPr lang="en-US" sz="2000" dirty="0" err="1"/>
              <a:t>l’approche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bohmienne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laquelle</a:t>
            </a:r>
            <a:r>
              <a:rPr lang="en-US" sz="2000" dirty="0"/>
              <a:t> la function </a:t>
            </a:r>
            <a:r>
              <a:rPr lang="en-US" sz="2000" dirty="0" err="1"/>
              <a:t>d’onde</a:t>
            </a:r>
            <a:r>
              <a:rPr lang="en-US" sz="2000" dirty="0"/>
              <a:t> </a:t>
            </a:r>
            <a:r>
              <a:rPr lang="en-US" sz="2000" dirty="0" err="1"/>
              <a:t>joue</a:t>
            </a:r>
            <a:r>
              <a:rPr lang="en-US" sz="2000" dirty="0"/>
              <a:t> le </a:t>
            </a:r>
            <a:r>
              <a:rPr lang="en-US" sz="2000" dirty="0" err="1"/>
              <a:t>rôle</a:t>
            </a:r>
            <a:r>
              <a:rPr lang="en-US" sz="2000" dirty="0"/>
              <a:t> de </a:t>
            </a:r>
            <a:r>
              <a:rPr lang="en-US" sz="2000" dirty="0" err="1"/>
              <a:t>l’onde</a:t>
            </a:r>
            <a:r>
              <a:rPr lang="en-US" sz="2000" dirty="0"/>
              <a:t> guide pour des </a:t>
            </a:r>
            <a:r>
              <a:rPr lang="en-US" sz="2000" dirty="0" err="1"/>
              <a:t>particules</a:t>
            </a:r>
            <a:r>
              <a:rPr lang="en-US" sz="2000" dirty="0"/>
              <a:t> qui constituent les </a:t>
            </a:r>
            <a:r>
              <a:rPr lang="en-US" sz="2000" dirty="0" err="1"/>
              <a:t>fameuses</a:t>
            </a:r>
            <a:r>
              <a:rPr lang="en-US" sz="2000" dirty="0"/>
              <a:t> variables </a:t>
            </a:r>
            <a:r>
              <a:rPr lang="en-US" sz="2000" dirty="0" err="1"/>
              <a:t>cachées</a:t>
            </a:r>
            <a:r>
              <a:rPr lang="en-US" sz="2000" dirty="0"/>
              <a:t> (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complémentaires</a:t>
            </a:r>
            <a:r>
              <a:rPr lang="en-US" sz="2000" dirty="0"/>
              <a:t>). </a:t>
            </a:r>
            <a:r>
              <a:rPr lang="en-US" sz="2000" dirty="0" err="1"/>
              <a:t>Selon</a:t>
            </a:r>
            <a:r>
              <a:rPr lang="en-US" sz="2000" dirty="0"/>
              <a:t>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interprétation</a:t>
            </a:r>
            <a:r>
              <a:rPr lang="en-US" sz="2000" dirty="0"/>
              <a:t>, </a:t>
            </a:r>
            <a:r>
              <a:rPr lang="en-US" sz="2000" dirty="0" err="1"/>
              <a:t>chaque</a:t>
            </a:r>
            <a:r>
              <a:rPr lang="en-US" sz="2000" dirty="0"/>
              <a:t> </a:t>
            </a:r>
            <a:r>
              <a:rPr lang="en-US" sz="2000" dirty="0" err="1"/>
              <a:t>particule</a:t>
            </a:r>
            <a:r>
              <a:rPr lang="en-US" sz="2000" dirty="0"/>
              <a:t> </a:t>
            </a:r>
            <a:r>
              <a:rPr lang="en-US" sz="2000" dirty="0" err="1"/>
              <a:t>passe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 par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seule</a:t>
            </a:r>
            <a:r>
              <a:rPr lang="en-US" sz="2000" dirty="0"/>
              <a:t> des </a:t>
            </a:r>
            <a:r>
              <a:rPr lang="en-US" sz="2000" dirty="0" err="1"/>
              <a:t>deux</a:t>
            </a:r>
            <a:r>
              <a:rPr lang="en-US" sz="2000" dirty="0"/>
              <a:t> </a:t>
            </a:r>
            <a:r>
              <a:rPr lang="en-US" sz="2000" dirty="0" err="1"/>
              <a:t>fentes</a:t>
            </a:r>
            <a:r>
              <a:rPr lang="en-US" sz="2000" dirty="0"/>
              <a:t> !!!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579284" y="1389715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80" y="927169"/>
            <a:ext cx="543199" cy="2781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41359" y="10673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36" y="1277696"/>
            <a:ext cx="147915" cy="204061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V="1">
            <a:off x="4922434" y="139924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38607" y="1791393"/>
            <a:ext cx="96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mesure</a:t>
            </a:r>
            <a:endParaRPr lang="en-US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4171950" y="1208144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82572" y="1081081"/>
            <a:ext cx="146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Préparation</a:t>
            </a:r>
            <a:r>
              <a:rPr lang="en-US" sz="2000" dirty="0">
                <a:solidFill>
                  <a:srgbClr val="7030A0"/>
                </a:solidFill>
              </a:rPr>
              <a:t> de </a:t>
            </a:r>
            <a:r>
              <a:rPr lang="en-US" sz="20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843102"/>
            <a:ext cx="660360" cy="34471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901648" y="1539651"/>
            <a:ext cx="281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 </a:t>
            </a:r>
            <a:r>
              <a:rPr lang="en-US" sz="2000" dirty="0" err="1">
                <a:sym typeface="Wingdings" panose="05000000000000000000" pitchFamily="2" charset="2"/>
              </a:rPr>
              <a:t>Valeur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d’une</a:t>
            </a:r>
            <a:r>
              <a:rPr lang="en-US" sz="2000" dirty="0">
                <a:sym typeface="Wingdings" panose="05000000000000000000" pitchFamily="2" charset="2"/>
              </a:rPr>
              <a:t> function </a:t>
            </a:r>
            <a:endParaRPr lang="en-US" sz="2000" dirty="0"/>
          </a:p>
        </p:txBody>
      </p:sp>
      <p:pic>
        <p:nvPicPr>
          <p:cNvPr id="36" name="Imag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6" y="1956031"/>
            <a:ext cx="823009" cy="2765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718929">
            <a:off x="4623294" y="5400936"/>
            <a:ext cx="391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Mais</a:t>
            </a:r>
            <a:r>
              <a:rPr lang="en-US" sz="2000" dirty="0">
                <a:solidFill>
                  <a:srgbClr val="FF0000"/>
                </a:solidFill>
              </a:rPr>
              <a:t> non </a:t>
            </a:r>
            <a:r>
              <a:rPr lang="en-US" sz="2000" dirty="0" err="1">
                <a:solidFill>
                  <a:srgbClr val="FF0000"/>
                </a:solidFill>
              </a:rPr>
              <a:t>localités</a:t>
            </a:r>
            <a:r>
              <a:rPr lang="en-US" sz="2000" dirty="0">
                <a:solidFill>
                  <a:srgbClr val="FF0000"/>
                </a:solidFill>
              </a:rPr>
              <a:t> ! (on y </a:t>
            </a:r>
            <a:r>
              <a:rPr lang="en-US" sz="2000" dirty="0" err="1">
                <a:solidFill>
                  <a:srgbClr val="FF0000"/>
                </a:solidFill>
              </a:rPr>
              <a:t>reviendra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2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(photon)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1" y="663222"/>
            <a:ext cx="882475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Faisceau de photons allant dans la direction Oz. Un photon possède un spin = 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L’opérateur </a:t>
            </a:r>
            <a:r>
              <a:rPr lang="fr-FR" sz="2000" dirty="0" err="1"/>
              <a:t>S</a:t>
            </a:r>
            <a:r>
              <a:rPr lang="fr-FR" sz="2000" baseline="-25000" dirty="0" err="1"/>
              <a:t>z</a:t>
            </a:r>
            <a:r>
              <a:rPr lang="fr-FR" sz="2000" dirty="0"/>
              <a:t> pour une particule de spin 1 s’écrit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Il possède 3 valeurs propres : -1, 0, 1. La </a:t>
            </a:r>
            <a:r>
              <a:rPr lang="fr-FR" sz="2000" dirty="0" err="1"/>
              <a:t>v.p</a:t>
            </a:r>
            <a:r>
              <a:rPr lang="fr-FR" sz="2000" dirty="0"/>
              <a:t>. 0 correspond à une polarisation longitudinale des photons, impossible dans le vide. Aux deux autres polarisations (transverses) sont associées les vecteurs propres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On préfère toutefois travailler avec une base correspondant à des polarisations linéaires du champ électrique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79" y="1602422"/>
            <a:ext cx="2697401" cy="10033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4" y="3676289"/>
            <a:ext cx="4918708" cy="10073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04104" y="3730719"/>
            <a:ext cx="324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N.B.: Elle correspondent, en physique classique, aux 2 polarisations circulaires.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2" y="5440647"/>
            <a:ext cx="5253274" cy="1009334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2049778" y="6109756"/>
            <a:ext cx="3654325" cy="32933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19999" y="6455630"/>
            <a:ext cx="60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va omettre cette composante pour les photons concernés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6973819" y="5429761"/>
            <a:ext cx="1009334" cy="1009334"/>
            <a:chOff x="6973819" y="5429761"/>
            <a:chExt cx="1009334" cy="1009334"/>
          </a:xfrm>
        </p:grpSpPr>
        <p:cxnSp>
          <p:nvCxnSpPr>
            <p:cNvPr id="15" name="Connecteur droit avec flèche 14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86" y="5288705"/>
            <a:ext cx="269867" cy="279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52" y="6001724"/>
            <a:ext cx="286698" cy="2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25061" y="1912051"/>
            <a:ext cx="88853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Des photons (se propageant selon Oz) polarisés suivant la direction 	                 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      admettent, pour état quantique :  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Des photons que l’on prépare dans cet état et que l’on envoie sur un polariseur à une voie orienté verticalement (et considéré comme un appareil de mesure quantique) seront projetés sur l’état 	(et donc transmis) avec une probabilité 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(photon)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1" y="663222"/>
            <a:ext cx="765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Les deux vecteurs de la base dans l’espace de Hilbert correspondent dès lors à deux polarisations orthogonales (on se souvient : pour le spin, il s’agissait de 2 polarisations </a:t>
            </a:r>
            <a:r>
              <a:rPr lang="fr-FR" sz="2000" i="1" dirty="0"/>
              <a:t>opposées</a:t>
            </a:r>
            <a:r>
              <a:rPr lang="fr-FR" sz="2000" dirty="0"/>
              <a:t> </a:t>
            </a:r>
            <a:r>
              <a:rPr lang="fr-FR" sz="2000" dirty="0">
                <a:sym typeface="Wingdings" panose="05000000000000000000" pitchFamily="2" charset="2"/>
              </a:rPr>
              <a:t> demi-angle)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888220" y="879536"/>
            <a:ext cx="1009334" cy="1009334"/>
            <a:chOff x="6973819" y="5429761"/>
            <a:chExt cx="1009334" cy="1009334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7" y="749366"/>
            <a:ext cx="269867" cy="279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53" y="1462385"/>
            <a:ext cx="286698" cy="280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2" y="2450424"/>
            <a:ext cx="2440533" cy="2816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700837" y="4902963"/>
            <a:ext cx="3707931" cy="1652331"/>
            <a:chOff x="4684956" y="3714877"/>
            <a:chExt cx="3707931" cy="165233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84956" y="3714877"/>
              <a:ext cx="3707931" cy="133105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5654498" y="4967098"/>
              <a:ext cx="1970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Polariseur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00B0F0"/>
                  </a:solidFill>
                </a:rPr>
                <a:t>1</a:t>
              </a:r>
              <a:r>
                <a:rPr lang="en-US" sz="2000" dirty="0"/>
                <a:t> </a:t>
              </a:r>
              <a:r>
                <a:rPr lang="en-US" sz="2000" dirty="0" err="1"/>
                <a:t>voie</a:t>
              </a:r>
              <a:r>
                <a:rPr lang="en-US" sz="2000" dirty="0"/>
                <a:t> 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684" y="4141347"/>
              <a:ext cx="147621" cy="204416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22" y="3272473"/>
            <a:ext cx="3023025" cy="28044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14" y="4419832"/>
            <a:ext cx="269867" cy="2799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" y="4848530"/>
            <a:ext cx="2988405" cy="30392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21031" y="5215822"/>
            <a:ext cx="41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Version </a:t>
            </a:r>
            <a:r>
              <a:rPr lang="en-US" sz="2000" dirty="0" err="1">
                <a:solidFill>
                  <a:srgbClr val="7030A0"/>
                </a:solidFill>
              </a:rPr>
              <a:t>quantique</a:t>
            </a:r>
            <a:r>
              <a:rPr lang="en-US" sz="2000" dirty="0">
                <a:solidFill>
                  <a:srgbClr val="7030A0"/>
                </a:solidFill>
              </a:rPr>
              <a:t> de la </a:t>
            </a:r>
            <a:r>
              <a:rPr lang="en-US" sz="2000" dirty="0" err="1">
                <a:solidFill>
                  <a:srgbClr val="7030A0"/>
                </a:solidFill>
              </a:rPr>
              <a:t>Loi</a:t>
            </a:r>
            <a:r>
              <a:rPr lang="en-US" sz="2000" dirty="0">
                <a:solidFill>
                  <a:srgbClr val="7030A0"/>
                </a:solidFill>
              </a:rPr>
              <a:t> de </a:t>
            </a:r>
            <a:r>
              <a:rPr lang="en-US" sz="2000" dirty="0" err="1">
                <a:solidFill>
                  <a:srgbClr val="7030A0"/>
                </a:solidFill>
              </a:rPr>
              <a:t>Malus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21031" y="5693519"/>
            <a:ext cx="32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N.B.: le photon est projeté sur h et réfléchi avec une probabilité</a:t>
            </a:r>
            <a:endParaRPr lang="en-US" dirty="0"/>
          </a:p>
        </p:txBody>
      </p:sp>
      <p:pic>
        <p:nvPicPr>
          <p:cNvPr id="36" name="Imag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8" y="6339850"/>
            <a:ext cx="2442514" cy="260571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915292" y="508195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050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25061" y="1912051"/>
            <a:ext cx="88853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Des photons (se propageant selon Oz) polarisés suivant la direction 	                 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      admettent, pour état quantique :  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Des photons que l’on prépare dans cet état et que l’on envoie sur un polariseur à deux voies orienté comme illustré ci-dessous (et considéré comme un appareil de mesure quantique) seront projetés sur l’état 	 avec une probabilité 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(photon)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1" y="663222"/>
            <a:ext cx="765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Les deux vecteurs de la base dans l’espace de Hilbert correspondent dès lors à deux polarisations orthogonales (on se souvient : pour le spin, il s’agissait de 2 polarisations </a:t>
            </a:r>
            <a:r>
              <a:rPr lang="fr-FR" sz="2000" i="1" dirty="0"/>
              <a:t>opposées</a:t>
            </a:r>
            <a:r>
              <a:rPr lang="fr-FR" sz="2000" dirty="0"/>
              <a:t> </a:t>
            </a:r>
            <a:r>
              <a:rPr lang="fr-FR" sz="2000" dirty="0">
                <a:sym typeface="Wingdings" panose="05000000000000000000" pitchFamily="2" charset="2"/>
              </a:rPr>
              <a:t> demi-angle)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888220" y="879536"/>
            <a:ext cx="1009334" cy="1009334"/>
            <a:chOff x="6973819" y="5429761"/>
            <a:chExt cx="1009334" cy="1009334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87" y="749366"/>
            <a:ext cx="269867" cy="279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53" y="1462385"/>
            <a:ext cx="286698" cy="280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2" y="2450424"/>
            <a:ext cx="2440533" cy="281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22" y="3272473"/>
            <a:ext cx="3023025" cy="28044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11" y="4419832"/>
            <a:ext cx="269867" cy="2799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" y="4848530"/>
            <a:ext cx="2988405" cy="303928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73687" y="5268393"/>
            <a:ext cx="377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et sur l’état        avec la probabilité </a:t>
            </a:r>
            <a:endParaRPr lang="en-US" sz="200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" y="5774759"/>
            <a:ext cx="2985295" cy="3184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2753" y="4855641"/>
            <a:ext cx="3757534" cy="153801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300265" y="6393652"/>
            <a:ext cx="2071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Polariseur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2</a:t>
            </a:r>
            <a:r>
              <a:rPr lang="en-US" sz="2000" dirty="0"/>
              <a:t> </a:t>
            </a:r>
            <a:r>
              <a:rPr lang="en-US" sz="2000" dirty="0" err="1"/>
              <a:t>voies</a:t>
            </a:r>
            <a:r>
              <a:rPr lang="en-US" sz="2000" dirty="0"/>
              <a:t> </a:t>
            </a:r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46" y="5365118"/>
            <a:ext cx="286698" cy="28044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57" y="6199491"/>
            <a:ext cx="1650920" cy="32848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588748" y="537464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884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(photon)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63222"/>
            <a:ext cx="872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 comme pour les états « spin ½ », on peut former d’autres bases :</a:t>
            </a:r>
            <a:endParaRPr lang="fr-FR" sz="2000" dirty="0">
              <a:sym typeface="Wingdings" panose="05000000000000000000" pitchFamily="2" charset="2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345914" y="1543564"/>
            <a:ext cx="1009334" cy="1009334"/>
            <a:chOff x="6973819" y="5429761"/>
            <a:chExt cx="1009334" cy="1009334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81" y="1413394"/>
            <a:ext cx="269867" cy="279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47" y="2126413"/>
            <a:ext cx="286698" cy="280449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 rot="18936074">
            <a:off x="4855168" y="1543564"/>
            <a:ext cx="1009334" cy="1009334"/>
            <a:chOff x="6973819" y="5429761"/>
            <a:chExt cx="1009334" cy="1009334"/>
          </a:xfrm>
        </p:grpSpPr>
        <p:cxnSp>
          <p:nvCxnSpPr>
            <p:cNvPr id="23" name="Connecteur droit avec flèche 22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10" y="1468837"/>
            <a:ext cx="269833" cy="28044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25060" y="3881814"/>
            <a:ext cx="872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 comme pour les Stern-Gerlach, on peut combiner des polariseurs successifs orientés selon diverses directions :  </a:t>
            </a: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77" y="2286201"/>
            <a:ext cx="270366" cy="2809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65062" y="1410206"/>
            <a:ext cx="1563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Oblique droit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54175" y="2237857"/>
            <a:ext cx="186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Oblique gauche 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6" y="2746792"/>
            <a:ext cx="2317389" cy="3947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5" y="3284110"/>
            <a:ext cx="2318234" cy="39585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244" y="4630860"/>
            <a:ext cx="6310648" cy="142955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137903" y="5950919"/>
            <a:ext cx="13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Polariseur</a:t>
            </a:r>
            <a:r>
              <a:rPr lang="en-US" sz="2000" dirty="0"/>
              <a:t> 1 </a:t>
            </a:r>
            <a:r>
              <a:rPr lang="en-US" sz="2000" dirty="0" err="1"/>
              <a:t>voie</a:t>
            </a:r>
            <a:r>
              <a:rPr lang="en-US" sz="2000" dirty="0"/>
              <a:t>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234425" y="5972222"/>
            <a:ext cx="13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Polariseur</a:t>
            </a:r>
            <a:r>
              <a:rPr lang="en-US" sz="2000" dirty="0"/>
              <a:t> 1 </a:t>
            </a:r>
            <a:r>
              <a:rPr lang="en-US" sz="2000" dirty="0" err="1"/>
              <a:t>voie</a:t>
            </a:r>
            <a:r>
              <a:rPr lang="en-US" sz="2000" dirty="0"/>
              <a:t> </a:t>
            </a:r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56" y="5920453"/>
            <a:ext cx="269867" cy="27992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07" y="4788340"/>
            <a:ext cx="1278335" cy="280449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2587001" y="4924529"/>
            <a:ext cx="3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482524" y="5504228"/>
            <a:ext cx="3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16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4942" y="666750"/>
            <a:ext cx="88247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Rappel:</a:t>
            </a:r>
          </a:p>
          <a:p>
            <a:r>
              <a:rPr lang="fr-FR" sz="8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Un des postulats fondamentaux de la </a:t>
            </a:r>
            <a:r>
              <a:rPr lang="fr-FR" sz="2000" dirty="0" err="1"/>
              <a:t>méca</a:t>
            </a:r>
            <a:r>
              <a:rPr lang="fr-FR" sz="2000" dirty="0"/>
              <a:t> Q : à l’occasion de la mesure d’une observable (décrite par un opérateur </a:t>
            </a:r>
            <a:r>
              <a:rPr lang="fr-FR" sz="2000" dirty="0" err="1"/>
              <a:t>hermitique</a:t>
            </a:r>
            <a:r>
              <a:rPr lang="fr-FR" sz="2000" dirty="0"/>
              <a:t>), l’état quantique se trouve projeté – de manière non prédictible – sur un des états propres de cet opérateur, tandis que la valeur propre associée est observée.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En mécanique quantique, on adopte souvent la notation « </a:t>
            </a:r>
            <a:r>
              <a:rPr lang="fr-FR" sz="2000" dirty="0" err="1"/>
              <a:t>bra</a:t>
            </a:r>
            <a:r>
              <a:rPr lang="fr-FR" sz="2000" dirty="0"/>
              <a:t> » et « ket ». Ainsi, la projection de l’état (normalisé)           sur l’état propre          (aussi normalisé) s’écrit	(nombre complexe), et le postulat ci-dessus se représente.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endParaRPr lang="fr-FR" sz="2000" dirty="0"/>
          </a:p>
          <a:p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L’opérateur « projection sur           » se note ainsi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 			        représente donc la composante selon          de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7" y="2682233"/>
            <a:ext cx="316691" cy="280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0" y="2692827"/>
            <a:ext cx="403731" cy="280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0" y="2994694"/>
            <a:ext cx="700648" cy="279924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2579284" y="3376623"/>
            <a:ext cx="3609975" cy="1193927"/>
            <a:chOff x="1419225" y="4034783"/>
            <a:chExt cx="3609975" cy="1193927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1419225" y="4457700"/>
              <a:ext cx="12668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91" y="4034783"/>
              <a:ext cx="316691" cy="28044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781300" y="4135378"/>
              <a:ext cx="885825" cy="6446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831" y="4314372"/>
              <a:ext cx="192762" cy="269867"/>
            </a:xfrm>
            <a:prstGeom prst="rect">
              <a:avLst/>
            </a:prstGeom>
          </p:spPr>
        </p:pic>
        <p:cxnSp>
          <p:nvCxnSpPr>
            <p:cNvPr id="14" name="Connecteur droit avec flèche 13"/>
            <p:cNvCxnSpPr/>
            <p:nvPr/>
          </p:nvCxnSpPr>
          <p:spPr>
            <a:xfrm flipV="1">
              <a:off x="3762375" y="4467225"/>
              <a:ext cx="1266825" cy="95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827" y="4065642"/>
              <a:ext cx="403731" cy="280975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974" y="4623035"/>
              <a:ext cx="217905" cy="236343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2778548" y="4859378"/>
              <a:ext cx="88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mesure</a:t>
              </a:r>
              <a:endParaRPr lang="en-US" dirty="0"/>
            </a:p>
          </p:txBody>
        </p:sp>
      </p:grpSp>
      <p:pic>
        <p:nvPicPr>
          <p:cNvPr id="18" name="Imag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06" y="4636397"/>
            <a:ext cx="403731" cy="2809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23" y="4610103"/>
            <a:ext cx="2034895" cy="333562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1727244" y="5022592"/>
            <a:ext cx="949281" cy="9682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1727244" y="5990822"/>
            <a:ext cx="1327106" cy="2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75" y="5875611"/>
            <a:ext cx="403731" cy="28097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05" y="4997315"/>
            <a:ext cx="316691" cy="280449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>
            <a:off x="2676524" y="5041447"/>
            <a:ext cx="1" cy="974652"/>
          </a:xfrm>
          <a:prstGeom prst="line">
            <a:avLst/>
          </a:prstGeom>
          <a:ln w="285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51" y="5338057"/>
            <a:ext cx="700648" cy="27992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0" y="6414333"/>
            <a:ext cx="2641795" cy="33459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0" y="6460434"/>
            <a:ext cx="403731" cy="2809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0" y="6461367"/>
            <a:ext cx="316691" cy="2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90550"/>
            <a:ext cx="9092485" cy="13973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(photon)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63222"/>
            <a:ext cx="872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 comme pour les états « spin ½ », on peut former d’autres bases :</a:t>
            </a:r>
            <a:endParaRPr lang="fr-FR" sz="2000" dirty="0">
              <a:sym typeface="Wingdings" panose="05000000000000000000" pitchFamily="2" charset="2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345914" y="1543564"/>
            <a:ext cx="1009334" cy="1009334"/>
            <a:chOff x="6973819" y="5429761"/>
            <a:chExt cx="1009334" cy="1009334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81" y="1413394"/>
            <a:ext cx="269867" cy="279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47" y="2126413"/>
            <a:ext cx="286698" cy="280449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 rot="18936074">
            <a:off x="4855168" y="1543564"/>
            <a:ext cx="1009334" cy="1009334"/>
            <a:chOff x="6973819" y="5429761"/>
            <a:chExt cx="1009334" cy="1009334"/>
          </a:xfrm>
        </p:grpSpPr>
        <p:cxnSp>
          <p:nvCxnSpPr>
            <p:cNvPr id="23" name="Connecteur droit avec flèche 22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10" y="1468837"/>
            <a:ext cx="269833" cy="28044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25060" y="3881814"/>
            <a:ext cx="872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 comme pour les Stern-Gerlach, on peut combiner des polariseurs successifs orientés selon diverses directions :  </a:t>
            </a: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77" y="2286201"/>
            <a:ext cx="270366" cy="2809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65062" y="1410206"/>
            <a:ext cx="1563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Oblique droit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54175" y="2237857"/>
            <a:ext cx="186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Oblique gauche 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6" y="2746792"/>
            <a:ext cx="2317389" cy="3947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5" y="3284110"/>
            <a:ext cx="2318234" cy="39585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205987" y="5134411"/>
            <a:ext cx="38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072318" y="5738058"/>
            <a:ext cx="29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56" y="4943598"/>
            <a:ext cx="269867" cy="2799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57" y="4549772"/>
            <a:ext cx="1486891" cy="39370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868870" y="5702013"/>
            <a:ext cx="424543" cy="32657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850580" y="4943598"/>
            <a:ext cx="0" cy="75111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32864" y="468363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124685" y="5960461"/>
            <a:ext cx="49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y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8" y="5039234"/>
            <a:ext cx="269833" cy="28044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72" y="4683632"/>
            <a:ext cx="1262423" cy="280975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6821959" y="5606756"/>
            <a:ext cx="36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34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18" y="4924979"/>
            <a:ext cx="9015211" cy="13651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 (photon)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63222"/>
            <a:ext cx="872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 comme pour les états « spin ½ », on peut former d’autres bases :</a:t>
            </a:r>
            <a:endParaRPr lang="fr-FR" sz="2000" dirty="0">
              <a:sym typeface="Wingdings" panose="05000000000000000000" pitchFamily="2" charset="2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345914" y="1543564"/>
            <a:ext cx="1009334" cy="1009334"/>
            <a:chOff x="6973819" y="5429761"/>
            <a:chExt cx="1009334" cy="1009334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81" y="1413394"/>
            <a:ext cx="269867" cy="279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47" y="2126413"/>
            <a:ext cx="286698" cy="280449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 rot="18936074">
            <a:off x="4855168" y="1543564"/>
            <a:ext cx="1009334" cy="1009334"/>
            <a:chOff x="6973819" y="5429761"/>
            <a:chExt cx="1009334" cy="1009334"/>
          </a:xfrm>
        </p:grpSpPr>
        <p:cxnSp>
          <p:nvCxnSpPr>
            <p:cNvPr id="23" name="Connecteur droit avec flèche 22"/>
            <p:cNvCxnSpPr/>
            <p:nvPr/>
          </p:nvCxnSpPr>
          <p:spPr>
            <a:xfrm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 flipV="1">
              <a:off x="7478486" y="5429761"/>
              <a:ext cx="0" cy="100933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10" y="1468837"/>
            <a:ext cx="269833" cy="28044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25060" y="3881814"/>
            <a:ext cx="872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 comme pour les Stern-Gerlach, on peut combiner des polariseurs successifs orientés selon diverses directions :  </a:t>
            </a: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77" y="2286201"/>
            <a:ext cx="270366" cy="2809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65062" y="1410206"/>
            <a:ext cx="1563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Oblique droit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54175" y="2237857"/>
            <a:ext cx="186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Oblique gauche 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6" y="2746792"/>
            <a:ext cx="2317389" cy="3947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5" y="3284110"/>
            <a:ext cx="2317377" cy="39693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281420" y="5160457"/>
            <a:ext cx="40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132965" y="5738058"/>
            <a:ext cx="35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</a:t>
            </a:r>
            <a:endParaRPr lang="en-US" sz="2000" dirty="0"/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56" y="4943598"/>
            <a:ext cx="269867" cy="2799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71" y="4549772"/>
            <a:ext cx="1486891" cy="39370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868870" y="5702013"/>
            <a:ext cx="424543" cy="32657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850580" y="4943598"/>
            <a:ext cx="0" cy="75111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32864" y="468363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124685" y="5960461"/>
            <a:ext cx="49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y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8" y="5039234"/>
            <a:ext cx="269833" cy="28044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983213" y="5736683"/>
            <a:ext cx="37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0" y="4589700"/>
            <a:ext cx="1722613" cy="3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allélogramme 45"/>
          <p:cNvSpPr/>
          <p:nvPr/>
        </p:nvSpPr>
        <p:spPr>
          <a:xfrm rot="5400000">
            <a:off x="3355994" y="2301401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84994"/>
            <a:ext cx="87221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En réalité, rien n’est parfaitement simultané, l’une des deux observables est toujours mesurée avant l’autre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r>
              <a:rPr lang="fr-FR" sz="2000" u="sng" dirty="0">
                <a:sym typeface="Wingdings" panose="05000000000000000000" pitchFamily="2" charset="2"/>
              </a:rPr>
              <a:t>Configuration 1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8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u="sng" dirty="0">
                <a:sym typeface="Wingdings" panose="05000000000000000000" pitchFamily="2" charset="2"/>
              </a:rPr>
              <a:t>Configuration 2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7030A0"/>
                </a:solidFill>
                <a:sym typeface="Wingdings" panose="05000000000000000000" pitchFamily="2" charset="2"/>
              </a:rPr>
              <a:t>En général, le résultat d’une observable influence l’autre, les deux mesures ne « commutent » pas (d’où le commutateur) !</a:t>
            </a:r>
          </a:p>
        </p:txBody>
      </p:sp>
      <p:sp>
        <p:nvSpPr>
          <p:cNvPr id="33" name="Parallélogramme 32"/>
          <p:cNvSpPr/>
          <p:nvPr/>
        </p:nvSpPr>
        <p:spPr>
          <a:xfrm rot="5400000">
            <a:off x="1723135" y="22798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4088462" y="2470811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882179" y="2470812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2362200" y="2217686"/>
            <a:ext cx="0" cy="69668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31371" y="2122469"/>
            <a:ext cx="0" cy="6966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2520043" y="2481695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3706586" y="2296886"/>
            <a:ext cx="381876" cy="43542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4982" y="176599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296604" y="179844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475515" y="1950808"/>
            <a:ext cx="351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mesure</a:t>
            </a:r>
            <a:r>
              <a:rPr lang="en-US" dirty="0"/>
              <a:t> “v” </a:t>
            </a:r>
            <a:r>
              <a:rPr lang="en-US" dirty="0" err="1"/>
              <a:t>dans</a:t>
            </a:r>
            <a:r>
              <a:rPr lang="en-US" dirty="0"/>
              <a:t> 100% des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tandis</a:t>
            </a:r>
            <a:r>
              <a:rPr lang="en-US" dirty="0"/>
              <a:t> que B </a:t>
            </a:r>
            <a:r>
              <a:rPr lang="en-US" dirty="0" err="1"/>
              <a:t>mesure</a:t>
            </a:r>
            <a:r>
              <a:rPr lang="en-US" dirty="0"/>
              <a:t> “d” </a:t>
            </a:r>
            <a:r>
              <a:rPr lang="en-US" dirty="0" err="1"/>
              <a:t>dans</a:t>
            </a:r>
            <a:r>
              <a:rPr lang="en-US" dirty="0"/>
              <a:t> 50% des </a:t>
            </a:r>
            <a:r>
              <a:rPr lang="en-US" dirty="0" err="1"/>
              <a:t>cas</a:t>
            </a:r>
            <a:r>
              <a:rPr lang="en-US" dirty="0"/>
              <a:t> et “g” </a:t>
            </a:r>
            <a:r>
              <a:rPr lang="en-US" dirty="0" err="1"/>
              <a:t>dans</a:t>
            </a:r>
            <a:r>
              <a:rPr lang="en-US" dirty="0"/>
              <a:t> 50% des </a:t>
            </a:r>
            <a:r>
              <a:rPr lang="en-US" dirty="0" err="1"/>
              <a:t>cas</a:t>
            </a:r>
            <a:endParaRPr lang="en-US" dirty="0"/>
          </a:p>
        </p:txBody>
      </p:sp>
      <p:sp>
        <p:nvSpPr>
          <p:cNvPr id="55" name="Parallélogramme 54"/>
          <p:cNvSpPr/>
          <p:nvPr/>
        </p:nvSpPr>
        <p:spPr>
          <a:xfrm rot="5400000">
            <a:off x="3355995" y="3836288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arallélogramme 55"/>
          <p:cNvSpPr/>
          <p:nvPr/>
        </p:nvSpPr>
        <p:spPr>
          <a:xfrm rot="5400000">
            <a:off x="1723136" y="3814762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4088463" y="400569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882180" y="4005699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4011855" y="3763213"/>
            <a:ext cx="0" cy="69668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631372" y="3657356"/>
            <a:ext cx="0" cy="6966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2520044" y="4016582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073727" y="3787983"/>
            <a:ext cx="381876" cy="43542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86297" y="326898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851301" y="328414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5275005" y="3368428"/>
            <a:ext cx="382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</a:t>
            </a:r>
            <a:r>
              <a:rPr lang="en-US" dirty="0" err="1"/>
              <a:t>mesure</a:t>
            </a:r>
            <a:r>
              <a:rPr lang="en-US" dirty="0"/>
              <a:t> “d” </a:t>
            </a:r>
            <a:r>
              <a:rPr lang="en-US" dirty="0" err="1"/>
              <a:t>dans</a:t>
            </a:r>
            <a:r>
              <a:rPr lang="en-US" dirty="0"/>
              <a:t> 50% des </a:t>
            </a:r>
            <a:r>
              <a:rPr lang="en-US" dirty="0" err="1"/>
              <a:t>cas</a:t>
            </a:r>
            <a:r>
              <a:rPr lang="en-US" dirty="0"/>
              <a:t> et “g” </a:t>
            </a:r>
            <a:r>
              <a:rPr lang="en-US" dirty="0" err="1"/>
              <a:t>dans</a:t>
            </a:r>
            <a:r>
              <a:rPr lang="en-US" dirty="0"/>
              <a:t> 50% des </a:t>
            </a:r>
            <a:r>
              <a:rPr lang="en-US" dirty="0" err="1"/>
              <a:t>cas</a:t>
            </a:r>
            <a:r>
              <a:rPr lang="en-US" dirty="0"/>
              <a:t> (idem configuration 2) </a:t>
            </a:r>
            <a:r>
              <a:rPr lang="en-US" dirty="0" err="1"/>
              <a:t>mais</a:t>
            </a:r>
            <a:r>
              <a:rPr lang="en-US" dirty="0"/>
              <a:t> A </a:t>
            </a:r>
            <a:r>
              <a:rPr lang="en-US" dirty="0" err="1"/>
              <a:t>mesure</a:t>
            </a:r>
            <a:r>
              <a:rPr lang="en-US" dirty="0"/>
              <a:t> “v” </a:t>
            </a:r>
            <a:r>
              <a:rPr lang="en-US" dirty="0" err="1"/>
              <a:t>dans</a:t>
            </a:r>
            <a:r>
              <a:rPr lang="en-US" dirty="0"/>
              <a:t> 50% des </a:t>
            </a:r>
            <a:r>
              <a:rPr lang="en-US" dirty="0" err="1"/>
              <a:t>cas</a:t>
            </a:r>
            <a:r>
              <a:rPr lang="en-US" dirty="0"/>
              <a:t> (</a:t>
            </a:r>
            <a:r>
              <a:rPr lang="en-US" dirty="0" err="1"/>
              <a:t>mesurés</a:t>
            </a:r>
            <a:r>
              <a:rPr lang="en-US" dirty="0"/>
              <a:t>) et “h” </a:t>
            </a:r>
            <a:r>
              <a:rPr lang="en-US" dirty="0" err="1"/>
              <a:t>dans</a:t>
            </a:r>
            <a:r>
              <a:rPr lang="en-US" dirty="0"/>
              <a:t> 50% des </a:t>
            </a:r>
            <a:r>
              <a:rPr lang="en-US" dirty="0" err="1"/>
              <a:t>cas</a:t>
            </a:r>
            <a:r>
              <a:rPr lang="en-US" dirty="0"/>
              <a:t>.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672192" y="3559580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68" name="Image 6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5" y="5223392"/>
            <a:ext cx="269867" cy="279924"/>
          </a:xfrm>
          <a:prstGeom prst="rect">
            <a:avLst/>
          </a:prstGeom>
        </p:spPr>
      </p:pic>
      <p:cxnSp>
        <p:nvCxnSpPr>
          <p:cNvPr id="70" name="Connecteur droit avec flèche 69"/>
          <p:cNvCxnSpPr/>
          <p:nvPr/>
        </p:nvCxnSpPr>
        <p:spPr>
          <a:xfrm flipV="1">
            <a:off x="1164771" y="5162275"/>
            <a:ext cx="1021526" cy="20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1174791" y="5503316"/>
            <a:ext cx="1011506" cy="37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 7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6" y="5014206"/>
            <a:ext cx="269833" cy="280449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71" y="5734534"/>
            <a:ext cx="270366" cy="280975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1489913" y="472634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364033" y="5673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714780" y="5675815"/>
            <a:ext cx="162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</a:t>
            </a:r>
            <a:r>
              <a:rPr lang="en-US" dirty="0" err="1"/>
              <a:t>réfléchi</a:t>
            </a:r>
            <a:endParaRPr lang="en-US" dirty="0"/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2700523" y="4887079"/>
            <a:ext cx="1021526" cy="20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2700523" y="5122852"/>
            <a:ext cx="1021526" cy="20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82" y="4758394"/>
            <a:ext cx="269867" cy="279924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82" y="5212593"/>
            <a:ext cx="286698" cy="280449"/>
          </a:xfrm>
          <a:prstGeom prst="rect">
            <a:avLst/>
          </a:prstGeom>
        </p:spPr>
      </p:pic>
      <p:sp>
        <p:nvSpPr>
          <p:cNvPr id="84" name="ZoneTexte 83"/>
          <p:cNvSpPr txBox="1"/>
          <p:nvPr/>
        </p:nvSpPr>
        <p:spPr>
          <a:xfrm>
            <a:off x="3023837" y="461102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006545" y="524051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2228241" y="4103712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2010845" y="1990347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850337" y="2579508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91" name="Image 9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4" y="4927768"/>
            <a:ext cx="2619104" cy="339261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38" y="3619410"/>
            <a:ext cx="269833" cy="280449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9" y="3619935"/>
            <a:ext cx="269867" cy="279924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3" y="2097135"/>
            <a:ext cx="269867" cy="279924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00" y="2097135"/>
            <a:ext cx="269867" cy="279924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39" y="2065636"/>
            <a:ext cx="269833" cy="2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0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84994"/>
            <a:ext cx="8722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En général, le résultat d’une observable influence l’autre, les deux mesures ne « commutent » pas (d’où le commutateur) et ne sont donc pas « compatible » : Le résultat de l’une influence sur l’autre.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7030A0"/>
                </a:solidFill>
                <a:sym typeface="Wingdings" panose="05000000000000000000" pitchFamily="2" charset="2"/>
              </a:rPr>
              <a:t>Exception notoire : lorsque deux observables commutent :                         et ont donc les mêmes états propres </a:t>
            </a:r>
          </a:p>
          <a:p>
            <a:endParaRPr lang="fr-FR" sz="800" dirty="0"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29" y="1941287"/>
            <a:ext cx="1180038" cy="331886"/>
          </a:xfrm>
          <a:prstGeom prst="rect">
            <a:avLst/>
          </a:prstGeom>
        </p:spPr>
      </p:pic>
      <p:sp>
        <p:nvSpPr>
          <p:cNvPr id="53" name="Parallélogramme 52"/>
          <p:cNvSpPr/>
          <p:nvPr/>
        </p:nvSpPr>
        <p:spPr>
          <a:xfrm rot="5400000">
            <a:off x="3160049" y="3248459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arallélogramme 65"/>
          <p:cNvSpPr/>
          <p:nvPr/>
        </p:nvSpPr>
        <p:spPr>
          <a:xfrm rot="5400000">
            <a:off x="1527190" y="3226933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3892517" y="3417869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686234" y="3417870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435426" y="3069527"/>
            <a:ext cx="0" cy="6966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V="1">
            <a:off x="2324098" y="3428753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3649037" y="271305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2100659" y="274550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199617" y="2680191"/>
            <a:ext cx="358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mesure</a:t>
            </a:r>
            <a:r>
              <a:rPr lang="en-US" dirty="0"/>
              <a:t> “</a:t>
            </a:r>
            <a:r>
              <a:rPr lang="en-US" dirty="0" err="1">
                <a:latin typeface="Symbol" panose="05050102010706020507" pitchFamily="18" charset="2"/>
              </a:rPr>
              <a:t>j</a:t>
            </a:r>
            <a:r>
              <a:rPr lang="en-US" baseline="-25000" dirty="0" err="1"/>
              <a:t>i</a:t>
            </a:r>
            <a:r>
              <a:rPr lang="en-US" dirty="0"/>
              <a:t>”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de p</a:t>
            </a:r>
            <a:r>
              <a:rPr lang="en-US" baseline="-25000" dirty="0"/>
              <a:t>i</a:t>
            </a:r>
            <a:r>
              <a:rPr lang="en-US" dirty="0"/>
              <a:t> ; B </a:t>
            </a:r>
            <a:r>
              <a:rPr lang="en-US" dirty="0" err="1"/>
              <a:t>mesure</a:t>
            </a:r>
            <a:r>
              <a:rPr lang="en-US" dirty="0"/>
              <a:t> </a:t>
            </a:r>
            <a:r>
              <a:rPr lang="en-US" dirty="0" err="1"/>
              <a:t>ensuite</a:t>
            </a:r>
            <a:r>
              <a:rPr lang="en-US" dirty="0"/>
              <a:t> le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état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</a:t>
            </a:r>
            <a:r>
              <a:rPr lang="en-US" dirty="0" err="1"/>
              <a:t>conditionnelle</a:t>
            </a:r>
            <a:r>
              <a:rPr lang="en-US" dirty="0"/>
              <a:t> de 100%,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</a:t>
            </a:r>
            <a:r>
              <a:rPr lang="en-US" dirty="0" err="1"/>
              <a:t>absolue</a:t>
            </a:r>
            <a:r>
              <a:rPr lang="en-US" dirty="0"/>
              <a:t> p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100" name="Parallélogramme 99"/>
          <p:cNvSpPr/>
          <p:nvPr/>
        </p:nvSpPr>
        <p:spPr>
          <a:xfrm rot="5400000">
            <a:off x="3160050" y="4783346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arallélogramme 100"/>
          <p:cNvSpPr/>
          <p:nvPr/>
        </p:nvSpPr>
        <p:spPr>
          <a:xfrm rot="5400000">
            <a:off x="1527191" y="476182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Connecteur droit avec flèche 101"/>
          <p:cNvCxnSpPr/>
          <p:nvPr/>
        </p:nvCxnSpPr>
        <p:spPr>
          <a:xfrm>
            <a:off x="3892518" y="495275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686235" y="4952757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435427" y="4604414"/>
            <a:ext cx="0" cy="6966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V="1">
            <a:off x="2324099" y="4963640"/>
            <a:ext cx="1382486" cy="10883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1990352" y="42160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3655356" y="423120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" y="3044194"/>
            <a:ext cx="317054" cy="2804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55" y="3044194"/>
            <a:ext cx="401377" cy="280449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9" y="4604414"/>
            <a:ext cx="317054" cy="280449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35" y="3065370"/>
            <a:ext cx="401377" cy="280449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40" y="4579080"/>
            <a:ext cx="401377" cy="280449"/>
          </a:xfrm>
          <a:prstGeom prst="rect">
            <a:avLst/>
          </a:prstGeom>
        </p:spPr>
      </p:pic>
      <p:pic>
        <p:nvPicPr>
          <p:cNvPr id="124" name="Image 1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20" y="4600256"/>
            <a:ext cx="401377" cy="280449"/>
          </a:xfrm>
          <a:prstGeom prst="rect">
            <a:avLst/>
          </a:prstGeom>
        </p:spPr>
      </p:pic>
      <p:sp>
        <p:nvSpPr>
          <p:cNvPr id="125" name="ZoneTexte 124"/>
          <p:cNvSpPr txBox="1"/>
          <p:nvPr/>
        </p:nvSpPr>
        <p:spPr>
          <a:xfrm>
            <a:off x="5199617" y="4170303"/>
            <a:ext cx="358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</a:t>
            </a:r>
            <a:r>
              <a:rPr lang="en-US" dirty="0" err="1"/>
              <a:t>mesure</a:t>
            </a:r>
            <a:r>
              <a:rPr lang="en-US" dirty="0"/>
              <a:t> “</a:t>
            </a:r>
            <a:r>
              <a:rPr lang="en-US" dirty="0" err="1">
                <a:latin typeface="Symbol" panose="05050102010706020507" pitchFamily="18" charset="2"/>
              </a:rPr>
              <a:t>j</a:t>
            </a:r>
            <a:r>
              <a:rPr lang="en-US" baseline="-25000" dirty="0" err="1"/>
              <a:t>i</a:t>
            </a:r>
            <a:r>
              <a:rPr lang="en-US" dirty="0"/>
              <a:t>”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de p</a:t>
            </a:r>
            <a:r>
              <a:rPr lang="en-US" baseline="-25000" dirty="0"/>
              <a:t>i</a:t>
            </a:r>
            <a:r>
              <a:rPr lang="en-US" dirty="0"/>
              <a:t> ; A </a:t>
            </a:r>
            <a:r>
              <a:rPr lang="en-US" dirty="0" err="1"/>
              <a:t>mesure</a:t>
            </a:r>
            <a:r>
              <a:rPr lang="en-US" dirty="0"/>
              <a:t> </a:t>
            </a:r>
            <a:r>
              <a:rPr lang="en-US" dirty="0" err="1"/>
              <a:t>ensuite</a:t>
            </a:r>
            <a:r>
              <a:rPr lang="en-US" dirty="0"/>
              <a:t> le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état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</a:t>
            </a:r>
            <a:r>
              <a:rPr lang="en-US" dirty="0" err="1"/>
              <a:t>conditionnelle</a:t>
            </a:r>
            <a:r>
              <a:rPr lang="en-US" dirty="0"/>
              <a:t> de 100%,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probabilité</a:t>
            </a:r>
            <a:r>
              <a:rPr lang="en-US" dirty="0"/>
              <a:t> </a:t>
            </a:r>
            <a:r>
              <a:rPr lang="en-US" dirty="0" err="1"/>
              <a:t>absolue</a:t>
            </a:r>
            <a:r>
              <a:rPr lang="en-US" dirty="0"/>
              <a:t> p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7" name="Accolade fermante 6"/>
          <p:cNvSpPr/>
          <p:nvPr/>
        </p:nvSpPr>
        <p:spPr>
          <a:xfrm rot="5400000">
            <a:off x="6769037" y="4090995"/>
            <a:ext cx="206828" cy="33456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ZoneTexte 125"/>
          <p:cNvSpPr txBox="1"/>
          <p:nvPr/>
        </p:nvSpPr>
        <p:spPr>
          <a:xfrm>
            <a:off x="3847179" y="6020485"/>
            <a:ext cx="503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Les </a:t>
            </a:r>
            <a:r>
              <a:rPr lang="en-US" sz="2000" dirty="0" err="1">
                <a:solidFill>
                  <a:srgbClr val="7030A0"/>
                </a:solidFill>
              </a:rPr>
              <a:t>deux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mesures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sont</a:t>
            </a:r>
            <a:r>
              <a:rPr lang="en-US" sz="2000" dirty="0">
                <a:solidFill>
                  <a:srgbClr val="7030A0"/>
                </a:solidFill>
              </a:rPr>
              <a:t> compatibles et </a:t>
            </a:r>
            <a:r>
              <a:rPr lang="en-US" sz="2000" dirty="0" err="1">
                <a:solidFill>
                  <a:srgbClr val="7030A0"/>
                </a:solidFill>
              </a:rPr>
              <a:t>peuvent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donc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être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considérées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comme</a:t>
            </a:r>
            <a:r>
              <a:rPr lang="en-US" sz="2000" dirty="0">
                <a:solidFill>
                  <a:srgbClr val="7030A0"/>
                </a:solidFill>
              </a:rPr>
              <a:t> “</a:t>
            </a:r>
            <a:r>
              <a:rPr lang="en-US" sz="2000" dirty="0" err="1">
                <a:solidFill>
                  <a:srgbClr val="7030A0"/>
                </a:solidFill>
              </a:rPr>
              <a:t>simultanées</a:t>
            </a:r>
            <a:r>
              <a:rPr lang="en-US" sz="2000" dirty="0">
                <a:solidFill>
                  <a:srgbClr val="7030A0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303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503928" flipH="1">
            <a:off x="707317" y="5307522"/>
            <a:ext cx="845813" cy="304762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096072">
            <a:off x="2431233" y="5255151"/>
            <a:ext cx="845813" cy="3047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84994"/>
            <a:ext cx="87221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spins issus de la désintégration d’une particule et émis dos à dos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Deux mesures effectuées en des points A et B très éloignés peuvent elles être considérées comme compatibles / indépendantes 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La TQC à la rescousse :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1533181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1533181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1256698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937250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pic>
        <p:nvPicPr>
          <p:cNvPr id="34" name="Imag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43" y="2602524"/>
            <a:ext cx="4886633" cy="468566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6096000" y="3049379"/>
            <a:ext cx="293914" cy="273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18" y="3422670"/>
            <a:ext cx="5843300" cy="6301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25" y="3918092"/>
            <a:ext cx="714514" cy="31680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1946696" y="630797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1938229" y="484742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1936446" y="487680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503160" y="486304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2" y="4110571"/>
            <a:ext cx="2683581" cy="33523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200081" y="4133524"/>
            <a:ext cx="327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vu </a:t>
            </a:r>
            <a:r>
              <a:rPr lang="en-US" sz="2000" dirty="0" err="1"/>
              <a:t>l’invariance</a:t>
            </a:r>
            <a:r>
              <a:rPr lang="en-US" sz="2000" dirty="0"/>
              <a:t> par translation</a:t>
            </a: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3" y="6406578"/>
            <a:ext cx="726477" cy="25645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8" y="4624413"/>
            <a:ext cx="944236" cy="288305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1902579" y="6256110"/>
            <a:ext cx="110918" cy="118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9" y="6321730"/>
            <a:ext cx="143076" cy="18051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3377732" y="4745343"/>
            <a:ext cx="169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Cône</a:t>
            </a:r>
            <a:r>
              <a:rPr lang="en-US" sz="1600" dirty="0"/>
              <a:t> de lumière</a:t>
            </a:r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44" y="5566541"/>
            <a:ext cx="723699" cy="20583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34" y="5055988"/>
            <a:ext cx="724220" cy="265832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549397" y="5174021"/>
            <a:ext cx="4535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dehors du cône de lumière, les deux champs commutent =&gt; les observables associées sont compatibles ! </a:t>
            </a:r>
          </a:p>
        </p:txBody>
      </p:sp>
      <p:sp>
        <p:nvSpPr>
          <p:cNvPr id="73" name="Ellipse 72"/>
          <p:cNvSpPr/>
          <p:nvPr/>
        </p:nvSpPr>
        <p:spPr>
          <a:xfrm>
            <a:off x="3209535" y="5298315"/>
            <a:ext cx="110918" cy="118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02" y="5347701"/>
            <a:ext cx="155391" cy="126905"/>
          </a:xfrm>
          <a:prstGeom prst="rect">
            <a:avLst/>
          </a:prstGeom>
        </p:spPr>
      </p:pic>
      <p:sp>
        <p:nvSpPr>
          <p:cNvPr id="75" name="Ellipse 74"/>
          <p:cNvSpPr/>
          <p:nvPr/>
        </p:nvSpPr>
        <p:spPr>
          <a:xfrm>
            <a:off x="2650201" y="5117195"/>
            <a:ext cx="110918" cy="118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Image 7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98" y="4943933"/>
            <a:ext cx="155391" cy="12690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77" y="6258531"/>
            <a:ext cx="1744762" cy="301714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6286133" y="6189684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si</a:t>
            </a:r>
          </a:p>
        </p:txBody>
      </p:sp>
      <p:pic>
        <p:nvPicPr>
          <p:cNvPr id="51" name="Image 5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47" y="6254407"/>
            <a:ext cx="2180571" cy="274286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2995547" y="11659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097715" y="114525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6898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3120164" y="4236857"/>
            <a:ext cx="49744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Soit 			           , une base de</a:t>
            </a:r>
          </a:p>
          <a:p>
            <a:r>
              <a:rPr lang="fr-FR" sz="2000" dirty="0"/>
              <a:t>        </a:t>
            </a:r>
          </a:p>
          <a:p>
            <a:endParaRPr lang="fr-FR" sz="800" dirty="0"/>
          </a:p>
          <a:p>
            <a:r>
              <a:rPr lang="fr-FR" sz="2000" dirty="0"/>
              <a:t>une base de      est définie comme 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84994"/>
            <a:ext cx="87221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spins issus de la désintégration d’une particule et émis dos à dos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Si les mesures sont effectuées à		   , alors on a bien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Mais comment décrit-on </a:t>
            </a:r>
            <a:r>
              <a:rPr lang="fr-FR" sz="2000" i="1" dirty="0">
                <a:sym typeface="Wingdings" panose="05000000000000000000" pitchFamily="2" charset="2"/>
              </a:rPr>
              <a:t>mathématiquement</a:t>
            </a:r>
            <a:r>
              <a:rPr lang="fr-FR" sz="2000" dirty="0">
                <a:sym typeface="Wingdings" panose="05000000000000000000" pitchFamily="2" charset="2"/>
              </a:rPr>
              <a:t> le double spin ? Plus généralement, combinaison de deux espace vectoriels      et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définit une base dans un espace vectoriel « augmenté »      de dimension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1533181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5097715" y="114525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2995547" y="11659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991597" y="1533181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1256698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937250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20" y="2010831"/>
            <a:ext cx="913524" cy="2145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30" y="1950810"/>
            <a:ext cx="1744762" cy="3017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64" y="1647499"/>
            <a:ext cx="179762" cy="204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98" y="1642950"/>
            <a:ext cx="181597" cy="258112"/>
          </a:xfrm>
          <a:prstGeom prst="rect">
            <a:avLst/>
          </a:prstGeom>
        </p:spPr>
      </p:pic>
      <p:sp>
        <p:nvSpPr>
          <p:cNvPr id="43" name="Ellipse 42"/>
          <p:cNvSpPr/>
          <p:nvPr/>
        </p:nvSpPr>
        <p:spPr>
          <a:xfrm>
            <a:off x="3133335" y="1488315"/>
            <a:ext cx="110918" cy="118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5187239" y="1481447"/>
            <a:ext cx="110918" cy="118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6" y="2749550"/>
            <a:ext cx="232991" cy="2380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69" y="2749550"/>
            <a:ext cx="240242" cy="2391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55" y="3338157"/>
            <a:ext cx="151201" cy="2037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43" y="3644720"/>
            <a:ext cx="3432799" cy="277841"/>
          </a:xfrm>
          <a:prstGeom prst="rect">
            <a:avLst/>
          </a:prstGeom>
        </p:spPr>
      </p:pic>
      <p:cxnSp>
        <p:nvCxnSpPr>
          <p:cNvPr id="55" name="Connecteur droit avec flèche 54"/>
          <p:cNvCxnSpPr/>
          <p:nvPr/>
        </p:nvCxnSpPr>
        <p:spPr>
          <a:xfrm>
            <a:off x="956096" y="5669798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947629" y="4209250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1" y="5797550"/>
            <a:ext cx="232991" cy="23801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4" y="4089694"/>
            <a:ext cx="240242" cy="23911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2" y="4735774"/>
            <a:ext cx="151201" cy="20375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7" y="4311680"/>
            <a:ext cx="232991" cy="23801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22" y="4225263"/>
            <a:ext cx="2852571" cy="32914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72" y="4606263"/>
            <a:ext cx="2829852" cy="33267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98" y="4676024"/>
            <a:ext cx="240242" cy="239112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86" y="5084866"/>
            <a:ext cx="151201" cy="20375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8" y="5349693"/>
            <a:ext cx="5779307" cy="335682"/>
          </a:xfrm>
          <a:prstGeom prst="rect">
            <a:avLst/>
          </a:prstGeom>
        </p:spPr>
      </p:pic>
      <p:cxnSp>
        <p:nvCxnSpPr>
          <p:cNvPr id="74" name="Connecteur droit avec flèche 73"/>
          <p:cNvCxnSpPr/>
          <p:nvPr/>
        </p:nvCxnSpPr>
        <p:spPr>
          <a:xfrm flipV="1">
            <a:off x="3791723" y="5687143"/>
            <a:ext cx="329751" cy="334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22" y="2749550"/>
            <a:ext cx="1741562" cy="238019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2883048" y="5834331"/>
            <a:ext cx="109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Produit tensoriel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4230853" y="5769783"/>
            <a:ext cx="4809318" cy="5149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1" y="5827219"/>
            <a:ext cx="4654182" cy="416699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18" y="6439931"/>
            <a:ext cx="4542520" cy="3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684994"/>
            <a:ext cx="87221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Exemple pour 2 spin ½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Une combinaison particulière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Mais aussi, combinaison de 2(3) dimensions spatiales -&gt; fonction d’onde 2D, 3D, des fonctions d’ondes de 2, 3,… particules, de l’espace et du spin,…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1" y="1602611"/>
            <a:ext cx="2060169" cy="2293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1" y="1923948"/>
            <a:ext cx="2061744" cy="229777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3696361" y="1192825"/>
            <a:ext cx="132689" cy="32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86745" y="8533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Spin part 1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4690731" y="1251823"/>
            <a:ext cx="214644" cy="334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624387" y="935856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Spin part 2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1" y="2270762"/>
            <a:ext cx="2063320" cy="23020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10" y="2618007"/>
            <a:ext cx="2064898" cy="230640"/>
          </a:xfrm>
          <a:prstGeom prst="rect">
            <a:avLst/>
          </a:prstGeom>
        </p:spPr>
      </p:pic>
      <p:sp>
        <p:nvSpPr>
          <p:cNvPr id="22" name="Accolade fermante 21"/>
          <p:cNvSpPr/>
          <p:nvPr/>
        </p:nvSpPr>
        <p:spPr>
          <a:xfrm>
            <a:off x="5962650" y="1514475"/>
            <a:ext cx="304800" cy="13341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357940" y="1996895"/>
            <a:ext cx="147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Base à 4 états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85790" y="3006545"/>
            <a:ext cx="527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Tout état « spin 1 – spin 2 » peut s’écrire sous la forme</a:t>
            </a:r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73" y="3500452"/>
            <a:ext cx="1942705" cy="1335924"/>
          </a:xfrm>
          <a:prstGeom prst="rect">
            <a:avLst/>
          </a:prstGeom>
        </p:spPr>
      </p:pic>
      <p:cxnSp>
        <p:nvCxnSpPr>
          <p:cNvPr id="62" name="Connecteur droit avec flèche 61"/>
          <p:cNvCxnSpPr/>
          <p:nvPr/>
        </p:nvCxnSpPr>
        <p:spPr>
          <a:xfrm flipH="1">
            <a:off x="4725659" y="3500452"/>
            <a:ext cx="498411" cy="15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5377380" y="3312929"/>
            <a:ext cx="192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Composante selon</a:t>
            </a:r>
          </a:p>
        </p:txBody>
      </p:sp>
      <p:pic>
        <p:nvPicPr>
          <p:cNvPr id="29" name="Imag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44" y="3382706"/>
            <a:ext cx="558045" cy="229777"/>
          </a:xfrm>
          <a:prstGeom prst="rect">
            <a:avLst/>
          </a:prstGeom>
        </p:spPr>
      </p:pic>
      <p:cxnSp>
        <p:nvCxnSpPr>
          <p:cNvPr id="65" name="Connecteur droit avec flèche 64"/>
          <p:cNvCxnSpPr/>
          <p:nvPr/>
        </p:nvCxnSpPr>
        <p:spPr>
          <a:xfrm flipH="1">
            <a:off x="4725659" y="3877195"/>
            <a:ext cx="498411" cy="15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377380" y="3682260"/>
            <a:ext cx="192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Composante selon</a:t>
            </a:r>
          </a:p>
        </p:txBody>
      </p:sp>
      <p:pic>
        <p:nvPicPr>
          <p:cNvPr id="30" name="Imag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44" y="3754076"/>
            <a:ext cx="558893" cy="23020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 rot="5400000">
            <a:off x="5746084" y="406096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…</a:t>
            </a:r>
          </a:p>
        </p:txBody>
      </p:sp>
      <p:pic>
        <p:nvPicPr>
          <p:cNvPr id="36" name="Image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05" y="4598369"/>
            <a:ext cx="4140312" cy="1094264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318881" y="5537638"/>
            <a:ext cx="1605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Spin total = 0 </a:t>
            </a:r>
          </a:p>
        </p:txBody>
      </p:sp>
      <p:sp>
        <p:nvSpPr>
          <p:cNvPr id="38" name="Flèche vers le bas 37"/>
          <p:cNvSpPr/>
          <p:nvPr/>
        </p:nvSpPr>
        <p:spPr>
          <a:xfrm flipV="1">
            <a:off x="6291265" y="5526485"/>
            <a:ext cx="224165" cy="5774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vers le bas 71"/>
          <p:cNvSpPr/>
          <p:nvPr/>
        </p:nvSpPr>
        <p:spPr>
          <a:xfrm>
            <a:off x="6515430" y="5572482"/>
            <a:ext cx="224165" cy="577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6870811" y="5700359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Alignements opposés</a:t>
            </a:r>
          </a:p>
        </p:txBody>
      </p:sp>
    </p:spTree>
    <p:extLst>
      <p:ext uri="{BB962C8B-B14F-4D97-AF65-F5344CB8AC3E}">
        <p14:creationId xmlns:p14="http://schemas.microsoft.com/office/powerpoint/2010/main" val="95670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060" y="704044"/>
            <a:ext cx="8722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Les opérateurs (et mesures) dans l’espace</a:t>
            </a:r>
          </a:p>
          <a:p>
            <a:endParaRPr lang="fr-FR" sz="20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Soit      agissant dans       et       agissant dans       . On définit l’opérateur                agissant dans      comme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Assez trivialement, on peut construire des opérateurs agissant dans      mais uniquement sur le sous-espace       (ou        ) comme :  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Deux opérateurs agissant dans des sous-espaces dissociés commutent donc par construction :   </a:t>
            </a: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61" y="803317"/>
            <a:ext cx="151201" cy="203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1337680"/>
            <a:ext cx="192762" cy="2631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6" y="1393061"/>
            <a:ext cx="233522" cy="2391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05" y="1395142"/>
            <a:ext cx="240773" cy="2402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337680"/>
            <a:ext cx="201702" cy="264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79" y="1342650"/>
            <a:ext cx="754703" cy="28843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6" y="1717717"/>
            <a:ext cx="151201" cy="203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24" y="2027483"/>
            <a:ext cx="4397976" cy="33731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24" y="2632117"/>
            <a:ext cx="151201" cy="20375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6" y="2944786"/>
            <a:ext cx="233522" cy="23911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75" y="2944786"/>
            <a:ext cx="240773" cy="2402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6" y="3346260"/>
            <a:ext cx="1667563" cy="33614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890543" y="3345866"/>
            <a:ext cx="39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et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9" y="3364838"/>
            <a:ext cx="1710611" cy="338940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3475876" y="3810027"/>
            <a:ext cx="5564098" cy="646331"/>
            <a:chOff x="3579903" y="3905250"/>
            <a:chExt cx="5564098" cy="646331"/>
          </a:xfrm>
        </p:grpSpPr>
        <p:sp>
          <p:nvSpPr>
            <p:cNvPr id="23" name="ZoneTexte 22"/>
            <p:cNvSpPr txBox="1"/>
            <p:nvPr/>
          </p:nvSpPr>
          <p:spPr>
            <a:xfrm>
              <a:off x="3579903" y="3905250"/>
              <a:ext cx="5564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(lorsqu’il n’y a pas d’ambiguïté sur l’espace dans lequel les opérateurs agissent, on oublie l’indice    )   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024" y="4276040"/>
              <a:ext cx="123429" cy="165943"/>
            </a:xfrm>
            <a:prstGeom prst="rect">
              <a:avLst/>
            </a:prstGeom>
          </p:spPr>
        </p:pic>
      </p:grpSp>
      <p:pic>
        <p:nvPicPr>
          <p:cNvPr id="40" name="Image 3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0" y="4768013"/>
            <a:ext cx="1474665" cy="337236"/>
          </a:xfrm>
          <a:prstGeom prst="rect">
            <a:avLst/>
          </a:prstGeom>
        </p:spPr>
      </p:pic>
      <p:sp>
        <p:nvSpPr>
          <p:cNvPr id="41" name="Virage 40"/>
          <p:cNvSpPr/>
          <p:nvPr/>
        </p:nvSpPr>
        <p:spPr>
          <a:xfrm flipV="1">
            <a:off x="710350" y="5224881"/>
            <a:ext cx="592250" cy="5844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365111" y="5304738"/>
            <a:ext cx="775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On peut donc effectuer des mesures indépendantes sur chacun des sous-espace (spins) sans affecter l’autre (i.e. réduire son état quantique) </a:t>
            </a:r>
          </a:p>
        </p:txBody>
      </p:sp>
    </p:spTree>
    <p:extLst>
      <p:ext uri="{BB962C8B-B14F-4D97-AF65-F5344CB8AC3E}">
        <p14:creationId xmlns:p14="http://schemas.microsoft.com/office/powerpoint/2010/main" val="1142974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1)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particules de spin 1/2 issues de la désintégration d’une particule et émises dos à dos … dans un état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l’orientation du spin de la particule 1 selon     et B mesure l’orientation du spin de la particule 2 selon    . Rédigeons la « table de partition » de cette mesure duale en commençant pas A: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2993237" y="283867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03109" y="222944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76" y="2583589"/>
            <a:ext cx="147915" cy="204061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 flipH="1" flipV="1">
            <a:off x="2933700" y="2370194"/>
            <a:ext cx="115940" cy="39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988548" y="222944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5431460" y="2335746"/>
            <a:ext cx="105771" cy="38488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33" y="2558189"/>
            <a:ext cx="134813" cy="28054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28" y="1526352"/>
            <a:ext cx="558045" cy="22977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26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62" y="3574189"/>
            <a:ext cx="134813" cy="28054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" y="5486924"/>
            <a:ext cx="558045" cy="229777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>
          <a:xfrm flipV="1">
            <a:off x="1368042" y="5006213"/>
            <a:ext cx="1509918" cy="607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40" y="4877690"/>
            <a:ext cx="669020" cy="23020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44" y="4651718"/>
            <a:ext cx="1412571" cy="28251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6" y="6064865"/>
            <a:ext cx="625628" cy="2154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98" y="6252462"/>
            <a:ext cx="1388611" cy="283396"/>
          </a:xfrm>
          <a:prstGeom prst="rect">
            <a:avLst/>
          </a:prstGeom>
        </p:spPr>
      </p:pic>
      <p:cxnSp>
        <p:nvCxnSpPr>
          <p:cNvPr id="82" name="Connecteur droit avec flèche 81"/>
          <p:cNvCxnSpPr/>
          <p:nvPr/>
        </p:nvCxnSpPr>
        <p:spPr>
          <a:xfrm>
            <a:off x="1355395" y="5600666"/>
            <a:ext cx="1547607" cy="571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3755663" y="4967658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755663" y="4671063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3784238" y="6177333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3784238" y="5880738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6" y="4563772"/>
            <a:ext cx="762202" cy="25273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2" y="5118109"/>
            <a:ext cx="763487" cy="25316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2" y="5750496"/>
            <a:ext cx="764775" cy="25359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2" y="6334468"/>
            <a:ext cx="766065" cy="254028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1" y="4340969"/>
            <a:ext cx="1904923" cy="285196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2" y="5336012"/>
            <a:ext cx="1881864" cy="285620"/>
          </a:xfrm>
          <a:prstGeom prst="rect">
            <a:avLst/>
          </a:prstGeom>
        </p:spPr>
      </p:pic>
      <p:pic>
        <p:nvPicPr>
          <p:cNvPr id="116" name="Image 1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2" y="5666811"/>
            <a:ext cx="1904923" cy="285196"/>
          </a:xfrm>
          <a:prstGeom prst="rect">
            <a:avLst/>
          </a:prstGeom>
        </p:spPr>
      </p:pic>
      <p:pic>
        <p:nvPicPr>
          <p:cNvPr id="118" name="Image 1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33" y="6519255"/>
            <a:ext cx="1883510" cy="286045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9" y="4517441"/>
            <a:ext cx="2161839" cy="285620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9" y="5082228"/>
            <a:ext cx="2138127" cy="286045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9" y="5724826"/>
            <a:ext cx="2138127" cy="286045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8" y="6281690"/>
            <a:ext cx="2113267" cy="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Moyennes et corrélations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Probabilités totales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Corrélations : 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3" y="1599019"/>
            <a:ext cx="2324007" cy="28555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2" y="1932581"/>
            <a:ext cx="2298735" cy="286443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>
          <a:xfrm>
            <a:off x="3190875" y="1547097"/>
            <a:ext cx="239503" cy="694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50" y="1741350"/>
            <a:ext cx="1588015" cy="34586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3" y="2368911"/>
            <a:ext cx="5638604" cy="28875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2" y="2778212"/>
            <a:ext cx="5563344" cy="289183"/>
          </a:xfrm>
          <a:prstGeom prst="rect">
            <a:avLst/>
          </a:prstGeom>
        </p:spPr>
      </p:pic>
      <p:sp>
        <p:nvSpPr>
          <p:cNvPr id="54" name="Accolade fermante 53"/>
          <p:cNvSpPr/>
          <p:nvPr/>
        </p:nvSpPr>
        <p:spPr>
          <a:xfrm>
            <a:off x="6524444" y="2372169"/>
            <a:ext cx="239503" cy="694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0" y="2579851"/>
            <a:ext cx="1544719" cy="348093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158823" y="3233196"/>
            <a:ext cx="4981173" cy="514902"/>
            <a:chOff x="149298" y="3233196"/>
            <a:chExt cx="4981173" cy="514902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149298" y="3233196"/>
              <a:ext cx="4981173" cy="5149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80" y="3350945"/>
              <a:ext cx="4297568" cy="306889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5457354" y="3320760"/>
            <a:ext cx="295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Événements indépendants</a:t>
            </a:r>
          </a:p>
        </p:txBody>
      </p:sp>
      <p:pic>
        <p:nvPicPr>
          <p:cNvPr id="61" name="Image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9" y="4405623"/>
            <a:ext cx="6291809" cy="72533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45" y="5146532"/>
            <a:ext cx="6613109" cy="1255916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533005" y="6402448"/>
            <a:ext cx="702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Aucune corrélation… tout est conforme à notre intuition physique</a:t>
            </a:r>
          </a:p>
        </p:txBody>
      </p:sp>
    </p:spTree>
    <p:extLst>
      <p:ext uri="{BB962C8B-B14F-4D97-AF65-F5344CB8AC3E}">
        <p14:creationId xmlns:p14="http://schemas.microsoft.com/office/powerpoint/2010/main" val="400887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4942" y="666750"/>
            <a:ext cx="88247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Rappel:</a:t>
            </a:r>
          </a:p>
          <a:p>
            <a:r>
              <a:rPr lang="fr-FR" sz="8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!!! A l’issue d’un processus de mesure au cours duquel la valeur      est observée, l’état final de l’état réduit est bien          et non pas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Relation de complétude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probabilité de mesurer la valeur        au cours d’une mesure unique 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valeur moyenne de l’observable obtenue en répétant un (très) grand nombre de fois la mesure est </a:t>
            </a: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58" y="1195624"/>
            <a:ext cx="217905" cy="23634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65" y="1457873"/>
            <a:ext cx="403731" cy="2809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70" y="1478671"/>
            <a:ext cx="1162782" cy="2812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91" y="1854945"/>
            <a:ext cx="1601441" cy="35086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98" y="2350285"/>
            <a:ext cx="217905" cy="236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14" y="2875650"/>
            <a:ext cx="1629978" cy="30228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15" y="3915015"/>
            <a:ext cx="2893776" cy="349213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76225" y="4568130"/>
            <a:ext cx="16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/>
              <a:t>En</a:t>
            </a:r>
            <a:r>
              <a:rPr lang="en-US" sz="2000" u="sng" dirty="0"/>
              <a:t> </a:t>
            </a:r>
            <a:r>
              <a:rPr lang="en-US" sz="2000" u="sng" dirty="0" err="1"/>
              <a:t>effet</a:t>
            </a:r>
            <a:r>
              <a:rPr lang="en-US" sz="2000" u="sng" dirty="0"/>
              <a:t> </a:t>
            </a:r>
            <a:r>
              <a:rPr lang="en-US" sz="2000" dirty="0"/>
              <a:t>:  </a:t>
            </a:r>
            <a:r>
              <a:rPr lang="en-US" sz="2000" dirty="0" err="1"/>
              <a:t>soit</a:t>
            </a:r>
            <a:endParaRPr lang="en-US" sz="2000" dirty="0"/>
          </a:p>
        </p:txBody>
      </p:sp>
      <p:pic>
        <p:nvPicPr>
          <p:cNvPr id="42" name="Image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75" y="4628223"/>
            <a:ext cx="3732082" cy="297800"/>
          </a:xfrm>
          <a:prstGeom prst="rect">
            <a:avLst/>
          </a:prstGeom>
        </p:spPr>
      </p:pic>
      <p:sp>
        <p:nvSpPr>
          <p:cNvPr id="43" name="Flèche vers le bas 42"/>
          <p:cNvSpPr/>
          <p:nvPr/>
        </p:nvSpPr>
        <p:spPr>
          <a:xfrm>
            <a:off x="4160628" y="4956337"/>
            <a:ext cx="27154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Imag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52" y="5291451"/>
            <a:ext cx="4050547" cy="354127"/>
          </a:xfrm>
          <a:prstGeom prst="rect">
            <a:avLst/>
          </a:prstGeom>
        </p:spPr>
      </p:pic>
      <p:sp>
        <p:nvSpPr>
          <p:cNvPr id="47" name="Flèche vers le bas 46"/>
          <p:cNvSpPr/>
          <p:nvPr/>
        </p:nvSpPr>
        <p:spPr>
          <a:xfrm>
            <a:off x="4160628" y="5691749"/>
            <a:ext cx="27154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Image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0" y="6040414"/>
            <a:ext cx="7804952" cy="76342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33601" y="1375726"/>
            <a:ext cx="21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c’est</a:t>
            </a:r>
            <a:r>
              <a:rPr lang="en-US" dirty="0">
                <a:solidFill>
                  <a:srgbClr val="7030A0"/>
                </a:solidFill>
              </a:rPr>
              <a:t> la </a:t>
            </a:r>
            <a:r>
              <a:rPr lang="en-US" dirty="0" err="1">
                <a:solidFill>
                  <a:srgbClr val="7030A0"/>
                </a:solidFill>
              </a:rPr>
              <a:t>même</a:t>
            </a:r>
            <a:r>
              <a:rPr lang="en-US" dirty="0">
                <a:solidFill>
                  <a:srgbClr val="7030A0"/>
                </a:solidFill>
              </a:rPr>
              <a:t> chose à un </a:t>
            </a:r>
            <a:r>
              <a:rPr lang="en-US" dirty="0" err="1">
                <a:solidFill>
                  <a:srgbClr val="7030A0"/>
                </a:solidFill>
              </a:rPr>
              <a:t>facteur</a:t>
            </a:r>
            <a:r>
              <a:rPr lang="en-US" dirty="0">
                <a:solidFill>
                  <a:srgbClr val="7030A0"/>
                </a:solidFill>
              </a:rPr>
              <a:t> de normalization </a:t>
            </a:r>
            <a:r>
              <a:rPr lang="en-US" dirty="0" err="1">
                <a:solidFill>
                  <a:srgbClr val="7030A0"/>
                </a:solidFill>
              </a:rPr>
              <a:t>près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34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2)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Rédigeons la « table de partition » de cette mesure duale en commençant pas A: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75" y="1521398"/>
            <a:ext cx="340016" cy="23020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1" y="5486924"/>
            <a:ext cx="340016" cy="230208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>
          <a:xfrm flipV="1">
            <a:off x="1368042" y="5006213"/>
            <a:ext cx="1509918" cy="607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40" y="4877690"/>
            <a:ext cx="669020" cy="2302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44" y="4651718"/>
            <a:ext cx="1398216" cy="2338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6" y="6064865"/>
            <a:ext cx="625628" cy="2154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98" y="6252463"/>
            <a:ext cx="1375157" cy="248401"/>
          </a:xfrm>
          <a:prstGeom prst="rect">
            <a:avLst/>
          </a:prstGeom>
        </p:spPr>
      </p:pic>
      <p:cxnSp>
        <p:nvCxnSpPr>
          <p:cNvPr id="82" name="Connecteur droit avec flèche 81"/>
          <p:cNvCxnSpPr/>
          <p:nvPr/>
        </p:nvCxnSpPr>
        <p:spPr>
          <a:xfrm>
            <a:off x="1355395" y="5600666"/>
            <a:ext cx="1547607" cy="571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3755663" y="4967658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755663" y="4671063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3784238" y="6177333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3784238" y="5880738"/>
            <a:ext cx="1522565" cy="283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6" y="4563772"/>
            <a:ext cx="762202" cy="25273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2" y="5118109"/>
            <a:ext cx="763487" cy="25316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2" y="5750496"/>
            <a:ext cx="764775" cy="25359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2" y="6334468"/>
            <a:ext cx="766065" cy="2540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1" y="4340970"/>
            <a:ext cx="1890034" cy="2345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2" y="5336013"/>
            <a:ext cx="1866055" cy="2487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2" y="5666812"/>
            <a:ext cx="1890034" cy="2345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33" y="6519256"/>
            <a:ext cx="1867688" cy="24910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30" y="4517441"/>
            <a:ext cx="2120845" cy="23491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9" y="5082229"/>
            <a:ext cx="2099815" cy="249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9" y="5724827"/>
            <a:ext cx="2099815" cy="2491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28" y="6281689"/>
            <a:ext cx="2072685" cy="2494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03" y="2267657"/>
            <a:ext cx="221902" cy="23064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02" y="2277148"/>
            <a:ext cx="221902" cy="230640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1801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“</a:t>
            </a:r>
            <a:r>
              <a:rPr lang="en-US" sz="4800" dirty="0" err="1"/>
              <a:t>simultanée</a:t>
            </a:r>
            <a:r>
              <a:rPr lang="en-US" sz="4800" dirty="0"/>
              <a:t>” de DEUX spins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Moyennes et corrélations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Probabilités totales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Corrélation: à nouveau nulle</a:t>
            </a:r>
          </a:p>
        </p:txBody>
      </p:sp>
      <p:pic>
        <p:nvPicPr>
          <p:cNvPr id="47" name="Image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4" y="1599020"/>
            <a:ext cx="2241580" cy="25020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2" y="1932582"/>
            <a:ext cx="2213552" cy="266370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>
          <a:xfrm>
            <a:off x="3190875" y="1547097"/>
            <a:ext cx="239503" cy="694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0" y="1741351"/>
            <a:ext cx="1401254" cy="289453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4" y="3797661"/>
            <a:ext cx="5450819" cy="288684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4" y="4206962"/>
            <a:ext cx="5374673" cy="289114"/>
          </a:xfrm>
          <a:prstGeom prst="rect">
            <a:avLst/>
          </a:prstGeom>
        </p:spPr>
      </p:pic>
      <p:sp>
        <p:nvSpPr>
          <p:cNvPr id="54" name="Accolade fermante 53"/>
          <p:cNvSpPr/>
          <p:nvPr/>
        </p:nvSpPr>
        <p:spPr>
          <a:xfrm>
            <a:off x="6352994" y="3800919"/>
            <a:ext cx="239503" cy="694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15" y="4008603"/>
            <a:ext cx="1358066" cy="344587"/>
          </a:xfrm>
          <a:prstGeom prst="rect">
            <a:avLst/>
          </a:prstGeom>
        </p:spPr>
      </p:pic>
      <p:grpSp>
        <p:nvGrpSpPr>
          <p:cNvPr id="60" name="Groupe 59"/>
          <p:cNvGrpSpPr/>
          <p:nvPr/>
        </p:nvGrpSpPr>
        <p:grpSpPr>
          <a:xfrm>
            <a:off x="149299" y="5100096"/>
            <a:ext cx="4990698" cy="514902"/>
            <a:chOff x="158823" y="5100096"/>
            <a:chExt cx="4981173" cy="514902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158823" y="5100096"/>
              <a:ext cx="4981173" cy="5149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Image 5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81" y="5217845"/>
              <a:ext cx="3947158" cy="309073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5457354" y="5187660"/>
            <a:ext cx="295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Événements indépendants</a:t>
            </a:r>
          </a:p>
        </p:txBody>
      </p:sp>
      <p:pic>
        <p:nvPicPr>
          <p:cNvPr id="46" name="Image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71" y="816714"/>
            <a:ext cx="484824" cy="24027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69436" y="756650"/>
            <a:ext cx="259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Polarisation linéaire selon</a:t>
            </a: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14" y="818745"/>
            <a:ext cx="147915" cy="20406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25560" y="1527606"/>
            <a:ext cx="3714396" cy="219768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35" y="2866087"/>
            <a:ext cx="232991" cy="23801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90" y="1312224"/>
            <a:ext cx="160743" cy="232206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 rot="16200000">
            <a:off x="5860004" y="2516188"/>
            <a:ext cx="238005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44" y="1049843"/>
            <a:ext cx="284952" cy="279924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 rot="16200000">
            <a:off x="7574504" y="2535238"/>
            <a:ext cx="238005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74" y="1030162"/>
            <a:ext cx="270895" cy="280449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2649409" y="6212925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Quoi de plus normal ?….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810146" y="966786"/>
            <a:ext cx="406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ne pas confondre avec moment angulaire</a:t>
            </a:r>
          </a:p>
        </p:txBody>
      </p:sp>
    </p:spTree>
    <p:extLst>
      <p:ext uri="{BB962C8B-B14F-4D97-AF65-F5344CB8AC3E}">
        <p14:creationId xmlns:p14="http://schemas.microsoft.com/office/powerpoint/2010/main" val="83416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/>
              <a:t>Les </a:t>
            </a:r>
            <a:r>
              <a:rPr lang="en-US" sz="4800" dirty="0" err="1"/>
              <a:t>Etats</a:t>
            </a:r>
            <a:r>
              <a:rPr lang="en-US" sz="4800" dirty="0"/>
              <a:t> </a:t>
            </a:r>
            <a:r>
              <a:rPr lang="en-US" sz="4800" i="1" dirty="0" err="1"/>
              <a:t>intriqués</a:t>
            </a:r>
            <a:endParaRPr lang="en-US" sz="48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Définition</a:t>
            </a:r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Il s’agit d’un état de		        qu’on ne peut pas écrire sous la forme factorisée		           où                     et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Exemple: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Contre-exemple: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72" y="1195441"/>
            <a:ext cx="1474162" cy="2402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80" y="1607675"/>
            <a:ext cx="1664457" cy="2799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32" y="1607675"/>
            <a:ext cx="882035" cy="2837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10" y="1603801"/>
            <a:ext cx="863411" cy="2843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50" y="2101324"/>
            <a:ext cx="1551296" cy="32405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17" y="2529533"/>
            <a:ext cx="6264430" cy="28139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9686" y="3821159"/>
            <a:ext cx="3860225" cy="176467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806136" y="2851192"/>
            <a:ext cx="22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Est bien </a:t>
            </a:r>
            <a:r>
              <a:rPr lang="fr-FR" dirty="0" err="1">
                <a:solidFill>
                  <a:srgbClr val="FF0000"/>
                </a:solidFill>
              </a:rPr>
              <a:t>factorisable</a:t>
            </a:r>
            <a:r>
              <a:rPr lang="fr-FR" dirty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517854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u="sng" dirty="0">
                <a:sym typeface="Wingdings" panose="05000000000000000000" pitchFamily="2" charset="2"/>
              </a:rPr>
              <a:t>Méthode brutale</a:t>
            </a:r>
            <a:r>
              <a:rPr lang="fr-FR" sz="2000" dirty="0">
                <a:sym typeface="Wingdings" panose="05000000000000000000" pitchFamily="2" charset="2"/>
              </a:rPr>
              <a:t> : états propres correspondant à la mesure :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33" y="4444361"/>
            <a:ext cx="6737097" cy="307264"/>
          </a:xfrm>
          <a:prstGeom prst="rect">
            <a:avLst/>
          </a:prstGeom>
        </p:spPr>
      </p:pic>
      <p:sp>
        <p:nvSpPr>
          <p:cNvPr id="11" name="Flèche vers le bas 10"/>
          <p:cNvSpPr/>
          <p:nvPr/>
        </p:nvSpPr>
        <p:spPr>
          <a:xfrm>
            <a:off x="1419225" y="4876800"/>
            <a:ext cx="2952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7" y="5288246"/>
            <a:ext cx="8937143" cy="35657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28" y="5747918"/>
            <a:ext cx="5593590" cy="358522"/>
          </a:xfrm>
          <a:prstGeom prst="rect">
            <a:avLst/>
          </a:prstGeom>
        </p:spPr>
      </p:pic>
      <p:sp>
        <p:nvSpPr>
          <p:cNvPr id="42" name="Virage 41"/>
          <p:cNvSpPr/>
          <p:nvPr/>
        </p:nvSpPr>
        <p:spPr>
          <a:xfrm flipV="1">
            <a:off x="1419225" y="6170848"/>
            <a:ext cx="476250" cy="4190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3" y="6301021"/>
            <a:ext cx="4611771" cy="3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4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u="sng" dirty="0">
                <a:sym typeface="Wingdings" panose="05000000000000000000" pitchFamily="2" charset="2"/>
              </a:rPr>
              <a:t>Méthode brutale</a:t>
            </a:r>
            <a:r>
              <a:rPr lang="fr-FR" sz="2000" dirty="0">
                <a:sym typeface="Wingdings" panose="05000000000000000000" pitchFamily="2" charset="2"/>
              </a:rPr>
              <a:t> : états propres correspondant à la mesure :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33" y="4444361"/>
            <a:ext cx="7000630" cy="307786"/>
          </a:xfrm>
          <a:prstGeom prst="rect">
            <a:avLst/>
          </a:prstGeom>
        </p:spPr>
      </p:pic>
      <p:sp>
        <p:nvSpPr>
          <p:cNvPr id="11" name="Flèche vers le bas 10"/>
          <p:cNvSpPr/>
          <p:nvPr/>
        </p:nvSpPr>
        <p:spPr>
          <a:xfrm>
            <a:off x="1419225" y="4876800"/>
            <a:ext cx="2952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" y="5288246"/>
            <a:ext cx="9091085" cy="3585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04" y="5747918"/>
            <a:ext cx="5807119" cy="360483"/>
          </a:xfrm>
          <a:prstGeom prst="rect">
            <a:avLst/>
          </a:prstGeom>
        </p:spPr>
      </p:pic>
      <p:sp>
        <p:nvSpPr>
          <p:cNvPr id="32" name="Virage 31"/>
          <p:cNvSpPr/>
          <p:nvPr/>
        </p:nvSpPr>
        <p:spPr>
          <a:xfrm flipV="1">
            <a:off x="1419225" y="6170848"/>
            <a:ext cx="476250" cy="4190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4" y="6301020"/>
            <a:ext cx="4583139" cy="3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34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u="sng" dirty="0">
                <a:sym typeface="Wingdings" panose="05000000000000000000" pitchFamily="2" charset="2"/>
              </a:rPr>
              <a:t>Méthode brutale</a:t>
            </a:r>
            <a:r>
              <a:rPr lang="fr-FR" sz="2000" dirty="0">
                <a:sym typeface="Wingdings" panose="05000000000000000000" pitchFamily="2" charset="2"/>
              </a:rPr>
              <a:t> : états propres correspondant à la mesure :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" y="4925988"/>
            <a:ext cx="4583139" cy="35435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5" y="4508252"/>
            <a:ext cx="4611771" cy="34467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 rot="5400000">
            <a:off x="748879" y="523419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…</a:t>
            </a: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2" y="6127503"/>
            <a:ext cx="4613881" cy="3463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" y="5641044"/>
            <a:ext cx="4584716" cy="35545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819294">
            <a:off x="115113" y="6387229"/>
            <a:ext cx="115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Just do </a:t>
            </a:r>
            <a:r>
              <a:rPr lang="fr-FR" dirty="0" err="1">
                <a:solidFill>
                  <a:srgbClr val="FF0000"/>
                </a:solidFill>
              </a:rPr>
              <a:t>it</a:t>
            </a:r>
            <a:r>
              <a:rPr lang="fr-FR" dirty="0">
                <a:solidFill>
                  <a:srgbClr val="FF0000"/>
                </a:solidFill>
              </a:rPr>
              <a:t> !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5459759" y="4587003"/>
            <a:ext cx="451129" cy="18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459759" y="4851254"/>
            <a:ext cx="451129" cy="18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31" y="4620263"/>
            <a:ext cx="2091346" cy="345219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>
            <a:off x="5431184" y="5806203"/>
            <a:ext cx="451129" cy="18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5431184" y="6070454"/>
            <a:ext cx="451129" cy="18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89" y="5821624"/>
            <a:ext cx="2091619" cy="3474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16" y="5289631"/>
            <a:ext cx="556495" cy="20617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284250" y="6292611"/>
            <a:ext cx="19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État non polarisé</a:t>
            </a:r>
          </a:p>
        </p:txBody>
      </p:sp>
    </p:spTree>
    <p:extLst>
      <p:ext uri="{BB962C8B-B14F-4D97-AF65-F5344CB8AC3E}">
        <p14:creationId xmlns:p14="http://schemas.microsoft.com/office/powerpoint/2010/main" val="3226168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u="sng" dirty="0">
                <a:sym typeface="Wingdings" panose="05000000000000000000" pitchFamily="2" charset="2"/>
              </a:rPr>
              <a:t>Méthode brutale</a:t>
            </a:r>
            <a:r>
              <a:rPr lang="fr-FR" sz="2000" dirty="0">
                <a:sym typeface="Wingdings" panose="05000000000000000000" pitchFamily="2" charset="2"/>
              </a:rPr>
              <a:t> : états propres correspondant à la mesure :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" y="4925988"/>
            <a:ext cx="4583139" cy="35435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5" y="4508252"/>
            <a:ext cx="4611771" cy="34467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 rot="5400000">
            <a:off x="748879" y="523419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…</a:t>
            </a:r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2" y="6127503"/>
            <a:ext cx="4613881" cy="3463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" y="5641044"/>
            <a:ext cx="4584716" cy="35545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819294">
            <a:off x="115113" y="6387229"/>
            <a:ext cx="115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Just do </a:t>
            </a:r>
            <a:r>
              <a:rPr lang="fr-FR" dirty="0" err="1">
                <a:solidFill>
                  <a:srgbClr val="FF0000"/>
                </a:solidFill>
              </a:rPr>
              <a:t>it</a:t>
            </a:r>
            <a:r>
              <a:rPr lang="fr-FR" dirty="0">
                <a:solidFill>
                  <a:srgbClr val="FF0000"/>
                </a:solidFill>
              </a:rPr>
              <a:t> !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5450234" y="4587003"/>
            <a:ext cx="451129" cy="18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398308" y="4851255"/>
            <a:ext cx="503055" cy="954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5398308" y="5076825"/>
            <a:ext cx="474480" cy="9145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5421659" y="6070454"/>
            <a:ext cx="451129" cy="185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90" y="5821624"/>
            <a:ext cx="2070608" cy="3509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17" y="5289631"/>
            <a:ext cx="530063" cy="28065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284250" y="6292611"/>
            <a:ext cx="19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État non polarisé</a:t>
            </a: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32" y="4620263"/>
            <a:ext cx="2070337" cy="3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4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Corrélations ?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8" y="4458413"/>
            <a:ext cx="3745288" cy="2833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2" y="4100467"/>
            <a:ext cx="3770409" cy="2770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2" y="4452020"/>
            <a:ext cx="3770409" cy="277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04" y="4080333"/>
            <a:ext cx="3745288" cy="283396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4349718" y="3648075"/>
            <a:ext cx="298482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08" y="3637731"/>
            <a:ext cx="1275518" cy="3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5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Corrélations ?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cxnSp>
        <p:nvCxnSpPr>
          <p:cNvPr id="39" name="Connecteur droit avec flèche 38"/>
          <p:cNvCxnSpPr/>
          <p:nvPr/>
        </p:nvCxnSpPr>
        <p:spPr>
          <a:xfrm>
            <a:off x="5662373" y="5106793"/>
            <a:ext cx="300277" cy="263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5143500" y="5128517"/>
            <a:ext cx="287960" cy="241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 droite 2"/>
          <p:cNvSpPr/>
          <p:nvPr/>
        </p:nvSpPr>
        <p:spPr>
          <a:xfrm>
            <a:off x="4349718" y="3648075"/>
            <a:ext cx="298482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08" y="3637731"/>
            <a:ext cx="1275518" cy="3491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84" y="5474676"/>
            <a:ext cx="4997736" cy="35946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6" y="4902200"/>
            <a:ext cx="119009" cy="19108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8" y="4458413"/>
            <a:ext cx="3745288" cy="28339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2" y="4100467"/>
            <a:ext cx="3770409" cy="27700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2" y="4452020"/>
            <a:ext cx="3770409" cy="27700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04" y="4080333"/>
            <a:ext cx="3745288" cy="2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Corrélations ?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4349718" y="3648075"/>
            <a:ext cx="298482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34" y="5909165"/>
            <a:ext cx="6636408" cy="313873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229048" y="6319107"/>
            <a:ext cx="305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Corrélations (inattendues !)</a:t>
            </a:r>
          </a:p>
        </p:txBody>
      </p:sp>
      <p:pic>
        <p:nvPicPr>
          <p:cNvPr id="36" name="Imag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84" y="5474676"/>
            <a:ext cx="4997736" cy="359467"/>
          </a:xfrm>
          <a:prstGeom prst="rect">
            <a:avLst/>
          </a:prstGeom>
        </p:spPr>
      </p:pic>
      <p:cxnSp>
        <p:nvCxnSpPr>
          <p:cNvPr id="37" name="Connecteur droit avec flèche 36"/>
          <p:cNvCxnSpPr/>
          <p:nvPr/>
        </p:nvCxnSpPr>
        <p:spPr>
          <a:xfrm>
            <a:off x="5662373" y="5106793"/>
            <a:ext cx="300277" cy="263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143500" y="5128517"/>
            <a:ext cx="287960" cy="241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6" y="4902200"/>
            <a:ext cx="119009" cy="19108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08" y="3637731"/>
            <a:ext cx="1275518" cy="34916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8" y="4458413"/>
            <a:ext cx="3745288" cy="28339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2" y="4100467"/>
            <a:ext cx="3770409" cy="27700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2" y="4452020"/>
            <a:ext cx="3770409" cy="277001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04" y="4080333"/>
            <a:ext cx="3745288" cy="2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4942" y="666750"/>
            <a:ext cx="882475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Rappel:</a:t>
            </a:r>
          </a:p>
          <a:p>
            <a:r>
              <a:rPr lang="fr-FR" sz="8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On peut imaginer effectuer plusieurs mesures de la même quantité en réinjectant l’état quantique réduit dans le même appareillage de mesure. On n’observe alors aucune réduction supplémentaire de l’état quantique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Si on effectue la mesure d’une autre observable       à la suite de la première, l’état quantique se trouve à nouveau « réduit » à la suite de la seconde mesure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… sauf dans le cas d’observables « compatibles » pour lesquelles la mesure de l'une des observables n'aura aucune influence sur les résultats de mesure de l’ autre </a:t>
            </a:r>
            <a:r>
              <a:rPr lang="fr-FR" dirty="0"/>
              <a:t>: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055284" y="2647015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2224098"/>
            <a:ext cx="316691" cy="2804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17359" y="23246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90" y="2503687"/>
            <a:ext cx="192762" cy="269867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398434" y="265654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86" y="2254957"/>
            <a:ext cx="403731" cy="28097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33" y="2812350"/>
            <a:ext cx="217905" cy="23634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414607" y="3048693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Mesure</a:t>
            </a:r>
            <a:r>
              <a:rPr lang="en-US" dirty="0"/>
              <a:t>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91116" y="2324693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61" y="2488568"/>
            <a:ext cx="192762" cy="26986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04" y="2773554"/>
            <a:ext cx="217905" cy="236343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>
          <a:xfrm flipV="1">
            <a:off x="5602798" y="2637489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44" y="2254957"/>
            <a:ext cx="403731" cy="28097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624387" y="3048693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Mesure</a:t>
            </a:r>
            <a:r>
              <a:rPr lang="en-US" dirty="0"/>
              <a:t> 2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9" y="3392259"/>
            <a:ext cx="265575" cy="271520"/>
          </a:xfrm>
          <a:prstGeom prst="rect">
            <a:avLst/>
          </a:prstGeom>
        </p:spPr>
      </p:pic>
      <p:cxnSp>
        <p:nvCxnSpPr>
          <p:cNvPr id="40" name="Connecteur droit avec flèche 39"/>
          <p:cNvCxnSpPr/>
          <p:nvPr/>
        </p:nvCxnSpPr>
        <p:spPr>
          <a:xfrm flipV="1">
            <a:off x="1064809" y="4694890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4271973"/>
            <a:ext cx="316691" cy="28044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426884" y="43725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15" y="4551562"/>
            <a:ext cx="192762" cy="269867"/>
          </a:xfrm>
          <a:prstGeom prst="rect">
            <a:avLst/>
          </a:prstGeom>
        </p:spPr>
      </p:pic>
      <p:cxnSp>
        <p:nvCxnSpPr>
          <p:cNvPr id="48" name="Connecteur droit avec flèche 47"/>
          <p:cNvCxnSpPr/>
          <p:nvPr/>
        </p:nvCxnSpPr>
        <p:spPr>
          <a:xfrm flipV="1">
            <a:off x="3407959" y="4704415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6" y="4294326"/>
            <a:ext cx="848750" cy="2815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84" y="4860225"/>
            <a:ext cx="653633" cy="27851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2424132" y="5096568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Mesure</a:t>
            </a:r>
            <a:r>
              <a:rPr lang="en-US" dirty="0"/>
              <a:t>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00641" y="4372568"/>
            <a:ext cx="885825" cy="64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87" y="4536443"/>
            <a:ext cx="265575" cy="2715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0" y="4821429"/>
            <a:ext cx="756395" cy="293704"/>
          </a:xfrm>
          <a:prstGeom prst="rect">
            <a:avLst/>
          </a:prstGeom>
        </p:spPr>
      </p:pic>
      <p:cxnSp>
        <p:nvCxnSpPr>
          <p:cNvPr id="56" name="Connecteur droit avec flèche 55"/>
          <p:cNvCxnSpPr/>
          <p:nvPr/>
        </p:nvCxnSpPr>
        <p:spPr>
          <a:xfrm flipV="1">
            <a:off x="5612323" y="4685364"/>
            <a:ext cx="12668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69" y="4302832"/>
            <a:ext cx="952505" cy="293301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4633912" y="5096568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Mesure</a:t>
            </a:r>
            <a:r>
              <a:rPr lang="en-US" dirty="0"/>
              <a:t> 2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07" y="6363868"/>
            <a:ext cx="1265524" cy="3318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556397" y="4111911"/>
            <a:ext cx="144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(</a:t>
            </a:r>
            <a:r>
              <a:rPr lang="fr-FR" dirty="0" err="1">
                <a:solidFill>
                  <a:srgbClr val="7030A0"/>
                </a:solidFill>
              </a:rPr>
              <a:t>cf</a:t>
            </a:r>
            <a:r>
              <a:rPr lang="fr-FR" dirty="0">
                <a:solidFill>
                  <a:srgbClr val="7030A0"/>
                </a:solidFill>
              </a:rPr>
              <a:t> cours de G. </a:t>
            </a:r>
            <a:r>
              <a:rPr lang="fr-FR" dirty="0" err="1">
                <a:solidFill>
                  <a:srgbClr val="7030A0"/>
                </a:solidFill>
              </a:rPr>
              <a:t>Batigne</a:t>
            </a:r>
            <a:r>
              <a:rPr lang="fr-FR" dirty="0">
                <a:solidFill>
                  <a:srgbClr val="7030A0"/>
                </a:solidFill>
              </a:rPr>
              <a:t>)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667424" y="6315306"/>
            <a:ext cx="2786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Critère mathématique: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2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 tour du siècle !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151262"/>
            <a:ext cx="4076700" cy="370673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324" y="1093955"/>
            <a:ext cx="1785675" cy="2002626"/>
          </a:xfrm>
          <a:prstGeom prst="rect">
            <a:avLst/>
          </a:prstGeom>
        </p:spPr>
      </p:pic>
      <p:sp>
        <p:nvSpPr>
          <p:cNvPr id="62" name="Bulle ronde 61"/>
          <p:cNvSpPr/>
          <p:nvPr/>
        </p:nvSpPr>
        <p:spPr>
          <a:xfrm>
            <a:off x="828675" y="2409826"/>
            <a:ext cx="3086100" cy="10154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C’est un as de cœur !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924" y="765217"/>
            <a:ext cx="847725" cy="602134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5" y="3246378"/>
            <a:ext cx="2364105" cy="3433896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74" y="846305"/>
            <a:ext cx="1785675" cy="2002626"/>
          </a:xfrm>
          <a:prstGeom prst="rect">
            <a:avLst/>
          </a:prstGeom>
        </p:spPr>
      </p:pic>
      <p:sp>
        <p:nvSpPr>
          <p:cNvPr id="70" name="Bulle ronde 69"/>
          <p:cNvSpPr/>
          <p:nvPr/>
        </p:nvSpPr>
        <p:spPr>
          <a:xfrm>
            <a:off x="5610225" y="2162176"/>
            <a:ext cx="3086100" cy="10154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C’est un as de cœur !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813810" y="5039688"/>
            <a:ext cx="5621154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4800" dirty="0"/>
              <a:t>Au même moment !!!</a:t>
            </a:r>
          </a:p>
        </p:txBody>
      </p:sp>
    </p:spTree>
    <p:extLst>
      <p:ext uri="{BB962C8B-B14F-4D97-AF65-F5344CB8AC3E}">
        <p14:creationId xmlns:p14="http://schemas.microsoft.com/office/powerpoint/2010/main" val="695185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>
            <a:off x="5560262" y="25755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allélogramme 52"/>
          <p:cNvSpPr/>
          <p:nvPr/>
        </p:nvSpPr>
        <p:spPr>
          <a:xfrm rot="5400000">
            <a:off x="4933060" y="23179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9947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Mise en pratique (expérience 3)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2 photons issus de la désintégration d’une particule et émis dos à dos … dans un état </a:t>
            </a:r>
            <a:r>
              <a:rPr lang="fr-FR" sz="2000" i="1" dirty="0">
                <a:sym typeface="Wingdings" panose="05000000000000000000" pitchFamily="2" charset="2"/>
              </a:rPr>
              <a:t>intriqué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suppose que A mesure la polarisation du photon #1 selon     et B mesure la polarisation du photon #2 selon   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u="sng" dirty="0">
                <a:sym typeface="Wingdings" panose="05000000000000000000" pitchFamily="2" charset="2"/>
              </a:rPr>
              <a:t>Méthode plus physique </a:t>
            </a:r>
            <a:r>
              <a:rPr lang="fr-FR" sz="2000" dirty="0">
                <a:sym typeface="Wingdings" panose="05000000000000000000" pitchFamily="2" charset="2"/>
              </a:rPr>
              <a:t>: (</a:t>
            </a:r>
            <a:r>
              <a:rPr lang="fr-FR" sz="2000" b="1" dirty="0">
                <a:sym typeface="Wingdings" panose="05000000000000000000" pitchFamily="2" charset="2"/>
              </a:rPr>
              <a:t>A. Aspect</a:t>
            </a:r>
            <a:r>
              <a:rPr lang="fr-FR" sz="2000" dirty="0">
                <a:sym typeface="Wingdings" panose="05000000000000000000" pitchFamily="2" charset="2"/>
              </a:rPr>
              <a:t>) deux mesures successives, en débutant par A: L’opérateur de mesure de A (seulement) s’écrit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4349718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2991597" y="25714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1 7"/>
          <p:cNvSpPr/>
          <p:nvPr/>
        </p:nvSpPr>
        <p:spPr>
          <a:xfrm>
            <a:off x="4043783" y="22949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091393" y="19754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134829" y="28683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64587" y="28698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2526189"/>
            <a:ext cx="134813" cy="28054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1" y="3336064"/>
            <a:ext cx="147915" cy="204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3574189"/>
            <a:ext cx="134813" cy="280549"/>
          </a:xfrm>
          <a:prstGeom prst="rect">
            <a:avLst/>
          </a:prstGeom>
        </p:spPr>
      </p:pic>
      <p:sp>
        <p:nvSpPr>
          <p:cNvPr id="47" name="Parallélogramme 46"/>
          <p:cNvSpPr/>
          <p:nvPr/>
        </p:nvSpPr>
        <p:spPr>
          <a:xfrm rot="5400000">
            <a:off x="2447035" y="22894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935857" y="21755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742908" y="24616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1906313" y="25660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2233715"/>
            <a:ext cx="147915" cy="2040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 flipH="1">
            <a:off x="5532487" y="23643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229993" y="21185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38" y="1491050"/>
            <a:ext cx="2169335" cy="3249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91" y="4565703"/>
            <a:ext cx="756176" cy="314008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H="1" flipV="1">
            <a:off x="6556690" y="4739361"/>
            <a:ext cx="285770" cy="239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798449" y="4762600"/>
            <a:ext cx="193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Pas d’action de B</a:t>
            </a:r>
          </a:p>
        </p:txBody>
      </p:sp>
      <p:sp>
        <p:nvSpPr>
          <p:cNvPr id="21" name="Flèche vers le bas 20"/>
          <p:cNvSpPr/>
          <p:nvPr/>
        </p:nvSpPr>
        <p:spPr>
          <a:xfrm>
            <a:off x="628650" y="5024585"/>
            <a:ext cx="323850" cy="328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23850" y="5448300"/>
            <a:ext cx="468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Si 	     est mesurée, l’état résultant est</a:t>
            </a:r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5" y="5513956"/>
            <a:ext cx="777752" cy="23801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45" y="5491349"/>
            <a:ext cx="3464440" cy="273762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985414" y="5774653"/>
            <a:ext cx="195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Normalisé à l’unité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23850" y="5959319"/>
            <a:ext cx="2609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Probabilité de mesure :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12" y="5934135"/>
            <a:ext cx="3924509" cy="461152"/>
          </a:xfrm>
          <a:prstGeom prst="rect">
            <a:avLst/>
          </a:prstGeom>
        </p:spPr>
      </p:pic>
      <p:cxnSp>
        <p:nvCxnSpPr>
          <p:cNvPr id="62" name="Connecteur droit avec flèche 61"/>
          <p:cNvCxnSpPr/>
          <p:nvPr/>
        </p:nvCxnSpPr>
        <p:spPr>
          <a:xfrm flipH="1" flipV="1">
            <a:off x="5127257" y="6352921"/>
            <a:ext cx="216416" cy="3440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5476993" y="6512349"/>
            <a:ext cx="343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correspond à la non-mesure par B.</a:t>
            </a:r>
          </a:p>
        </p:txBody>
      </p:sp>
    </p:spTree>
    <p:extLst>
      <p:ext uri="{BB962C8B-B14F-4D97-AF65-F5344CB8AC3E}">
        <p14:creationId xmlns:p14="http://schemas.microsoft.com/office/powerpoint/2010/main" val="2264101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684935"/>
            <a:ext cx="8722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Calcul concret: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État réduit: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Conclusion similaire pour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71" y="1164954"/>
            <a:ext cx="2218737" cy="2847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84" y="1839304"/>
            <a:ext cx="4361995" cy="359227"/>
          </a:xfrm>
          <a:prstGeom prst="rect">
            <a:avLst/>
          </a:prstGeom>
        </p:spPr>
      </p:pic>
      <p:pic>
        <p:nvPicPr>
          <p:cNvPr id="3" name="Image 2" descr="\documentclass{article}&#10;\usepackage{amsmath,amssymb,color}&#10;\pagestyle{empty}&#10;\begin{document}&#10;&#10;$\propto &#10;\frac{\textcolor{red}{| +_{\vec a}\rangle}}{\sqrt{2}}\otimes&#10;\left( \langle +_{\vec a}| v\rangle&#10;\textcolor{blue}{|  v\rangle} +  \langle +_{\vec a}| h\rangle&#10;\textcolor{blue}{| h\rangle}&#10;\right)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83" y="2284347"/>
            <a:ext cx="3224180" cy="35965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56" y="2757048"/>
            <a:ext cx="4491722" cy="2337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33" y="1532529"/>
            <a:ext cx="2077114" cy="230886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71547" y="3149188"/>
            <a:ext cx="838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Après la mesure par A, l’état du 2</a:t>
            </a:r>
            <a:r>
              <a:rPr lang="fr-FR" sz="2000" baseline="30000" dirty="0">
                <a:solidFill>
                  <a:srgbClr val="7030A0"/>
                </a:solidFill>
              </a:rPr>
              <a:t>e</a:t>
            </a:r>
            <a:r>
              <a:rPr lang="fr-FR" sz="2000" dirty="0">
                <a:solidFill>
                  <a:srgbClr val="7030A0"/>
                </a:solidFill>
              </a:rPr>
              <a:t> photon se trouve réduit dans le même état !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71547" y="3630637"/>
            <a:ext cx="838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Du coup, si	 , B mesurera « + » avec 100% de probabilité  </a:t>
            </a:r>
          </a:p>
        </p:txBody>
      </p:sp>
      <p:pic>
        <p:nvPicPr>
          <p:cNvPr id="43" name="Image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3" y="3654010"/>
            <a:ext cx="635276" cy="27657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11" y="4106478"/>
            <a:ext cx="2865463" cy="281344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5515793" y="400217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cf</a:t>
            </a:r>
            <a:endParaRPr lang="fr-FR" sz="2000" dirty="0"/>
          </a:p>
        </p:txBody>
      </p:sp>
      <p:pic>
        <p:nvPicPr>
          <p:cNvPr id="46" name="Imag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56" y="4530577"/>
            <a:ext cx="2218918" cy="285603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33423" y="5137490"/>
            <a:ext cx="838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Magie des états intriqués : équiprobabilité, mais corrélation maximale !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Mais aussi : tout l’intérêt de pouvoir effectuer des mesures « riches » (polarisation suivant des directions quelconques)</a:t>
            </a:r>
          </a:p>
        </p:txBody>
      </p:sp>
    </p:spTree>
    <p:extLst>
      <p:ext uri="{BB962C8B-B14F-4D97-AF65-F5344CB8AC3E}">
        <p14:creationId xmlns:p14="http://schemas.microsoft.com/office/powerpoint/2010/main" val="2991328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713510"/>
            <a:ext cx="87221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Comment est-ce possible ?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Deux grands paradigmes pour imposer une corrélation entre deux événements distants :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r>
              <a:rPr lang="fr-FR" sz="2000" dirty="0">
                <a:sym typeface="Wingdings" panose="05000000000000000000" pitchFamily="2" charset="2"/>
              </a:rPr>
              <a:t>De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l’information</a:t>
            </a:r>
            <a:r>
              <a:rPr lang="fr-FR" sz="2000" dirty="0">
                <a:sym typeface="Wingdings" panose="05000000000000000000" pitchFamily="2" charset="2"/>
              </a:rPr>
              <a:t> est transmise de A -&gt; B : </a:t>
            </a:r>
            <a:r>
              <a:rPr lang="fr-FR" sz="2000" i="1" dirty="0">
                <a:sym typeface="Wingdings" panose="05000000000000000000" pitchFamily="2" charset="2"/>
              </a:rPr>
              <a:t>Causalité</a:t>
            </a: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endParaRPr lang="fr-FR" sz="2000" i="1" dirty="0">
              <a:sym typeface="Wingdings" panose="05000000000000000000" pitchFamily="2" charset="2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156246" y="394577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985979" y="248522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955621" y="251460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1522335" y="250084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02" y="2506779"/>
            <a:ext cx="210959" cy="201000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2921754" y="3893910"/>
            <a:ext cx="110918" cy="118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29" y="4014861"/>
            <a:ext cx="212737" cy="20304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686190" y="3162446"/>
            <a:ext cx="169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Cône</a:t>
            </a:r>
            <a:r>
              <a:rPr lang="en-US" sz="1600" dirty="0"/>
              <a:t> de lumière</a:t>
            </a:r>
          </a:p>
        </p:txBody>
      </p:sp>
      <p:sp>
        <p:nvSpPr>
          <p:cNvPr id="35" name="Ellipse 34"/>
          <p:cNvSpPr/>
          <p:nvPr/>
        </p:nvSpPr>
        <p:spPr>
          <a:xfrm>
            <a:off x="1827276" y="2767088"/>
            <a:ext cx="110918" cy="118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eur droit avec flèche 36"/>
          <p:cNvCxnSpPr>
            <a:endCxn id="9" idx="1"/>
          </p:cNvCxnSpPr>
          <p:nvPr/>
        </p:nvCxnSpPr>
        <p:spPr>
          <a:xfrm flipV="1">
            <a:off x="1538942" y="2698281"/>
            <a:ext cx="2774843" cy="13486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5" y="2602592"/>
            <a:ext cx="220743" cy="191378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4160901" y="2633738"/>
            <a:ext cx="110918" cy="1185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 rot="21398163">
            <a:off x="2244266" y="2799966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53867" y="2677099"/>
            <a:ext cx="318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Mais qui dit corrélation ne dit pas nécessairement lien de cause à effet…</a:t>
            </a:r>
          </a:p>
        </p:txBody>
      </p:sp>
    </p:spTree>
    <p:extLst>
      <p:ext uri="{BB962C8B-B14F-4D97-AF65-F5344CB8AC3E}">
        <p14:creationId xmlns:p14="http://schemas.microsoft.com/office/powerpoint/2010/main" val="4027558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Mesure</a:t>
            </a:r>
            <a:r>
              <a:rPr lang="en-US" sz="4000" dirty="0"/>
              <a:t> “</a:t>
            </a:r>
            <a:r>
              <a:rPr lang="en-US" sz="4000" dirty="0" err="1"/>
              <a:t>simultanée</a:t>
            </a:r>
            <a:r>
              <a:rPr lang="en-US" sz="4000" dirty="0"/>
              <a:t>” de 2 spins INTRIQUES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298" y="713510"/>
            <a:ext cx="87221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Comment est-ce possible ?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Deux grands paradigmes pour imposer une corrélation entre deux événements distants :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r>
              <a:rPr lang="fr-FR" sz="2000" dirty="0">
                <a:sym typeface="Wingdings" panose="05000000000000000000" pitchFamily="2" charset="2"/>
              </a:rPr>
              <a:t>De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l’information</a:t>
            </a:r>
            <a:r>
              <a:rPr lang="fr-FR" sz="2000" dirty="0">
                <a:sym typeface="Wingdings" panose="05000000000000000000" pitchFamily="2" charset="2"/>
              </a:rPr>
              <a:t> est transmise de A -&gt; B : </a:t>
            </a:r>
            <a:r>
              <a:rPr lang="fr-FR" sz="2000" i="1" dirty="0">
                <a:sym typeface="Wingdings" panose="05000000000000000000" pitchFamily="2" charset="2"/>
              </a:rPr>
              <a:t>Causalité</a:t>
            </a: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endParaRPr lang="fr-FR" sz="2000" i="1" dirty="0">
              <a:sym typeface="Wingdings" panose="05000000000000000000" pitchFamily="2" charset="2"/>
            </a:endParaRPr>
          </a:p>
          <a:p>
            <a:pPr marL="457200" indent="-457200">
              <a:buAutoNum type="arabicParenR"/>
            </a:pPr>
            <a:r>
              <a:rPr lang="fr-FR" sz="2000" dirty="0">
                <a:sym typeface="Wingdings" panose="05000000000000000000" pitchFamily="2" charset="2"/>
              </a:rPr>
              <a:t>Les particules / signaux arrivant en A et B ont été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préparé(e)s</a:t>
            </a:r>
            <a:r>
              <a:rPr lang="fr-FR" sz="2000" dirty="0">
                <a:sym typeface="Wingdings" panose="05000000000000000000" pitchFamily="2" charset="2"/>
              </a:rPr>
              <a:t> en O avec une corrélation maximale : mélange statistique, mais pas de « causalité »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156246" y="394577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985979" y="248522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955621" y="251460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1522335" y="250084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02" y="2506779"/>
            <a:ext cx="210959" cy="201000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2921754" y="3893910"/>
            <a:ext cx="110918" cy="118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29" y="4014861"/>
            <a:ext cx="212737" cy="20304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686190" y="3162446"/>
            <a:ext cx="169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Cône</a:t>
            </a:r>
            <a:r>
              <a:rPr lang="en-US" sz="1600" dirty="0"/>
              <a:t> de lumière</a:t>
            </a:r>
          </a:p>
        </p:txBody>
      </p:sp>
      <p:sp>
        <p:nvSpPr>
          <p:cNvPr id="35" name="Ellipse 34"/>
          <p:cNvSpPr/>
          <p:nvPr/>
        </p:nvSpPr>
        <p:spPr>
          <a:xfrm>
            <a:off x="1827276" y="2767088"/>
            <a:ext cx="110918" cy="118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eur droit avec flèche 36"/>
          <p:cNvCxnSpPr>
            <a:endCxn id="9" idx="1"/>
          </p:cNvCxnSpPr>
          <p:nvPr/>
        </p:nvCxnSpPr>
        <p:spPr>
          <a:xfrm flipV="1">
            <a:off x="1538942" y="2698281"/>
            <a:ext cx="2774843" cy="13486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5" y="2602592"/>
            <a:ext cx="220743" cy="191378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4160901" y="2633738"/>
            <a:ext cx="110918" cy="1185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 rot="21398163">
            <a:off x="2244266" y="2799966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2108621" y="647942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2938354" y="501887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2907996" y="504825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1474710" y="503449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77" y="5040429"/>
            <a:ext cx="210959" cy="201000"/>
          </a:xfrm>
          <a:prstGeom prst="rect">
            <a:avLst/>
          </a:prstGeom>
        </p:spPr>
      </p:pic>
      <p:sp>
        <p:nvSpPr>
          <p:cNvPr id="51" name="Ellipse 50"/>
          <p:cNvSpPr/>
          <p:nvPr/>
        </p:nvSpPr>
        <p:spPr>
          <a:xfrm>
            <a:off x="2874129" y="6427560"/>
            <a:ext cx="110918" cy="118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Imag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04" y="6548511"/>
            <a:ext cx="212737" cy="203048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3638565" y="5696096"/>
            <a:ext cx="169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Cône</a:t>
            </a:r>
            <a:r>
              <a:rPr lang="en-US" sz="1600" dirty="0"/>
              <a:t> de lumière</a:t>
            </a:r>
          </a:p>
        </p:txBody>
      </p:sp>
      <p:sp>
        <p:nvSpPr>
          <p:cNvPr id="54" name="Ellipse 53"/>
          <p:cNvSpPr/>
          <p:nvPr/>
        </p:nvSpPr>
        <p:spPr>
          <a:xfrm>
            <a:off x="1779651" y="5300738"/>
            <a:ext cx="110918" cy="118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eur droit avec flèche 54"/>
          <p:cNvCxnSpPr>
            <a:endCxn id="56" idx="1"/>
          </p:cNvCxnSpPr>
          <p:nvPr/>
        </p:nvCxnSpPr>
        <p:spPr>
          <a:xfrm flipV="1">
            <a:off x="1491317" y="5231931"/>
            <a:ext cx="2774843" cy="13486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60" y="5136242"/>
            <a:ext cx="220743" cy="191378"/>
          </a:xfrm>
          <a:prstGeom prst="rect">
            <a:avLst/>
          </a:prstGeom>
        </p:spPr>
      </p:pic>
      <p:sp>
        <p:nvSpPr>
          <p:cNvPr id="57" name="Ellipse 56"/>
          <p:cNvSpPr/>
          <p:nvPr/>
        </p:nvSpPr>
        <p:spPr>
          <a:xfrm>
            <a:off x="4113276" y="5167388"/>
            <a:ext cx="110918" cy="1185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èche droite 57"/>
          <p:cNvSpPr/>
          <p:nvPr/>
        </p:nvSpPr>
        <p:spPr>
          <a:xfrm rot="13476124">
            <a:off x="1373251" y="5807968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droite 58"/>
          <p:cNvSpPr/>
          <p:nvPr/>
        </p:nvSpPr>
        <p:spPr>
          <a:xfrm rot="8123876" flipH="1">
            <a:off x="2800414" y="5853752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53867" y="2677099"/>
            <a:ext cx="318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Mais qui dit corrélation ne dit pas nécessairement lien de cause à effet…</a:t>
            </a:r>
          </a:p>
        </p:txBody>
      </p:sp>
      <p:pic>
        <p:nvPicPr>
          <p:cNvPr id="32" name="Imag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6" y="5241429"/>
            <a:ext cx="2169335" cy="32494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5697053" y="5566369"/>
            <a:ext cx="318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signifierait en fait 50% des cas dans        et 50% des cas dans   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11" y="5968052"/>
            <a:ext cx="341103" cy="2325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08" y="6260646"/>
            <a:ext cx="367792" cy="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34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L’argument</a:t>
            </a:r>
            <a:r>
              <a:rPr lang="en-US" sz="4000" dirty="0"/>
              <a:t> EPR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775" y="4133385"/>
            <a:ext cx="127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empêche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167"/>
            <a:ext cx="9144000" cy="3206688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V="1">
            <a:off x="561975" y="3713563"/>
            <a:ext cx="269477" cy="4976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28601" y="4524375"/>
            <a:ext cx="88011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théorie physique ne décrit pas nécessairement toute la réalité objective du monde réel, elle ne permet de s’en faire qu’une idée forcément tronquée.</a:t>
            </a:r>
          </a:p>
          <a:p>
            <a:endParaRPr lang="fr-FR" sz="800" dirty="0"/>
          </a:p>
          <a:p>
            <a:r>
              <a:rPr lang="fr-FR" dirty="0"/>
              <a:t>Différence entre </a:t>
            </a:r>
            <a:r>
              <a:rPr lang="fr-FR" dirty="0">
                <a:solidFill>
                  <a:srgbClr val="FF0000"/>
                </a:solidFill>
              </a:rPr>
              <a:t>correcte</a:t>
            </a:r>
            <a:r>
              <a:rPr lang="fr-FR" dirty="0"/>
              <a:t> et </a:t>
            </a:r>
            <a:r>
              <a:rPr lang="fr-FR" i="1" dirty="0">
                <a:solidFill>
                  <a:srgbClr val="7030A0"/>
                </a:solidFill>
              </a:rPr>
              <a:t>complète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624387" y="3997464"/>
            <a:ext cx="468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A la conjonction entre physique, mathématique et philosophie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3857627" y="5358963"/>
            <a:ext cx="438150" cy="4307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229099" y="5143520"/>
            <a:ext cx="49149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Condition nécessaire : correspondance biunivoque entre un élément de la « réalité » et un état de la théorie mathématico-physique.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3952875" y="5901660"/>
            <a:ext cx="342902" cy="8307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5401" y="5966475"/>
            <a:ext cx="900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ym typeface="Wingdings" panose="05000000000000000000" pitchFamily="2" charset="2"/>
              </a:rPr>
              <a:t>Critère (postulat EPR pour « réalité »): </a:t>
            </a:r>
            <a:r>
              <a:rPr lang="fr-FR" dirty="0">
                <a:sym typeface="Wingdings" panose="05000000000000000000" pitchFamily="2" charset="2"/>
              </a:rPr>
              <a:t>si on peut prédire avec certitude une quantité physique mesurée sans perturber le système de quelque manière que ce soit, alors il existe un </a:t>
            </a:r>
            <a:r>
              <a:rPr lang="fr-FR" i="1" dirty="0">
                <a:sym typeface="Wingdings" panose="05000000000000000000" pitchFamily="2" charset="2"/>
              </a:rPr>
              <a:t>élément de réalité </a:t>
            </a:r>
            <a:r>
              <a:rPr lang="fr-FR" dirty="0">
                <a:sym typeface="Wingdings" panose="05000000000000000000" pitchFamily="2" charset="2"/>
              </a:rPr>
              <a:t>physique associée à la quantité (condition annoncée comme suffisante). </a:t>
            </a:r>
            <a:endParaRPr lang="fr-FR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2373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L’argument</a:t>
            </a:r>
            <a:r>
              <a:rPr lang="en-US" sz="4000" dirty="0"/>
              <a:t> EPR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23837" y="622260"/>
            <a:ext cx="8801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ym typeface="Wingdings" panose="05000000000000000000" pitchFamily="2" charset="2"/>
              </a:rPr>
              <a:t>Prémisses</a:t>
            </a:r>
            <a:r>
              <a:rPr lang="fr-FR" dirty="0">
                <a:sym typeface="Wingdings" panose="05000000000000000000" pitchFamily="2" charset="2"/>
              </a:rPr>
              <a:t>: </a:t>
            </a:r>
          </a:p>
          <a:p>
            <a:r>
              <a:rPr lang="fr-FR" dirty="0">
                <a:sym typeface="Wingdings" panose="05000000000000000000" pitchFamily="2" charset="2"/>
              </a:rPr>
              <a:t>Critère (postulat EPR): annoncé comme Compatible avec la </a:t>
            </a:r>
            <a:r>
              <a:rPr lang="fr-FR" dirty="0" err="1">
                <a:sym typeface="Wingdings" panose="05000000000000000000" pitchFamily="2" charset="2"/>
              </a:rPr>
              <a:t>méca</a:t>
            </a:r>
            <a:r>
              <a:rPr lang="fr-FR" dirty="0">
                <a:sym typeface="Wingdings" panose="05000000000000000000" pitchFamily="2" charset="2"/>
              </a:rPr>
              <a:t> Q…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Peut sembler en contradiction avec la mesure non prédictible de la </a:t>
            </a:r>
            <a:r>
              <a:rPr lang="fr-FR" dirty="0" err="1">
                <a:sym typeface="Wingdings" panose="05000000000000000000" pitchFamily="2" charset="2"/>
              </a:rPr>
              <a:t>méca</a:t>
            </a:r>
            <a:r>
              <a:rPr lang="fr-FR" dirty="0">
                <a:sym typeface="Wingdings" panose="05000000000000000000" pitchFamily="2" charset="2"/>
              </a:rPr>
              <a:t> Q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Bien compatible dans le cas d’un état propre d’une observable, par exemple onde plane et quantité de mouvement hyper définie…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Généralisation au cas de 2 observables qui ne commutent pas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La connaissance de l’une empêche la connaissance de l’autre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En voulant mesurer l’autre, on perturbe l’état du système de sorte qu’on détruise la connaissance de la première.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3860403" y="2013089"/>
            <a:ext cx="82947" cy="40124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4624" y="2414329"/>
            <a:ext cx="414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Mais on ne peut alors accéder à la valeur de x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24" y="1934070"/>
            <a:ext cx="4404575" cy="1880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3990910"/>
            <a:ext cx="1221943" cy="259809"/>
          </a:xfrm>
          <a:prstGeom prst="rect">
            <a:avLst/>
          </a:prstGeom>
        </p:spPr>
      </p:pic>
      <p:sp>
        <p:nvSpPr>
          <p:cNvPr id="10" name="Flèche vers le bas 9"/>
          <p:cNvSpPr/>
          <p:nvPr/>
        </p:nvSpPr>
        <p:spPr>
          <a:xfrm>
            <a:off x="4019550" y="4972050"/>
            <a:ext cx="490874" cy="450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81013" y="5381614"/>
            <a:ext cx="346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Soit la mécanique quantique et sa description par une fonction d’onde n’est pas complète (proposition 1)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38700" y="5237954"/>
            <a:ext cx="408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Soit deux opérateurs qui décrivent deux quantités physiques non « compatibles » ne peuvent avoir simultanément la même réalité (proposition 2)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134904" y="5725775"/>
            <a:ext cx="70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Xor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53013" y="6490106"/>
            <a:ext cx="346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(par l’absurde)</a:t>
            </a:r>
          </a:p>
        </p:txBody>
      </p:sp>
    </p:spTree>
    <p:extLst>
      <p:ext uri="{BB962C8B-B14F-4D97-AF65-F5344CB8AC3E}">
        <p14:creationId xmlns:p14="http://schemas.microsoft.com/office/powerpoint/2010/main" val="3184380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L’argument</a:t>
            </a:r>
            <a:r>
              <a:rPr lang="en-US" sz="4000" dirty="0"/>
              <a:t> EPR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23837" y="622260"/>
            <a:ext cx="8801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ym typeface="Wingdings" panose="05000000000000000000" pitchFamily="2" charset="2"/>
              </a:rPr>
              <a:t>Prémisses</a:t>
            </a:r>
            <a:r>
              <a:rPr lang="fr-FR" dirty="0">
                <a:sym typeface="Wingdings" panose="05000000000000000000" pitchFamily="2" charset="2"/>
              </a:rPr>
              <a:t>: </a:t>
            </a:r>
          </a:p>
          <a:p>
            <a:r>
              <a:rPr lang="fr-FR" dirty="0">
                <a:sym typeface="Wingdings" panose="05000000000000000000" pitchFamily="2" charset="2"/>
              </a:rPr>
              <a:t>Critère (postulat EPR): annoncé comme Compatible avec la </a:t>
            </a:r>
            <a:r>
              <a:rPr lang="fr-FR" dirty="0" err="1">
                <a:sym typeface="Wingdings" panose="05000000000000000000" pitchFamily="2" charset="2"/>
              </a:rPr>
              <a:t>méca</a:t>
            </a:r>
            <a:r>
              <a:rPr lang="fr-FR" dirty="0">
                <a:sym typeface="Wingdings" panose="05000000000000000000" pitchFamily="2" charset="2"/>
              </a:rPr>
              <a:t> Q…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Peut sembler en contradiction avec la mesure non prédictible de la </a:t>
            </a:r>
            <a:r>
              <a:rPr lang="fr-FR" dirty="0" err="1">
                <a:sym typeface="Wingdings" panose="05000000000000000000" pitchFamily="2" charset="2"/>
              </a:rPr>
              <a:t>méca</a:t>
            </a:r>
            <a:r>
              <a:rPr lang="fr-FR" dirty="0">
                <a:sym typeface="Wingdings" panose="05000000000000000000" pitchFamily="2" charset="2"/>
              </a:rPr>
              <a:t> Q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Bien compatible dans le cas d’un état propre d’une observable, par exemple onde plane et quantité de mouvement hyper définie…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Généralisation au cas de 2 observables qui ne commutent pas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La connaissance de l’une empêche la connaissance de l’autre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ym typeface="Wingdings" panose="05000000000000000000" pitchFamily="2" charset="2"/>
              </a:rPr>
              <a:t>En voulant mesurer l’autre, on perturbe l’état du système de sorte qu’on détruise la connaissance de la première.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dirty="0">
              <a:sym typeface="Wingdings" panose="05000000000000000000" pitchFamily="2" charset="2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3860403" y="2013089"/>
            <a:ext cx="82947" cy="40124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4624" y="2414329"/>
            <a:ext cx="414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Mais on ne peut alors accéder à la valeur de x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24" y="1934070"/>
            <a:ext cx="4404575" cy="1880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3990910"/>
            <a:ext cx="1221943" cy="259809"/>
          </a:xfrm>
          <a:prstGeom prst="rect">
            <a:avLst/>
          </a:prstGeom>
        </p:spPr>
      </p:pic>
      <p:sp>
        <p:nvSpPr>
          <p:cNvPr id="10" name="Flèche vers le bas 9"/>
          <p:cNvSpPr/>
          <p:nvPr/>
        </p:nvSpPr>
        <p:spPr>
          <a:xfrm>
            <a:off x="4019550" y="4972050"/>
            <a:ext cx="490874" cy="450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81013" y="5381614"/>
            <a:ext cx="346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Soit la mécanique quantique et sa description par une fonction d’onde n’est pas complète (proposition 1)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38700" y="5237954"/>
            <a:ext cx="408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Soit deux opérateurs qui décrivent deux quantités physiques non « compatibles » ne peuvent avoir simultanément la même réalité (proposition 2)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134904" y="5725775"/>
            <a:ext cx="70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Xor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53013" y="6490106"/>
            <a:ext cx="346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(par l’absurde)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1381"/>
              </p:ext>
            </p:extLst>
          </p:nvPr>
        </p:nvGraphicFramePr>
        <p:xfrm>
          <a:off x="2807559" y="5236721"/>
          <a:ext cx="3343564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891">
                  <a:extLst>
                    <a:ext uri="{9D8B030D-6E8A-4147-A177-3AD203B41FA5}">
                      <a16:colId xmlns:a16="http://schemas.microsoft.com/office/drawing/2014/main" val="1952019896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6377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1 : pas 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réalité différente pour [A,B]&lt;&gt;0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6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7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85381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041626" y="5884040"/>
            <a:ext cx="70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Xor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L’argument</a:t>
            </a:r>
            <a:r>
              <a:rPr lang="en-US" sz="4000" dirty="0"/>
              <a:t> EPR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584746" y="261227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414479" y="115172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384121" y="118110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950835" y="116734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02" y="1173279"/>
            <a:ext cx="210959" cy="20100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2350254" y="2560410"/>
            <a:ext cx="110918" cy="118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29" y="2681361"/>
            <a:ext cx="212737" cy="20304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1679" y="690574"/>
            <a:ext cx="169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L’argument</a:t>
            </a:r>
            <a:r>
              <a:rPr lang="en-US" u="sng" dirty="0"/>
              <a:t>:</a:t>
            </a:r>
          </a:p>
        </p:txBody>
      </p:sp>
      <p:sp>
        <p:nvSpPr>
          <p:cNvPr id="25" name="Ellipse 24"/>
          <p:cNvSpPr/>
          <p:nvPr/>
        </p:nvSpPr>
        <p:spPr>
          <a:xfrm>
            <a:off x="1255776" y="1433588"/>
            <a:ext cx="110918" cy="118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>
            <a:endCxn id="27" idx="1"/>
          </p:cNvCxnSpPr>
          <p:nvPr/>
        </p:nvCxnSpPr>
        <p:spPr>
          <a:xfrm flipV="1">
            <a:off x="967442" y="1364781"/>
            <a:ext cx="2774843" cy="13486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85" y="1269092"/>
            <a:ext cx="220743" cy="191378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3589401" y="1300238"/>
            <a:ext cx="110918" cy="1185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droite 28"/>
          <p:cNvSpPr/>
          <p:nvPr/>
        </p:nvSpPr>
        <p:spPr>
          <a:xfrm rot="13476124">
            <a:off x="849376" y="1940818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8123876" flipH="1">
            <a:off x="2276539" y="1986602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33550" y="3056364"/>
            <a:ext cx="169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État</a:t>
            </a:r>
            <a:r>
              <a:rPr lang="en-US" dirty="0"/>
              <a:t> </a:t>
            </a:r>
            <a:r>
              <a:rPr lang="en-US" dirty="0" err="1"/>
              <a:t>intriqué</a:t>
            </a:r>
            <a:r>
              <a:rPr lang="en-US" dirty="0"/>
              <a:t>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64605" y="875240"/>
            <a:ext cx="4840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On the </a:t>
            </a:r>
            <a:r>
              <a:rPr lang="fr-FR" dirty="0" err="1"/>
              <a:t>other</a:t>
            </a:r>
            <a:endParaRPr lang="fr-FR" dirty="0"/>
          </a:p>
          <a:p>
            <a:r>
              <a:rPr lang="en-US" dirty="0"/>
              <a:t>hand, since at the time of measurement the two</a:t>
            </a:r>
          </a:p>
          <a:p>
            <a:r>
              <a:rPr lang="en-US" dirty="0"/>
              <a:t>systems no longer interact, no real change can</a:t>
            </a:r>
          </a:p>
          <a:p>
            <a:r>
              <a:rPr lang="en-US" dirty="0"/>
              <a:t>take place in the second system in consequence</a:t>
            </a:r>
          </a:p>
          <a:p>
            <a:r>
              <a:rPr lang="en-US" dirty="0"/>
              <a:t>of anything that may be done to the first system.”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 rot="2820981">
            <a:off x="928197" y="2017968"/>
            <a:ext cx="11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Système</a:t>
            </a:r>
            <a:r>
              <a:rPr lang="en-US" dirty="0"/>
              <a:t> I</a:t>
            </a:r>
          </a:p>
        </p:txBody>
      </p:sp>
      <p:sp>
        <p:nvSpPr>
          <p:cNvPr id="33" name="ZoneTexte 32"/>
          <p:cNvSpPr txBox="1"/>
          <p:nvPr/>
        </p:nvSpPr>
        <p:spPr>
          <a:xfrm rot="18895403">
            <a:off x="2346169" y="1628066"/>
            <a:ext cx="11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Système</a:t>
            </a:r>
            <a:r>
              <a:rPr lang="en-US" dirty="0"/>
              <a:t> II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4232091" y="2446178"/>
            <a:ext cx="419099" cy="610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212644" y="3112549"/>
            <a:ext cx="4744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Selon les postulats même de la mécanique quantique, la fonction d’onde du système II correspond à une « réalité physique » unique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35" y="3457003"/>
            <a:ext cx="2916250" cy="603633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4775" y="4184358"/>
            <a:ext cx="89003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Si A mesure le système I dans l’état </a:t>
            </a:r>
            <a:r>
              <a:rPr lang="fr-FR" dirty="0" err="1">
                <a:sym typeface="Wingdings" panose="05000000000000000000" pitchFamily="2" charset="2"/>
              </a:rPr>
              <a:t>u</a:t>
            </a:r>
            <a:r>
              <a:rPr lang="fr-FR" baseline="-25000" dirty="0" err="1">
                <a:sym typeface="Wingdings" panose="05000000000000000000" pitchFamily="2" charset="2"/>
              </a:rPr>
              <a:t>k</a:t>
            </a:r>
            <a:r>
              <a:rPr lang="fr-FR" dirty="0">
                <a:sym typeface="Wingdings" panose="05000000000000000000" pitchFamily="2" charset="2"/>
              </a:rPr>
              <a:t>, alors la mesure de B est prédictible est sera 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fr-FR" baseline="-25000" dirty="0" err="1">
                <a:sym typeface="Wingdings" panose="05000000000000000000" pitchFamily="2" charset="2"/>
              </a:rPr>
              <a:t>k</a:t>
            </a:r>
            <a:r>
              <a:rPr lang="fr-FR" dirty="0">
                <a:sym typeface="Wingdings" panose="05000000000000000000" pitchFamily="2" charset="2"/>
              </a:rPr>
              <a:t> dans 100% des cas... Et ce sans perturber le système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En effectuant – par la pensée -- sur le système I des mesures A correspondant à des observables qui ne commutent pas (P et X), EPR argumentent que, via la réduction, les observables P et X sur le système II </a:t>
            </a:r>
            <a:r>
              <a:rPr lang="fr-FR" b="1" dirty="0">
                <a:sym typeface="Wingdings" panose="05000000000000000000" pitchFamily="2" charset="2"/>
              </a:rPr>
              <a:t>peuvent être considérés comme des éléments de réalité alors que ces mesures ne commutent pas  </a:t>
            </a:r>
            <a:r>
              <a:rPr lang="fr-FR" sz="1600" dirty="0">
                <a:sym typeface="Wingdings" panose="05000000000000000000" pitchFamily="2" charset="2"/>
              </a:rPr>
              <a:t>(« </a:t>
            </a:r>
            <a:r>
              <a:rPr lang="fr-FR" sz="1600" dirty="0" err="1"/>
              <a:t>Starting</a:t>
            </a:r>
            <a:r>
              <a:rPr lang="fr-FR" sz="1600" dirty="0"/>
              <a:t> </a:t>
            </a:r>
            <a:r>
              <a:rPr lang="fr-FR" sz="1600" dirty="0" err="1"/>
              <a:t>then</a:t>
            </a:r>
            <a:r>
              <a:rPr lang="fr-FR" sz="1600" dirty="0"/>
              <a:t> </a:t>
            </a:r>
            <a:r>
              <a:rPr lang="en-US" sz="1600" dirty="0"/>
              <a:t>with the assumption that the wave function does give a complete description of the physical reality, we arrived at the conclusion that two physical quantities, with </a:t>
            </a:r>
            <a:r>
              <a:rPr lang="en-US" sz="1600" dirty="0" err="1"/>
              <a:t>noncommuting</a:t>
            </a:r>
            <a:r>
              <a:rPr lang="en-US" sz="1600" dirty="0"/>
              <a:t> operators, </a:t>
            </a:r>
            <a:r>
              <a:rPr lang="fr-FR" sz="1600" dirty="0" err="1"/>
              <a:t>can</a:t>
            </a:r>
            <a:r>
              <a:rPr lang="fr-FR" sz="1600" dirty="0"/>
              <a:t> have </a:t>
            </a:r>
            <a:r>
              <a:rPr lang="fr-FR" sz="1600" dirty="0" err="1"/>
              <a:t>simultaneous</a:t>
            </a:r>
            <a:r>
              <a:rPr lang="fr-FR" sz="1600" dirty="0"/>
              <a:t> reality. »</a:t>
            </a:r>
            <a:r>
              <a:rPr lang="fr-FR" sz="16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6" name="ZoneTexte 35"/>
          <p:cNvSpPr txBox="1"/>
          <p:nvPr/>
        </p:nvSpPr>
        <p:spPr>
          <a:xfrm rot="18895403">
            <a:off x="2459531" y="1958189"/>
            <a:ext cx="183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Vision EPR 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Réalité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déconnectée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de I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701539" y="2314338"/>
            <a:ext cx="43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Pour EPR : évident qu’il ne peut y avoir d’influence « tardive » de I-&gt;II</a:t>
            </a:r>
          </a:p>
        </p:txBody>
      </p:sp>
    </p:spTree>
    <p:extLst>
      <p:ext uri="{BB962C8B-B14F-4D97-AF65-F5344CB8AC3E}">
        <p14:creationId xmlns:p14="http://schemas.microsoft.com/office/powerpoint/2010/main" val="235876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L’argument</a:t>
            </a:r>
            <a:r>
              <a:rPr lang="en-US" sz="4000" dirty="0"/>
              <a:t> EPR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8143" y="5258878"/>
            <a:ext cx="5695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ym typeface="Wingdings" panose="05000000000000000000" pitchFamily="2" charset="2"/>
              </a:rPr>
              <a:t>Conclusion</a:t>
            </a:r>
            <a:r>
              <a:rPr lang="fr-FR" dirty="0">
                <a:sym typeface="Wingdings" panose="05000000000000000000" pitchFamily="2" charset="2"/>
              </a:rPr>
              <a:t> : En partant de l’hypothèse de la complétude de la mécanique quantique, EPR contredit la proposition 2 qui correspond à leur critère de théorie complète. Ils concluent donc que la mécanique quantique n’est pas complète…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584746" y="261227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414479" y="115172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384121" y="118110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950835" y="116734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02" y="1173279"/>
            <a:ext cx="210959" cy="20100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2350254" y="2560410"/>
            <a:ext cx="110918" cy="118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29" y="2681361"/>
            <a:ext cx="212737" cy="20304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1679" y="690574"/>
            <a:ext cx="169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L’argument</a:t>
            </a:r>
            <a:r>
              <a:rPr lang="en-US" u="sng" dirty="0"/>
              <a:t>:</a:t>
            </a:r>
          </a:p>
        </p:txBody>
      </p:sp>
      <p:sp>
        <p:nvSpPr>
          <p:cNvPr id="25" name="Ellipse 24"/>
          <p:cNvSpPr/>
          <p:nvPr/>
        </p:nvSpPr>
        <p:spPr>
          <a:xfrm>
            <a:off x="1255776" y="1433588"/>
            <a:ext cx="110918" cy="118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>
            <a:endCxn id="27" idx="1"/>
          </p:cNvCxnSpPr>
          <p:nvPr/>
        </p:nvCxnSpPr>
        <p:spPr>
          <a:xfrm flipV="1">
            <a:off x="967442" y="1364781"/>
            <a:ext cx="2774843" cy="13486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85" y="1269092"/>
            <a:ext cx="220743" cy="191378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3589401" y="1300238"/>
            <a:ext cx="110918" cy="1185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droite 28"/>
          <p:cNvSpPr/>
          <p:nvPr/>
        </p:nvSpPr>
        <p:spPr>
          <a:xfrm rot="13476124">
            <a:off x="849376" y="1940818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8123876" flipH="1">
            <a:off x="2276539" y="1986602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33550" y="3056364"/>
            <a:ext cx="169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État</a:t>
            </a:r>
            <a:r>
              <a:rPr lang="en-US" dirty="0"/>
              <a:t> </a:t>
            </a:r>
            <a:r>
              <a:rPr lang="en-US" dirty="0" err="1"/>
              <a:t>intriqué</a:t>
            </a:r>
            <a:r>
              <a:rPr lang="en-US" dirty="0"/>
              <a:t>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64605" y="875240"/>
            <a:ext cx="4840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On the </a:t>
            </a:r>
            <a:r>
              <a:rPr lang="fr-FR" dirty="0" err="1"/>
              <a:t>other</a:t>
            </a:r>
            <a:endParaRPr lang="fr-FR" dirty="0"/>
          </a:p>
          <a:p>
            <a:r>
              <a:rPr lang="en-US" dirty="0"/>
              <a:t>hand, since at the time of measurement the two</a:t>
            </a:r>
          </a:p>
          <a:p>
            <a:r>
              <a:rPr lang="en-US" dirty="0"/>
              <a:t>systems no longer interact, no real change can</a:t>
            </a:r>
          </a:p>
          <a:p>
            <a:r>
              <a:rPr lang="en-US" dirty="0"/>
              <a:t>take place in the second system in consequence</a:t>
            </a:r>
          </a:p>
          <a:p>
            <a:r>
              <a:rPr lang="en-US" dirty="0"/>
              <a:t>of anything that may be done to the first system.”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 rot="2820981">
            <a:off x="928197" y="2017968"/>
            <a:ext cx="11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Système</a:t>
            </a:r>
            <a:r>
              <a:rPr lang="en-US" dirty="0"/>
              <a:t> I</a:t>
            </a:r>
          </a:p>
        </p:txBody>
      </p:sp>
      <p:sp>
        <p:nvSpPr>
          <p:cNvPr id="33" name="ZoneTexte 32"/>
          <p:cNvSpPr txBox="1"/>
          <p:nvPr/>
        </p:nvSpPr>
        <p:spPr>
          <a:xfrm rot="18895403">
            <a:off x="2346169" y="1628066"/>
            <a:ext cx="11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Système</a:t>
            </a:r>
            <a:r>
              <a:rPr lang="en-US" dirty="0"/>
              <a:t> II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4232091" y="2446178"/>
            <a:ext cx="419099" cy="610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212644" y="3112549"/>
            <a:ext cx="4744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Selon les postulats même de la mécanique quantique, la fonction d’onde du système II correspond à une « réalité physique » unique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35" y="3457003"/>
            <a:ext cx="2916250" cy="603633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71679" y="4001085"/>
            <a:ext cx="8785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En effectuant – par la pensée -- sur le système I des mesures A correspondant à des observables qui ne commutent pas (P et X), EPR argumentent que, via la réduction, les observables P et X sur le système II </a:t>
            </a:r>
            <a:r>
              <a:rPr lang="fr-FR" b="1" dirty="0">
                <a:sym typeface="Wingdings" panose="05000000000000000000" pitchFamily="2" charset="2"/>
              </a:rPr>
              <a:t>peuvent être considérés comme des éléments de réalité alors que ces mesures ne commutent pas  </a:t>
            </a:r>
          </a:p>
        </p:txBody>
      </p:sp>
      <p:sp>
        <p:nvSpPr>
          <p:cNvPr id="36" name="ZoneTexte 35"/>
          <p:cNvSpPr txBox="1"/>
          <p:nvPr/>
        </p:nvSpPr>
        <p:spPr>
          <a:xfrm rot="18895403">
            <a:off x="2459531" y="1958189"/>
            <a:ext cx="183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Vision EPR 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Réalité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déconnectée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de I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701539" y="2314338"/>
            <a:ext cx="43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Pour EPR : évident qu’il ne peut y avoir d’influence « tardive » de I-&gt;II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35267"/>
              </p:ext>
            </p:extLst>
          </p:nvPr>
        </p:nvGraphicFramePr>
        <p:xfrm>
          <a:off x="5661597" y="5098177"/>
          <a:ext cx="3343564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891">
                  <a:extLst>
                    <a:ext uri="{9D8B030D-6E8A-4147-A177-3AD203B41FA5}">
                      <a16:colId xmlns:a16="http://schemas.microsoft.com/office/drawing/2014/main" val="1952019896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6377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1 : pas complète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réalité différente pour [A,B]&lt;&gt;0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6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7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85381"/>
                  </a:ext>
                </a:extLst>
              </a:tr>
            </a:tbl>
          </a:graphicData>
        </a:graphic>
      </p:graphicFrame>
      <p:sp>
        <p:nvSpPr>
          <p:cNvPr id="4" name="Flèche droite 3"/>
          <p:cNvSpPr/>
          <p:nvPr/>
        </p:nvSpPr>
        <p:spPr>
          <a:xfrm>
            <a:off x="7098918" y="6349416"/>
            <a:ext cx="295564" cy="23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895664" y="5745496"/>
            <a:ext cx="70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Xor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4942" y="666750"/>
            <a:ext cx="8824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Rappel (?):</a:t>
            </a: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Soit un « polariseur de spin » à la Stern et Gerlach, orienté selon la direction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L’opérateur </a:t>
            </a:r>
            <a:r>
              <a:rPr lang="fr-FR" sz="2000" dirty="0" err="1"/>
              <a:t>hermitique</a:t>
            </a:r>
            <a:r>
              <a:rPr lang="fr-FR" sz="2000" dirty="0"/>
              <a:t> associé à la mesure de spin par ce dispositif 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r>
              <a:rPr lang="fr-FR" sz="2000" dirty="0"/>
              <a:t>où </a:t>
            </a:r>
            <a:r>
              <a:rPr lang="fr-FR" sz="2000" dirty="0">
                <a:latin typeface="Symbol" panose="05050102010706020507" pitchFamily="18" charset="2"/>
              </a:rPr>
              <a:t>s</a:t>
            </a:r>
            <a:r>
              <a:rPr lang="fr-FR" sz="2000" dirty="0"/>
              <a:t> désigne les matrices de Pauli :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  On a ainsi</a:t>
            </a:r>
          </a:p>
          <a:p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Valeurs propres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25" y="1047401"/>
            <a:ext cx="149263" cy="2045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03" y="2297922"/>
            <a:ext cx="1498343" cy="359781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200900" y="2169785"/>
            <a:ext cx="206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(le </a:t>
            </a:r>
            <a:r>
              <a:rPr lang="en-US" sz="1400" dirty="0" err="1">
                <a:solidFill>
                  <a:srgbClr val="7030A0"/>
                </a:solidFill>
              </a:rPr>
              <a:t>hbar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va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désormais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être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pris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err="1">
                <a:solidFill>
                  <a:srgbClr val="7030A0"/>
                </a:solidFill>
              </a:rPr>
              <a:t>égal</a:t>
            </a:r>
            <a:r>
              <a:rPr lang="en-US" sz="1400" dirty="0">
                <a:solidFill>
                  <a:srgbClr val="7030A0"/>
                </a:solidFill>
              </a:rPr>
              <a:t> à 1)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98" y="3258377"/>
            <a:ext cx="2128972" cy="6716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1" y="3258377"/>
            <a:ext cx="2088112" cy="67261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6" y="3258378"/>
            <a:ext cx="1916053" cy="6735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2" y="4055087"/>
            <a:ext cx="3772074" cy="6750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42" y="5390795"/>
            <a:ext cx="7270906" cy="6899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03" y="1481285"/>
            <a:ext cx="880472" cy="2804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04" y="6384825"/>
            <a:ext cx="881676" cy="33523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>
          <a:xfrm>
            <a:off x="974142" y="6286499"/>
            <a:ext cx="1219200" cy="5096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ZoneTexte 43"/>
          <p:cNvSpPr txBox="1"/>
          <p:nvPr/>
        </p:nvSpPr>
        <p:spPr>
          <a:xfrm>
            <a:off x="2362104" y="6172199"/>
            <a:ext cx="6486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Le spin </a:t>
            </a:r>
            <a:r>
              <a:rPr lang="en-US" sz="2000" dirty="0" err="1">
                <a:solidFill>
                  <a:srgbClr val="7030A0"/>
                </a:solidFill>
              </a:rPr>
              <a:t>est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donc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bien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quantifié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indépendamment</a:t>
            </a:r>
            <a:r>
              <a:rPr lang="en-US" sz="2000" dirty="0">
                <a:solidFill>
                  <a:srgbClr val="7030A0"/>
                </a:solidFill>
              </a:rPr>
              <a:t> de la direction de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66471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 err="1"/>
              <a:t>L’argument</a:t>
            </a:r>
            <a:r>
              <a:rPr lang="en-US" sz="4000" dirty="0"/>
              <a:t> EPR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28829" y="668915"/>
            <a:ext cx="169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Conclusion: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05" y="1126528"/>
            <a:ext cx="5586120" cy="150656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28829" y="2677093"/>
            <a:ext cx="88103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Commentaires</a:t>
            </a:r>
            <a:r>
              <a:rPr lang="en-US" sz="2000" u="sng" dirty="0"/>
              <a:t>:</a:t>
            </a:r>
          </a:p>
          <a:p>
            <a:endParaRPr lang="en-US" sz="800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En fait, Einstein ne remettait pas en cause le formalisme ni les résultats de la </a:t>
            </a:r>
            <a:r>
              <a:rPr lang="fr-FR" sz="2000" dirty="0" err="1">
                <a:sym typeface="Wingdings" panose="05000000000000000000" pitchFamily="2" charset="2"/>
              </a:rPr>
              <a:t>méca</a:t>
            </a:r>
            <a:r>
              <a:rPr lang="fr-FR" sz="2000" dirty="0">
                <a:sym typeface="Wingdings" panose="05000000000000000000" pitchFamily="2" charset="2"/>
              </a:rPr>
              <a:t> Q (pas l’aspect « correcte ») mais juste l’interprétation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Ce qui est impressionnant : argument donné en partant du formalisme même de la </a:t>
            </a:r>
            <a:r>
              <a:rPr lang="fr-FR" sz="2000" dirty="0" err="1"/>
              <a:t>méca</a:t>
            </a:r>
            <a:r>
              <a:rPr lang="fr-FR" sz="2000" dirty="0"/>
              <a:t> Q.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construction présentée précédemment (avec les spins) suit l’argumentaire d’EPR mais est dû à </a:t>
            </a:r>
            <a:r>
              <a:rPr lang="fr-FR" sz="2000" dirty="0" err="1"/>
              <a:t>Bohm</a:t>
            </a:r>
            <a:r>
              <a:rPr lang="fr-FR" sz="2000" dirty="0"/>
              <a:t> (1950)… qui est lui-même à l’origine d’une description à variables cachées / supplémentaires (voir planches « Mesure de spin et variables cachées »).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Toutefois, théorème de « no-go » par Von Neumann pour de telles approches… remis ensuite en question par Bell au début des années 60  … qui va de plus transformer ce débat quasi philosophique en question physique car expérience mesurable.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36604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24053" y="2781868"/>
            <a:ext cx="9019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Approche</a:t>
            </a:r>
            <a:r>
              <a:rPr lang="en-US" sz="2000" u="sng" dirty="0"/>
              <a:t>:</a:t>
            </a:r>
          </a:p>
          <a:p>
            <a:endParaRPr lang="en-US" sz="800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État quantique préparé en </a:t>
            </a:r>
            <a:r>
              <a:rPr lang="fr-FR" sz="2000" i="1" dirty="0">
                <a:sym typeface="Wingdings" panose="05000000000000000000" pitchFamily="2" charset="2"/>
              </a:rPr>
              <a:t>O</a:t>
            </a:r>
            <a:r>
              <a:rPr lang="fr-FR" sz="2000" dirty="0">
                <a:sym typeface="Wingdings" panose="05000000000000000000" pitchFamily="2" charset="2"/>
              </a:rPr>
              <a:t>, avec les </a:t>
            </a:r>
            <a:r>
              <a:rPr lang="fr-FR" sz="2000" i="1" dirty="0">
                <a:sym typeface="Wingdings" panose="05000000000000000000" pitchFamily="2" charset="2"/>
              </a:rPr>
              <a:t>variables complémentaires </a:t>
            </a:r>
            <a:r>
              <a:rPr lang="fr-FR" sz="2000" dirty="0">
                <a:sym typeface="Wingdings" panose="05000000000000000000" pitchFamily="2" charset="2"/>
              </a:rPr>
              <a:t>{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fr-FR" sz="2000" dirty="0">
                <a:sym typeface="Wingdings" panose="05000000000000000000" pitchFamily="2" charset="2"/>
              </a:rPr>
              <a:t>}, qui peuvent être au besoin multiples, suivant une distribution statistique 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fr-FR" sz="2000" dirty="0">
                <a:sym typeface="Wingdings" panose="05000000000000000000" pitchFamily="2" charset="2"/>
              </a:rPr>
              <a:t>(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fr-FR" sz="2000" dirty="0">
                <a:sym typeface="Wingdings" panose="05000000000000000000" pitchFamily="2" charset="2"/>
              </a:rPr>
              <a:t>)&gt;0, variables « portées » par les deux particules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4516" y="832512"/>
            <a:ext cx="6619741" cy="177728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6309146" y="6060323"/>
            <a:ext cx="170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138879" y="4599775"/>
            <a:ext cx="8467" cy="14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7108521" y="4629150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675235" y="4615393"/>
            <a:ext cx="1433287" cy="144493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02" y="4621329"/>
            <a:ext cx="210959" cy="201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7074654" y="6008460"/>
            <a:ext cx="110918" cy="118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54" y="6167512"/>
            <a:ext cx="1174236" cy="284003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5980176" y="4881638"/>
            <a:ext cx="110918" cy="118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>
            <a:endCxn id="18" idx="1"/>
          </p:cNvCxnSpPr>
          <p:nvPr/>
        </p:nvCxnSpPr>
        <p:spPr>
          <a:xfrm flipV="1">
            <a:off x="5691842" y="4812831"/>
            <a:ext cx="2774843" cy="13486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5" y="4717142"/>
            <a:ext cx="220743" cy="191378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8313801" y="4748288"/>
            <a:ext cx="110918" cy="1185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19"/>
          <p:cNvSpPr/>
          <p:nvPr/>
        </p:nvSpPr>
        <p:spPr>
          <a:xfrm rot="13476124">
            <a:off x="5573776" y="5388868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8123876" flipH="1">
            <a:off x="7000939" y="5434652"/>
            <a:ext cx="1636203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27839" y="4316600"/>
            <a:ext cx="51555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Observables A et B de type « polarisation », avec une hypothèse forte de </a:t>
            </a:r>
            <a:r>
              <a:rPr lang="fr-FR" sz="2000" i="1" dirty="0">
                <a:sym typeface="Wingdings" panose="05000000000000000000" pitchFamily="2" charset="2"/>
              </a:rPr>
              <a:t>localité</a:t>
            </a:r>
            <a:r>
              <a:rPr lang="fr-FR" sz="2000" dirty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u="sng" dirty="0"/>
          </a:p>
        </p:txBody>
      </p:sp>
      <p:pic>
        <p:nvPicPr>
          <p:cNvPr id="36" name="Imag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7" y="5109484"/>
            <a:ext cx="2076004" cy="29277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8" y="5560319"/>
            <a:ext cx="2093051" cy="292777"/>
          </a:xfrm>
          <a:prstGeom prst="rect">
            <a:avLst/>
          </a:prstGeom>
        </p:spPr>
      </p:pic>
      <p:sp>
        <p:nvSpPr>
          <p:cNvPr id="38" name="Accolade ouvrante 37"/>
          <p:cNvSpPr/>
          <p:nvPr/>
        </p:nvSpPr>
        <p:spPr>
          <a:xfrm>
            <a:off x="628650" y="5057321"/>
            <a:ext cx="104775" cy="7957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467100" y="2588942"/>
            <a:ext cx="552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N.B.: les arguments de Bell étaient formulés pour des particules de spin ½. Nous les reformulons pour le cas des photons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2641300" y="5019122"/>
            <a:ext cx="520817" cy="91495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2075062" y="5992855"/>
            <a:ext cx="361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Deux seules valeurs observables</a:t>
            </a:r>
          </a:p>
        </p:txBody>
      </p:sp>
    </p:spTree>
    <p:extLst>
      <p:ext uri="{BB962C8B-B14F-4D97-AF65-F5344CB8AC3E}">
        <p14:creationId xmlns:p14="http://schemas.microsoft.com/office/powerpoint/2010/main" val="3699659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6989" y="2574451"/>
            <a:ext cx="60285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La probabilité de mesurer                  s’écrit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				          ‘’ 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L’espérance de        vaut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La </a:t>
            </a:r>
            <a:r>
              <a:rPr lang="en-US" sz="2000" dirty="0" err="1"/>
              <a:t>probabilité</a:t>
            </a:r>
            <a:r>
              <a:rPr lang="en-US" sz="2000" dirty="0"/>
              <a:t> de </a:t>
            </a:r>
            <a:r>
              <a:rPr lang="en-US" sz="2000" dirty="0" err="1"/>
              <a:t>mesurer</a:t>
            </a:r>
            <a:r>
              <a:rPr lang="en-US" sz="2000" dirty="0"/>
              <a:t>                   et                  </a:t>
            </a:r>
            <a:r>
              <a:rPr lang="en-US" sz="2000" dirty="0" err="1"/>
              <a:t>vaut</a:t>
            </a:r>
            <a:endParaRPr lang="en-US" sz="20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560262" y="1851653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 23"/>
          <p:cNvSpPr/>
          <p:nvPr/>
        </p:nvSpPr>
        <p:spPr>
          <a:xfrm rot="5400000">
            <a:off x="4933060" y="1594075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349718" y="18475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991597" y="1847506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xplosion 1 26"/>
          <p:cNvSpPr/>
          <p:nvPr/>
        </p:nvSpPr>
        <p:spPr>
          <a:xfrm>
            <a:off x="4043783" y="1571023"/>
            <a:ext cx="428966" cy="528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4091393" y="12515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134829" y="214441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64587" y="21459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1802289"/>
            <a:ext cx="134813" cy="280549"/>
          </a:xfrm>
          <a:prstGeom prst="rect">
            <a:avLst/>
          </a:prstGeom>
        </p:spPr>
      </p:pic>
      <p:sp>
        <p:nvSpPr>
          <p:cNvPr id="32" name="Parallélogramme 31"/>
          <p:cNvSpPr/>
          <p:nvPr/>
        </p:nvSpPr>
        <p:spPr>
          <a:xfrm rot="5400000">
            <a:off x="2447035" y="1565500"/>
            <a:ext cx="1083060" cy="381875"/>
          </a:xfrm>
          <a:prstGeom prst="parallelogram">
            <a:avLst>
              <a:gd name="adj" fmla="val 855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935857" y="1451630"/>
            <a:ext cx="110605" cy="680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742908" y="1737749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1906313" y="1842128"/>
            <a:ext cx="1082252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9" y="1509815"/>
            <a:ext cx="147915" cy="204061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 flipH="1">
            <a:off x="5532487" y="1640421"/>
            <a:ext cx="117772" cy="5203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229993" y="1394686"/>
            <a:ext cx="22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49298" y="684935"/>
            <a:ext cx="899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Les expériences de corrélation </a:t>
            </a:r>
            <a:r>
              <a:rPr lang="fr-FR" sz="2000" u="sng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fr-FR" sz="2000" u="sng" dirty="0">
                <a:sym typeface="Wingdings" panose="05000000000000000000" pitchFamily="2" charset="2"/>
              </a:rPr>
              <a:t>-</a:t>
            </a:r>
            <a:r>
              <a:rPr lang="fr-FR" sz="2000" u="sng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fr-FR" sz="2000" u="sng" dirty="0">
                <a:sym typeface="Wingdings" panose="05000000000000000000" pitchFamily="2" charset="2"/>
              </a:rPr>
              <a:t> revues à la mode des variables supplémentaires </a:t>
            </a:r>
          </a:p>
          <a:p>
            <a:endParaRPr lang="fr-FR" sz="800" u="sng" dirty="0">
              <a:sym typeface="Wingdings" panose="05000000000000000000" pitchFamily="2" charset="2"/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00" y="2687055"/>
            <a:ext cx="777752" cy="2380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51" y="2587042"/>
            <a:ext cx="3828366" cy="345357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7757939" y="2520373"/>
            <a:ext cx="1119361" cy="47350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7676165" y="2968989"/>
            <a:ext cx="108596" cy="28257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772275" y="3245568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=1 pour + et =0 pour -</a:t>
            </a:r>
          </a:p>
        </p:txBody>
      </p:sp>
      <p:pic>
        <p:nvPicPr>
          <p:cNvPr id="50" name="Imag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01" y="3816684"/>
            <a:ext cx="773173" cy="23911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51" y="3712241"/>
            <a:ext cx="3834526" cy="3473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50" y="4506330"/>
            <a:ext cx="196655" cy="23911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28" y="4477585"/>
            <a:ext cx="6027692" cy="29660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00" y="5073205"/>
            <a:ext cx="777752" cy="238019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86" y="5073205"/>
            <a:ext cx="758045" cy="291312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" y="5520295"/>
            <a:ext cx="6015735" cy="34830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" y="5956271"/>
            <a:ext cx="6018543" cy="349287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 rot="5400000">
            <a:off x="3316157" y="632825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7126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Dans le cas physique de la désintégration d’un état de spin total nul (décrit par les états intriqués en MQ), La distribution de probabilité 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fr-FR" sz="2000" dirty="0">
                <a:sym typeface="Wingdings" panose="05000000000000000000" pitchFamily="2" charset="2"/>
              </a:rPr>
              <a:t>(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fr-FR" sz="2000" dirty="0">
                <a:sym typeface="Wingdings" panose="05000000000000000000" pitchFamily="2" charset="2"/>
              </a:rPr>
              <a:t>) et les fonctions A et B sont telles que                        (mêmes résultats que pour la </a:t>
            </a:r>
            <a:r>
              <a:rPr lang="fr-FR" sz="2000" dirty="0" err="1">
                <a:sym typeface="Wingdings" panose="05000000000000000000" pitchFamily="2" charset="2"/>
              </a:rPr>
              <a:t>méca</a:t>
            </a:r>
            <a:r>
              <a:rPr lang="fr-FR" sz="2000" dirty="0">
                <a:sym typeface="Wingdings" panose="05000000000000000000" pitchFamily="2" charset="2"/>
              </a:rPr>
              <a:t> Q).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La corrélation vaut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 </a:t>
            </a:r>
            <a:endParaRPr lang="en-US" sz="200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78" y="1395165"/>
            <a:ext cx="1157502" cy="308922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790575" y="1740857"/>
            <a:ext cx="419100" cy="392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6" y="2719752"/>
            <a:ext cx="3580187" cy="3367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11" y="3193515"/>
            <a:ext cx="7050903" cy="282283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 rot="5400000">
            <a:off x="1904553" y="343075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…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76" y="3891520"/>
            <a:ext cx="3431103" cy="2859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4387" y="4177441"/>
            <a:ext cx="4143896" cy="25669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35" y="4005127"/>
            <a:ext cx="938156" cy="2556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49" y="5662477"/>
            <a:ext cx="744734" cy="22133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24279" y="6375022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Méca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Q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76225" y="4438650"/>
            <a:ext cx="4343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Est-on en mesure de reproduire le résultat établi dans le cadre de la mécanique quantique </a:t>
            </a:r>
            <a:r>
              <a:rPr lang="fr-FR" sz="2000" dirty="0"/>
              <a:t>? Si oui, les deux interprétations peuvent être acceptables…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7030A0"/>
                </a:solidFill>
              </a:rPr>
              <a:t>Sinon c’est encore plus intéressant…</a:t>
            </a:r>
          </a:p>
        </p:txBody>
      </p:sp>
    </p:spTree>
    <p:extLst>
      <p:ext uri="{BB962C8B-B14F-4D97-AF65-F5344CB8AC3E}">
        <p14:creationId xmlns:p14="http://schemas.microsoft.com/office/powerpoint/2010/main" val="2641755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Une propriété générique</a:t>
            </a:r>
            <a:r>
              <a:rPr lang="fr-FR" sz="2000" dirty="0">
                <a:sym typeface="Wingdings" panose="05000000000000000000" pitchFamily="2" charset="2"/>
              </a:rPr>
              <a:t>: (au-delà du modèle 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Tentons d’approcher le résultat de la mécanique quantique (sans var. sup.)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Puisque		 , la corrélation ne peut égaler 1 en </a:t>
            </a:r>
            <a:r>
              <a:rPr lang="fr-FR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fr-FR" sz="2000" baseline="-25000" dirty="0" err="1">
                <a:sym typeface="Wingdings" panose="05000000000000000000" pitchFamily="2" charset="2"/>
              </a:rPr>
              <a:t>b</a:t>
            </a:r>
            <a:r>
              <a:rPr lang="fr-FR" sz="2000" dirty="0">
                <a:sym typeface="Wingdings" panose="05000000000000000000" pitchFamily="2" charset="2"/>
              </a:rPr>
              <a:t>=</a:t>
            </a:r>
            <a:r>
              <a:rPr lang="fr-FR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fr-FR" sz="2000" baseline="-25000" dirty="0" err="1">
                <a:sym typeface="Wingdings" panose="05000000000000000000" pitchFamily="2" charset="2"/>
              </a:rPr>
              <a:t>a</a:t>
            </a:r>
            <a:r>
              <a:rPr lang="fr-FR" sz="2000" dirty="0">
                <a:sym typeface="Wingdings" panose="05000000000000000000" pitchFamily="2" charset="2"/>
              </a:rPr>
              <a:t> que </a:t>
            </a:r>
            <a:r>
              <a:rPr lang="fr-FR" sz="2000" dirty="0" err="1">
                <a:sym typeface="Wingdings" panose="05000000000000000000" pitchFamily="2" charset="2"/>
              </a:rPr>
              <a:t>ssi</a:t>
            </a: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=&gt; Dès lors 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7" y="1612799"/>
            <a:ext cx="4482666" cy="2894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74" y="2018085"/>
            <a:ext cx="1483005" cy="2909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78" y="2420824"/>
            <a:ext cx="2098505" cy="25949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78" y="2621567"/>
            <a:ext cx="4202024" cy="29249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9" y="3239099"/>
            <a:ext cx="7038171" cy="25371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58" y="3712619"/>
            <a:ext cx="5037952" cy="256415"/>
          </a:xfrm>
          <a:prstGeom prst="rect">
            <a:avLst/>
          </a:prstGeom>
        </p:spPr>
      </p:pic>
      <p:sp>
        <p:nvSpPr>
          <p:cNvPr id="35" name="Flèche vers le bas 34"/>
          <p:cNvSpPr/>
          <p:nvPr/>
        </p:nvSpPr>
        <p:spPr>
          <a:xfrm>
            <a:off x="1200150" y="3950657"/>
            <a:ext cx="419100" cy="392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6" y="4343400"/>
            <a:ext cx="5671146" cy="892565"/>
          </a:xfrm>
          <a:prstGeom prst="rect">
            <a:avLst/>
          </a:prstGeom>
        </p:spPr>
      </p:pic>
      <p:sp>
        <p:nvSpPr>
          <p:cNvPr id="41" name="Flèche vers le bas 40"/>
          <p:cNvSpPr/>
          <p:nvPr/>
        </p:nvSpPr>
        <p:spPr>
          <a:xfrm>
            <a:off x="1200150" y="4892225"/>
            <a:ext cx="419100" cy="392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" y="5472354"/>
            <a:ext cx="3679012" cy="234906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4743428" y="5405141"/>
            <a:ext cx="17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Vrai pour tout </a:t>
            </a:r>
            <a:r>
              <a:rPr lang="fr-FR" dirty="0" err="1">
                <a:latin typeface="Symbol" panose="05050102010706020507" pitchFamily="18" charset="2"/>
              </a:rPr>
              <a:t>q</a:t>
            </a:r>
            <a:r>
              <a:rPr lang="fr-FR" baseline="-25000" dirty="0" err="1"/>
              <a:t>a</a:t>
            </a:r>
            <a:endParaRPr lang="fr-FR" baseline="-25000" dirty="0"/>
          </a:p>
        </p:txBody>
      </p:sp>
      <p:cxnSp>
        <p:nvCxnSpPr>
          <p:cNvPr id="45" name="Connecteur droit avec flèche 44"/>
          <p:cNvCxnSpPr/>
          <p:nvPr/>
        </p:nvCxnSpPr>
        <p:spPr>
          <a:xfrm flipH="1" flipV="1">
            <a:off x="3531800" y="5737534"/>
            <a:ext cx="252819" cy="34057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852703" y="5862417"/>
            <a:ext cx="133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général : </a:t>
            </a:r>
            <a:endParaRPr lang="fr-FR" baseline="-25000" dirty="0"/>
          </a:p>
        </p:txBody>
      </p:sp>
      <p:pic>
        <p:nvPicPr>
          <p:cNvPr id="46" name="Image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34" y="5907464"/>
            <a:ext cx="1228648" cy="278248"/>
          </a:xfrm>
          <a:prstGeom prst="rect">
            <a:avLst/>
          </a:prstGeom>
        </p:spPr>
      </p:pic>
      <p:sp>
        <p:nvSpPr>
          <p:cNvPr id="48" name="Flèche droite 47"/>
          <p:cNvSpPr/>
          <p:nvPr/>
        </p:nvSpPr>
        <p:spPr>
          <a:xfrm>
            <a:off x="342628" y="6381750"/>
            <a:ext cx="386662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5" y="6421459"/>
            <a:ext cx="2883602" cy="237232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3933015" y="6318703"/>
            <a:ext cx="410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 peut être stationnaire au voisinage de </a:t>
            </a:r>
            <a:endParaRPr lang="fr-FR" baseline="-25000" dirty="0"/>
          </a:p>
        </p:txBody>
      </p:sp>
      <p:pic>
        <p:nvPicPr>
          <p:cNvPr id="54" name="Image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05" y="6391275"/>
            <a:ext cx="828038" cy="238019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6448425" y="2328207"/>
            <a:ext cx="2324099" cy="42158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5"/>
          <p:cNvSpPr txBox="1"/>
          <p:nvPr/>
        </p:nvSpPr>
        <p:spPr>
          <a:xfrm>
            <a:off x="5985243" y="2706543"/>
            <a:ext cx="315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Conséquence de la localité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826334" y="5368519"/>
            <a:ext cx="3917094" cy="4215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916034" y="5271280"/>
            <a:ext cx="207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Première inégalité de Bell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6524878" y="3969034"/>
            <a:ext cx="707196" cy="37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\documentclass{article}&#10;\usepackage{amsmath}&#10;\pagestyle{empty}&#10;\begin{document}&#10;&#10;$|A(\theta_b,\lambda)|^2=1$&#10;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05" y="4234817"/>
            <a:ext cx="1228800" cy="2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9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Une propriété générique</a:t>
            </a:r>
            <a:r>
              <a:rPr lang="fr-FR" sz="2000" dirty="0">
                <a:sym typeface="Wingdings" panose="05000000000000000000" pitchFamily="2" charset="2"/>
              </a:rPr>
              <a:t>: (au-delà du modèle 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Tentons d’approcher le résultat de la mécanique quantique (sans var. sup.)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Bell démontre également que la différence 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fr-FR" sz="2000" dirty="0">
                <a:sym typeface="Wingdings" panose="05000000000000000000" pitchFamily="2" charset="2"/>
              </a:rPr>
              <a:t> entre les deux théories ne peut être arbitrairement petite (mais pas facilement exploitable)</a:t>
            </a:r>
          </a:p>
          <a:p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149" y="2522486"/>
            <a:ext cx="5680509" cy="35187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66" y="2291199"/>
            <a:ext cx="920234" cy="257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8" y="4607325"/>
            <a:ext cx="731380" cy="22235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433479" y="5157436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Méca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Q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3114675" y="2712346"/>
            <a:ext cx="1241729" cy="1592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333916" y="2731532"/>
            <a:ext cx="1257259" cy="1573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334000" y="3704948"/>
            <a:ext cx="3718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Méca</a:t>
            </a:r>
            <a:r>
              <a:rPr lang="fr-FR" b="1" dirty="0">
                <a:solidFill>
                  <a:srgbClr val="FF0000"/>
                </a:solidFill>
              </a:rPr>
              <a:t> Q  + variables sup. (et localité)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476394" y="3207371"/>
            <a:ext cx="1373038" cy="442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849432" y="2968682"/>
            <a:ext cx="0" cy="4258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94" y="3049182"/>
            <a:ext cx="113981" cy="132419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3810040" y="3589305"/>
            <a:ext cx="152400" cy="139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5" y="1800504"/>
            <a:ext cx="1940089" cy="18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75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Une propriété générique</a:t>
            </a:r>
            <a:r>
              <a:rPr lang="fr-FR" sz="2000" dirty="0">
                <a:sym typeface="Wingdings" panose="05000000000000000000" pitchFamily="2" charset="2"/>
              </a:rPr>
              <a:t>: (au-delà du modèle 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Tentons d’approcher le résultat de la mécanique quantique (sans var. sup.)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Bell démontre également que la différence </a:t>
            </a:r>
            <a:r>
              <a:rPr lang="fr-FR" sz="2000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fr-FR" sz="2000" dirty="0">
                <a:sym typeface="Wingdings" panose="05000000000000000000" pitchFamily="2" charset="2"/>
              </a:rPr>
              <a:t> entre les deux théories ne peut être arbitrairement petite (mais pas facilement exploitable)</a:t>
            </a:r>
          </a:p>
          <a:p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149" y="2522486"/>
            <a:ext cx="5680509" cy="35187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66" y="2291199"/>
            <a:ext cx="920234" cy="257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78" y="4607325"/>
            <a:ext cx="731380" cy="22235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433479" y="5157436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Méca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Q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3114675" y="2712346"/>
            <a:ext cx="1241729" cy="1592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333916" y="2731532"/>
            <a:ext cx="1257259" cy="1573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334000" y="3704948"/>
            <a:ext cx="3718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Méca</a:t>
            </a:r>
            <a:r>
              <a:rPr lang="fr-FR" b="1" dirty="0">
                <a:solidFill>
                  <a:srgbClr val="FF0000"/>
                </a:solidFill>
              </a:rPr>
              <a:t> Q  + variables sup. (et localité)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476394" y="3207371"/>
            <a:ext cx="1373038" cy="442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791308" y="3086454"/>
            <a:ext cx="152400" cy="139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5738086" y="1653210"/>
            <a:ext cx="2617046" cy="2118271"/>
            <a:chOff x="445826" y="1767652"/>
            <a:chExt cx="2617046" cy="211827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26" y="1767652"/>
              <a:ext cx="2617046" cy="202273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0910" y="3657323"/>
              <a:ext cx="244880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3849432" y="2968682"/>
            <a:ext cx="0" cy="4258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94" y="3049182"/>
            <a:ext cx="113981" cy="132419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3810040" y="3589305"/>
            <a:ext cx="152400" cy="139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897886" y="2751493"/>
            <a:ext cx="636797" cy="37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5" y="1800504"/>
            <a:ext cx="1940089" cy="18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8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 modèle spécifique</a:t>
            </a:r>
            <a:r>
              <a:rPr lang="fr-FR" sz="2000" dirty="0">
                <a:sym typeface="Wingdings" panose="05000000000000000000" pitchFamily="2" charset="2"/>
              </a:rPr>
              <a:t>: (évoqué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Prenons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87" y="1301445"/>
            <a:ext cx="4217800" cy="294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794807"/>
            <a:ext cx="3333943" cy="336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253261"/>
            <a:ext cx="3721143" cy="276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9" y="2686239"/>
            <a:ext cx="3692728" cy="278224"/>
          </a:xfrm>
          <a:prstGeom prst="rect">
            <a:avLst/>
          </a:prstGeom>
        </p:spPr>
      </p:pic>
      <p:sp>
        <p:nvSpPr>
          <p:cNvPr id="60" name="Ellipse 59"/>
          <p:cNvSpPr/>
          <p:nvPr/>
        </p:nvSpPr>
        <p:spPr>
          <a:xfrm>
            <a:off x="1162049" y="3657600"/>
            <a:ext cx="2847975" cy="2876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371850" y="3886200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9" y="3714856"/>
            <a:ext cx="232991" cy="238019"/>
          </a:xfrm>
          <a:prstGeom prst="rect">
            <a:avLst/>
          </a:prstGeom>
        </p:spPr>
      </p:pic>
      <p:sp>
        <p:nvSpPr>
          <p:cNvPr id="63" name="Ellipse 62"/>
          <p:cNvSpPr/>
          <p:nvPr/>
        </p:nvSpPr>
        <p:spPr>
          <a:xfrm>
            <a:off x="3807432" y="4426937"/>
            <a:ext cx="142875" cy="133350"/>
          </a:xfrm>
          <a:prstGeom prst="ellipse">
            <a:avLst/>
          </a:prstGeom>
          <a:solidFill>
            <a:srgbClr val="0000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Image 6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76" y="4320077"/>
            <a:ext cx="213848" cy="240210"/>
          </a:xfrm>
          <a:prstGeom prst="rect">
            <a:avLst/>
          </a:prstGeom>
        </p:spPr>
      </p:pic>
      <p:cxnSp>
        <p:nvCxnSpPr>
          <p:cNvPr id="65" name="Connecteur droit 64"/>
          <p:cNvCxnSpPr/>
          <p:nvPr/>
        </p:nvCxnSpPr>
        <p:spPr>
          <a:xfrm rot="2700000" flipV="1">
            <a:off x="1766988" y="3990496"/>
            <a:ext cx="1625786" cy="221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-2700000" flipV="1">
            <a:off x="1766987" y="4000020"/>
            <a:ext cx="1625786" cy="221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3" y="5588163"/>
            <a:ext cx="701962" cy="213731"/>
          </a:xfrm>
          <a:prstGeom prst="rect">
            <a:avLst/>
          </a:prstGeom>
        </p:spPr>
      </p:pic>
      <p:sp>
        <p:nvSpPr>
          <p:cNvPr id="68" name="Triangle isocèle 67"/>
          <p:cNvSpPr>
            <a:spLocks noChangeAspect="1"/>
          </p:cNvSpPr>
          <p:nvPr/>
        </p:nvSpPr>
        <p:spPr>
          <a:xfrm rot="12870651">
            <a:off x="2294453" y="4719078"/>
            <a:ext cx="830173" cy="39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/>
          <p:cNvSpPr>
            <a:spLocks noChangeAspect="1"/>
          </p:cNvSpPr>
          <p:nvPr/>
        </p:nvSpPr>
        <p:spPr>
          <a:xfrm rot="2073109">
            <a:off x="2026911" y="5074011"/>
            <a:ext cx="830173" cy="39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rc 69"/>
          <p:cNvSpPr/>
          <p:nvPr/>
        </p:nvSpPr>
        <p:spPr>
          <a:xfrm rot="19355019">
            <a:off x="1199402" y="3515830"/>
            <a:ext cx="2849468" cy="2876549"/>
          </a:xfrm>
          <a:prstGeom prst="arc">
            <a:avLst/>
          </a:prstGeom>
          <a:ln>
            <a:solidFill>
              <a:schemeClr val="tx1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" name="Image 7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45" y="3254149"/>
            <a:ext cx="139124" cy="196114"/>
          </a:xfrm>
          <a:prstGeom prst="rect">
            <a:avLst/>
          </a:prstGeom>
        </p:spPr>
      </p:pic>
      <p:cxnSp>
        <p:nvCxnSpPr>
          <p:cNvPr id="72" name="Connecteur droit 71"/>
          <p:cNvCxnSpPr/>
          <p:nvPr/>
        </p:nvCxnSpPr>
        <p:spPr>
          <a:xfrm rot="-2700000" flipV="1">
            <a:off x="1371600" y="4528567"/>
            <a:ext cx="2438732" cy="11419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rot="2700000" flipV="1">
            <a:off x="1393544" y="4524665"/>
            <a:ext cx="2438732" cy="11419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 7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67" y="4028571"/>
            <a:ext cx="704030" cy="215957"/>
          </a:xfrm>
          <a:prstGeom prst="rect">
            <a:avLst/>
          </a:prstGeom>
        </p:spPr>
      </p:pic>
      <p:sp>
        <p:nvSpPr>
          <p:cNvPr id="75" name="Triangle isocèle 74"/>
          <p:cNvSpPr>
            <a:spLocks noChangeAspect="1"/>
          </p:cNvSpPr>
          <p:nvPr/>
        </p:nvSpPr>
        <p:spPr>
          <a:xfrm rot="14640000">
            <a:off x="2383166" y="4811355"/>
            <a:ext cx="830173" cy="396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/>
          <p:cNvSpPr>
            <a:spLocks noChangeAspect="1"/>
          </p:cNvSpPr>
          <p:nvPr/>
        </p:nvSpPr>
        <p:spPr>
          <a:xfrm rot="3840000">
            <a:off x="1989022" y="4973518"/>
            <a:ext cx="830173" cy="396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43" y="4562090"/>
            <a:ext cx="721307" cy="2078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42" y="4885550"/>
            <a:ext cx="721307" cy="207816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5197377" y="3829675"/>
            <a:ext cx="370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moyennes sur A et B sont (trivialement) nulles séparément</a:t>
            </a:r>
          </a:p>
        </p:txBody>
      </p:sp>
    </p:spTree>
    <p:extLst>
      <p:ext uri="{BB962C8B-B14F-4D97-AF65-F5344CB8AC3E}">
        <p14:creationId xmlns:p14="http://schemas.microsoft.com/office/powerpoint/2010/main" val="3600586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 modèle spécifique</a:t>
            </a:r>
            <a:r>
              <a:rPr lang="fr-FR" sz="2000" dirty="0">
                <a:sym typeface="Wingdings" panose="05000000000000000000" pitchFamily="2" charset="2"/>
              </a:rPr>
              <a:t>: (évoqué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Prenons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87" y="1301445"/>
            <a:ext cx="4217800" cy="294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794807"/>
            <a:ext cx="3333943" cy="336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253261"/>
            <a:ext cx="3721143" cy="27657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162049" y="3657600"/>
            <a:ext cx="2847975" cy="2876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371850" y="3886200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9" y="3714856"/>
            <a:ext cx="232991" cy="238019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3807432" y="4426937"/>
            <a:ext cx="142875" cy="133350"/>
          </a:xfrm>
          <a:prstGeom prst="ellipse">
            <a:avLst/>
          </a:prstGeom>
          <a:solidFill>
            <a:srgbClr val="0000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76" y="4320077"/>
            <a:ext cx="213848" cy="240210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 rot="2700000" flipV="1">
            <a:off x="1766988" y="3990496"/>
            <a:ext cx="1625786" cy="221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-2700000" flipV="1">
            <a:off x="1766987" y="4000020"/>
            <a:ext cx="1625786" cy="221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3" y="5588163"/>
            <a:ext cx="701962" cy="213731"/>
          </a:xfrm>
          <a:prstGeom prst="rect">
            <a:avLst/>
          </a:prstGeom>
        </p:spPr>
      </p:pic>
      <p:sp>
        <p:nvSpPr>
          <p:cNvPr id="23" name="Triangle isocèle 22"/>
          <p:cNvSpPr>
            <a:spLocks noChangeAspect="1"/>
          </p:cNvSpPr>
          <p:nvPr/>
        </p:nvSpPr>
        <p:spPr>
          <a:xfrm rot="12870651">
            <a:off x="2294453" y="4719078"/>
            <a:ext cx="830173" cy="39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>
            <a:spLocks noChangeAspect="1"/>
          </p:cNvSpPr>
          <p:nvPr/>
        </p:nvSpPr>
        <p:spPr>
          <a:xfrm rot="2073109">
            <a:off x="2026911" y="5074011"/>
            <a:ext cx="830173" cy="39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 rot="19355019">
            <a:off x="1199402" y="3515830"/>
            <a:ext cx="2849468" cy="2876549"/>
          </a:xfrm>
          <a:prstGeom prst="arc">
            <a:avLst/>
          </a:prstGeom>
          <a:ln>
            <a:solidFill>
              <a:schemeClr val="tx1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45" y="3254149"/>
            <a:ext cx="139124" cy="19611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-2700000" flipV="1">
            <a:off x="1371600" y="4528567"/>
            <a:ext cx="2438732" cy="11419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2700000" flipV="1">
            <a:off x="1393544" y="4524665"/>
            <a:ext cx="2438732" cy="11419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67" y="4028571"/>
            <a:ext cx="704030" cy="215957"/>
          </a:xfrm>
          <a:prstGeom prst="rect">
            <a:avLst/>
          </a:prstGeom>
        </p:spPr>
      </p:pic>
      <p:sp>
        <p:nvSpPr>
          <p:cNvPr id="56" name="Triangle isocèle 55"/>
          <p:cNvSpPr>
            <a:spLocks noChangeAspect="1"/>
          </p:cNvSpPr>
          <p:nvPr/>
        </p:nvSpPr>
        <p:spPr>
          <a:xfrm rot="14640000">
            <a:off x="2383166" y="4811355"/>
            <a:ext cx="830173" cy="396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>
            <a:spLocks noChangeAspect="1"/>
          </p:cNvSpPr>
          <p:nvPr/>
        </p:nvSpPr>
        <p:spPr>
          <a:xfrm rot="3840000">
            <a:off x="1989022" y="4973518"/>
            <a:ext cx="830173" cy="396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43" y="4562090"/>
            <a:ext cx="721307" cy="207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42" y="4885550"/>
            <a:ext cx="721307" cy="207816"/>
          </a:xfrm>
          <a:prstGeom prst="rect">
            <a:avLst/>
          </a:prstGeom>
        </p:spPr>
      </p:pic>
      <p:sp>
        <p:nvSpPr>
          <p:cNvPr id="4" name="Accolade fermante 3"/>
          <p:cNvSpPr/>
          <p:nvPr/>
        </p:nvSpPr>
        <p:spPr>
          <a:xfrm rot="360000">
            <a:off x="4066931" y="4860355"/>
            <a:ext cx="190500" cy="8113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90" y="5160447"/>
            <a:ext cx="972806" cy="213400"/>
          </a:xfrm>
          <a:prstGeom prst="rect">
            <a:avLst/>
          </a:prstGeom>
        </p:spPr>
      </p:pic>
      <p:sp>
        <p:nvSpPr>
          <p:cNvPr id="30" name="Accolade fermante 29"/>
          <p:cNvSpPr/>
          <p:nvPr/>
        </p:nvSpPr>
        <p:spPr>
          <a:xfrm rot="-2280000">
            <a:off x="3682771" y="3414039"/>
            <a:ext cx="196810" cy="13924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90" y="3784620"/>
            <a:ext cx="973115" cy="214508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814519" y="3448675"/>
            <a:ext cx="33273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Dans cette configuration de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dirty="0"/>
              <a:t> et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r>
              <a:rPr lang="fr-FR" sz="2000" dirty="0"/>
              <a:t>, la corrélation est dominée par les contributions positives =&gt; E&gt;0.</a:t>
            </a:r>
          </a:p>
          <a:p>
            <a:endParaRPr lang="fr-FR" sz="800" dirty="0"/>
          </a:p>
          <a:p>
            <a:r>
              <a:rPr lang="fr-FR" sz="2000" dirty="0"/>
              <a:t>La corrélation est simplement égale à la différence entre les recouvrements angulaires des secteurs « AB&gt;0 » et « AB&lt;0 » =&gt; évolution linéaire ./.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dirty="0"/>
              <a:t> -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endParaRPr lang="fr-FR" sz="2000" dirty="0"/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9" y="2686239"/>
            <a:ext cx="3692728" cy="2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4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 modèle spécifique</a:t>
            </a:r>
            <a:r>
              <a:rPr lang="fr-FR" sz="2000" dirty="0">
                <a:sym typeface="Wingdings" panose="05000000000000000000" pitchFamily="2" charset="2"/>
              </a:rPr>
              <a:t>: (évoqué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Prenons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87" y="1301445"/>
            <a:ext cx="4217800" cy="294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794807"/>
            <a:ext cx="3333943" cy="336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253261"/>
            <a:ext cx="3721143" cy="27657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162049" y="3657600"/>
            <a:ext cx="2847975" cy="2876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371850" y="3886200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9" y="3714856"/>
            <a:ext cx="232991" cy="238019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3807432" y="4426937"/>
            <a:ext cx="142875" cy="133350"/>
          </a:xfrm>
          <a:prstGeom prst="ellipse">
            <a:avLst/>
          </a:prstGeom>
          <a:solidFill>
            <a:srgbClr val="0000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76" y="4320077"/>
            <a:ext cx="213848" cy="240210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 rot="2700000" flipV="1">
            <a:off x="1766988" y="3990496"/>
            <a:ext cx="1625786" cy="221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-2700000" flipV="1">
            <a:off x="1766987" y="4000020"/>
            <a:ext cx="1625786" cy="221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3" y="5588163"/>
            <a:ext cx="701962" cy="213731"/>
          </a:xfrm>
          <a:prstGeom prst="rect">
            <a:avLst/>
          </a:prstGeom>
        </p:spPr>
      </p:pic>
      <p:sp>
        <p:nvSpPr>
          <p:cNvPr id="23" name="Triangle isocèle 22"/>
          <p:cNvSpPr>
            <a:spLocks noChangeAspect="1"/>
          </p:cNvSpPr>
          <p:nvPr/>
        </p:nvSpPr>
        <p:spPr>
          <a:xfrm rot="12870651">
            <a:off x="2294453" y="4719078"/>
            <a:ext cx="830173" cy="39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>
            <a:spLocks noChangeAspect="1"/>
          </p:cNvSpPr>
          <p:nvPr/>
        </p:nvSpPr>
        <p:spPr>
          <a:xfrm rot="2073109">
            <a:off x="2026911" y="5074011"/>
            <a:ext cx="830173" cy="396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 rot="19355019">
            <a:off x="1199402" y="3515830"/>
            <a:ext cx="2849468" cy="2876549"/>
          </a:xfrm>
          <a:prstGeom prst="arc">
            <a:avLst/>
          </a:prstGeom>
          <a:ln>
            <a:solidFill>
              <a:schemeClr val="tx1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45" y="3254149"/>
            <a:ext cx="139124" cy="19611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-2700000" flipV="1">
            <a:off x="1371600" y="4528567"/>
            <a:ext cx="2438732" cy="11419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2700000" flipV="1">
            <a:off x="1393544" y="4524665"/>
            <a:ext cx="2438732" cy="11419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67" y="4028571"/>
            <a:ext cx="704030" cy="215957"/>
          </a:xfrm>
          <a:prstGeom prst="rect">
            <a:avLst/>
          </a:prstGeom>
        </p:spPr>
      </p:pic>
      <p:sp>
        <p:nvSpPr>
          <p:cNvPr id="56" name="Triangle isocèle 55"/>
          <p:cNvSpPr>
            <a:spLocks noChangeAspect="1"/>
          </p:cNvSpPr>
          <p:nvPr/>
        </p:nvSpPr>
        <p:spPr>
          <a:xfrm rot="14640000">
            <a:off x="2383166" y="4811355"/>
            <a:ext cx="830173" cy="396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/>
          <p:cNvSpPr>
            <a:spLocks noChangeAspect="1"/>
          </p:cNvSpPr>
          <p:nvPr/>
        </p:nvSpPr>
        <p:spPr>
          <a:xfrm rot="3840000">
            <a:off x="1989022" y="4973518"/>
            <a:ext cx="830173" cy="3960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43" y="4562090"/>
            <a:ext cx="721307" cy="207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42" y="4885550"/>
            <a:ext cx="721307" cy="207816"/>
          </a:xfrm>
          <a:prstGeom prst="rect">
            <a:avLst/>
          </a:prstGeom>
        </p:spPr>
      </p:pic>
      <p:sp>
        <p:nvSpPr>
          <p:cNvPr id="4" name="Accolade fermante 3"/>
          <p:cNvSpPr/>
          <p:nvPr/>
        </p:nvSpPr>
        <p:spPr>
          <a:xfrm rot="360000">
            <a:off x="4066931" y="4860355"/>
            <a:ext cx="190500" cy="8113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90" y="5160447"/>
            <a:ext cx="972806" cy="213400"/>
          </a:xfrm>
          <a:prstGeom prst="rect">
            <a:avLst/>
          </a:prstGeom>
        </p:spPr>
      </p:pic>
      <p:sp>
        <p:nvSpPr>
          <p:cNvPr id="30" name="Accolade fermante 29"/>
          <p:cNvSpPr/>
          <p:nvPr/>
        </p:nvSpPr>
        <p:spPr>
          <a:xfrm rot="-2280000">
            <a:off x="3682771" y="3414039"/>
            <a:ext cx="196810" cy="13924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90" y="3784620"/>
            <a:ext cx="973115" cy="214508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552509" y="3448675"/>
            <a:ext cx="3589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r>
              <a:rPr lang="fr-FR" sz="2000" dirty="0"/>
              <a:t> =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baseline="-25000" dirty="0"/>
              <a:t>  </a:t>
            </a:r>
            <a:r>
              <a:rPr lang="fr-FR" sz="2000" dirty="0"/>
              <a:t>ou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r>
              <a:rPr lang="fr-FR" sz="2000" dirty="0"/>
              <a:t> = -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dirty="0"/>
              <a:t>  =&gt; E = +1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r>
              <a:rPr lang="fr-FR" sz="2000" dirty="0"/>
              <a:t> =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baseline="-25000" dirty="0"/>
              <a:t>  </a:t>
            </a:r>
            <a:r>
              <a:rPr lang="fr-FR" sz="2000" dirty="0"/>
              <a:t>+/- </a:t>
            </a:r>
            <a:r>
              <a:rPr lang="fr-FR" sz="2000" dirty="0">
                <a:latin typeface="Symbol" panose="05050102010706020507" pitchFamily="18" charset="2"/>
              </a:rPr>
              <a:t>p</a:t>
            </a:r>
            <a:r>
              <a:rPr lang="fr-FR" sz="2000" dirty="0"/>
              <a:t>/2 =&gt; E = -1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r>
              <a:rPr lang="fr-FR" sz="2000" dirty="0"/>
              <a:t> =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baseline="-25000" dirty="0"/>
              <a:t>  </a:t>
            </a:r>
            <a:r>
              <a:rPr lang="fr-FR" sz="2000" dirty="0"/>
              <a:t>+/- </a:t>
            </a:r>
            <a:r>
              <a:rPr lang="fr-FR" sz="2000" dirty="0">
                <a:latin typeface="Symbol" panose="05050102010706020507" pitchFamily="18" charset="2"/>
              </a:rPr>
              <a:t>p</a:t>
            </a:r>
            <a:r>
              <a:rPr lang="fr-FR" sz="2000" dirty="0"/>
              <a:t>/4 ou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b</a:t>
            </a:r>
            <a:r>
              <a:rPr lang="fr-FR" sz="2000" dirty="0"/>
              <a:t> = </a:t>
            </a:r>
            <a:r>
              <a:rPr lang="fr-FR" sz="2000" dirty="0" err="1">
                <a:latin typeface="Symbol" panose="05050102010706020507" pitchFamily="18" charset="2"/>
              </a:rPr>
              <a:t>q</a:t>
            </a:r>
            <a:r>
              <a:rPr lang="fr-FR" sz="2000" baseline="-25000" dirty="0" err="1"/>
              <a:t>a</a:t>
            </a:r>
            <a:r>
              <a:rPr lang="fr-FR" sz="2000" baseline="-25000" dirty="0"/>
              <a:t>  </a:t>
            </a:r>
            <a:r>
              <a:rPr lang="fr-FR" sz="2000" dirty="0"/>
              <a:t>+/- 3</a:t>
            </a:r>
            <a:r>
              <a:rPr lang="fr-FR" sz="2000" dirty="0">
                <a:latin typeface="Symbol" panose="05050102010706020507" pitchFamily="18" charset="2"/>
              </a:rPr>
              <a:t>p</a:t>
            </a:r>
            <a:r>
              <a:rPr lang="fr-FR" sz="2000" dirty="0"/>
              <a:t>/4 =&gt; E = 0 </a:t>
            </a:r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9" y="2686239"/>
            <a:ext cx="3692728" cy="2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7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Mesure</a:t>
            </a:r>
            <a:r>
              <a:rPr lang="en-US" sz="4800" dirty="0"/>
              <a:t> de spin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4942" y="666750"/>
            <a:ext cx="882475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Les vecteurs propres s’expriment quant à eux au plus simplement en recourant aux coordonnées sphériques de	     , soit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Il vient alors</a:t>
            </a:r>
          </a:p>
          <a:p>
            <a:endParaRPr lang="fr-FR" sz="2000" dirty="0"/>
          </a:p>
          <a:p>
            <a:pPr lvl="1"/>
            <a:r>
              <a:rPr lang="fr-FR" sz="2000" dirty="0"/>
              <a:t>	qui sont bien orthogonaux :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Si on considère un </a:t>
            </a:r>
            <a:r>
              <a:rPr lang="fr-FR" sz="2000" dirty="0" err="1"/>
              <a:t>spineur</a:t>
            </a:r>
            <a:r>
              <a:rPr lang="fr-FR" sz="2000" dirty="0"/>
              <a:t> initial dans l’état		et qu’on le mesure par un tel polariseur, on trouve que la probabilité de mesurer la valeur + ½ vaut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… tandis que la probabilité de mesurer la valeur - ½ vaut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valeur moyenne de	     mesurée sur un grand nombre de répétitions vaut donc simplement 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48" y="1056751"/>
            <a:ext cx="149263" cy="2045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98" y="1534187"/>
            <a:ext cx="4467048" cy="276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3" y="2105628"/>
            <a:ext cx="2191543" cy="5691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98" y="2144134"/>
            <a:ext cx="2550231" cy="56952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68" y="3243637"/>
            <a:ext cx="5756393" cy="5703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36" y="3940750"/>
            <a:ext cx="1404753" cy="54757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296150" y="2520882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</a:rPr>
              <a:t>Notez</a:t>
            </a:r>
            <a:r>
              <a:rPr lang="en-US" sz="1400" dirty="0">
                <a:solidFill>
                  <a:srgbClr val="7030A0"/>
                </a:solidFill>
              </a:rPr>
              <a:t> le demi-angle</a:t>
            </a:r>
          </a:p>
        </p:txBody>
      </p:sp>
      <p:pic>
        <p:nvPicPr>
          <p:cNvPr id="8" name="Image 7" descr="\documentclass{article}&#10;\usepackage{amsmath,xcolor}&#10;\pagestyle{empty}&#10;\begin{document}&#10;&#10;$\textcolor{blue}{p(+)}=|\langle +_{\vec{a}} |+_{\vec{z}}\rangle|^2=&#10;\cos^2\frac{\theta_a}{2}$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2" y="4768430"/>
            <a:ext cx="2786554" cy="285971"/>
          </a:xfrm>
          <a:prstGeom prst="rect">
            <a:avLst/>
          </a:prstGeom>
        </p:spPr>
      </p:pic>
      <p:pic>
        <p:nvPicPr>
          <p:cNvPr id="10" name="Image 9" descr="\documentclass{article}&#10;\usepackage{amsmath,xcolor}&#10;\pagestyle{empty}&#10;\begin{document}&#10;&#10;$\textcolor{orange}{p(-)}=|\langle -_{\vec{a}} |+_{\vec{z}}\rangle|^2=&#10;\sin^2\frac{\theta_a}{2}$&#10;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1" y="5491870"/>
            <a:ext cx="2760006" cy="28643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3" y="5895159"/>
            <a:ext cx="282164" cy="24113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03" y="6287082"/>
            <a:ext cx="4779377" cy="3498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08669" y="4711873"/>
            <a:ext cx="1696421" cy="1048697"/>
          </a:xfrm>
          <a:prstGeom prst="rect">
            <a:avLst/>
          </a:prstGeom>
        </p:spPr>
      </p:pic>
      <p:pic>
        <p:nvPicPr>
          <p:cNvPr id="5" name="Image 4" descr="\documentclass{article}&#10;\usepackage{amsmath}&#10;\pagestyle{empty}&#10;\begin{document}&#10;&#10;$\theta_a$&#10;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07" y="5651617"/>
            <a:ext cx="211810" cy="2179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80" y="3672857"/>
            <a:ext cx="147915" cy="204061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8148697" y="3531310"/>
            <a:ext cx="442641" cy="3964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vers le bas 10"/>
          <p:cNvSpPr/>
          <p:nvPr/>
        </p:nvSpPr>
        <p:spPr>
          <a:xfrm flipV="1">
            <a:off x="7919354" y="3128184"/>
            <a:ext cx="267855" cy="806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/>
          <p:cNvSpPr/>
          <p:nvPr/>
        </p:nvSpPr>
        <p:spPr>
          <a:xfrm>
            <a:off x="7796748" y="3343310"/>
            <a:ext cx="650536" cy="59112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\documentclass{article}&#10;\usepackage{amsmath}&#10;\pagestyle{empty}&#10;\begin{document}&#10;&#10;$\theta_a$&#10;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70" y="3165032"/>
            <a:ext cx="211810" cy="217905"/>
          </a:xfrm>
          <a:prstGeom prst="rect">
            <a:avLst/>
          </a:prstGeom>
        </p:spPr>
      </p:pic>
      <p:pic>
        <p:nvPicPr>
          <p:cNvPr id="14" name="Image 13" descr="\documentclass{article}&#10;\usepackage{amsmath}&#10;\pagestyle{empty}&#10;\begin{document}&#10;&#10;$|+_{\vec{z}}\rangle$&#10;&#10;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98" y="2929111"/>
            <a:ext cx="384565" cy="2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14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9297" y="725194"/>
            <a:ext cx="8623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Un modèle spécifique</a:t>
            </a:r>
            <a:r>
              <a:rPr lang="fr-FR" sz="2000" dirty="0">
                <a:sym typeface="Wingdings" panose="05000000000000000000" pitchFamily="2" charset="2"/>
              </a:rPr>
              <a:t>: (évoqué par A. Aspect)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Prenons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87" y="1301445"/>
            <a:ext cx="4217800" cy="294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794807"/>
            <a:ext cx="3333943" cy="336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253261"/>
            <a:ext cx="3721143" cy="27657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9" y="2686239"/>
            <a:ext cx="3692728" cy="2782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3529" y="3365177"/>
            <a:ext cx="4573042" cy="28327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33" y="3067966"/>
            <a:ext cx="938949" cy="2587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81" y="4984427"/>
            <a:ext cx="746098" cy="22337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4133850" y="3457575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208630" y="4714874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313530" y="5981699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054446" y="4708201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960605" y="5981699"/>
            <a:ext cx="14287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4685803" y="3538600"/>
            <a:ext cx="201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Méca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Q « usuelle »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313530" y="5408458"/>
            <a:ext cx="278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Méca</a:t>
            </a:r>
            <a:r>
              <a:rPr lang="fr-FR" b="1" dirty="0">
                <a:solidFill>
                  <a:srgbClr val="FF0000"/>
                </a:solidFill>
              </a:rPr>
              <a:t> Q  + variables sup. (modèle A. Aspect)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4775" y="6117899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30A0"/>
                </a:solidFill>
              </a:rPr>
              <a:t>… Mais il n’est pas nécessairement facile de tester cette différence au niveau expérimental     </a:t>
            </a:r>
          </a:p>
        </p:txBody>
      </p:sp>
    </p:spTree>
    <p:extLst>
      <p:ext uri="{BB962C8B-B14F-4D97-AF65-F5344CB8AC3E}">
        <p14:creationId xmlns:p14="http://schemas.microsoft.com/office/powerpoint/2010/main" val="741445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621" y="725194"/>
            <a:ext cx="9061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Les inégalités (générique)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Le but est d’établir une différence générique et simple à tester expérimentalement entre les prédictions de la </a:t>
            </a:r>
            <a:r>
              <a:rPr lang="fr-FR" sz="2000" dirty="0" err="1">
                <a:sym typeface="Wingdings" panose="05000000000000000000" pitchFamily="2" charset="2"/>
              </a:rPr>
              <a:t>méca</a:t>
            </a:r>
            <a:r>
              <a:rPr lang="fr-FR" sz="2000" dirty="0">
                <a:sym typeface="Wingdings" panose="05000000000000000000" pitchFamily="2" charset="2"/>
              </a:rPr>
              <a:t> Q « usuelle » et la </a:t>
            </a:r>
            <a:r>
              <a:rPr lang="fr-FR" sz="2000" dirty="0" err="1">
                <a:sym typeface="Wingdings" panose="05000000000000000000" pitchFamily="2" charset="2"/>
              </a:rPr>
              <a:t>méca</a:t>
            </a:r>
            <a:r>
              <a:rPr lang="fr-FR" sz="2000" dirty="0">
                <a:sym typeface="Wingdings" panose="05000000000000000000" pitchFamily="2" charset="2"/>
              </a:rPr>
              <a:t> Q avec variables sup.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En fait, généralisation des inégalités proposée par </a:t>
            </a:r>
            <a:r>
              <a:rPr lang="fr-FR" sz="2000" dirty="0" err="1">
                <a:sym typeface="Wingdings" panose="05000000000000000000" pitchFamily="2" charset="2"/>
              </a:rPr>
              <a:t>Clauser</a:t>
            </a:r>
            <a:r>
              <a:rPr lang="fr-FR" sz="2000" dirty="0">
                <a:sym typeface="Wingdings" panose="05000000000000000000" pitchFamily="2" charset="2"/>
              </a:rPr>
              <a:t> et al.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74977"/>
            <a:ext cx="7063659" cy="46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918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621" y="725194"/>
            <a:ext cx="90613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Les inégalités (générique)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Bell :					     =&gt; 3 configurations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CHSH : on considère non plus 3 mais bien 2 x 2 = 4 configurations expérimentales, à savoir :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considère la quantité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réécrit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On rappelle que A et B valent </a:t>
            </a:r>
            <a:r>
              <a:rPr lang="fr-FR" sz="2000" dirty="0">
                <a:sym typeface="Symbol" panose="05050102010706020507" pitchFamily="18" charset="2"/>
              </a:rPr>
              <a:t> 1. On a alors </a:t>
            </a: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50" y="1255505"/>
            <a:ext cx="3679012" cy="2349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1" y="2022708"/>
            <a:ext cx="4487174" cy="290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" y="2774055"/>
            <a:ext cx="8312867" cy="2651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2400" y="3050826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Du point de vue de l’expérience, il est un peu abusif de considérer cette somme pour une valeur « fixée » de </a:t>
            </a:r>
            <a:r>
              <a:rPr lang="fr-FR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fr-FR" dirty="0">
                <a:solidFill>
                  <a:srgbClr val="7030A0"/>
                </a:solidFill>
              </a:rPr>
              <a:t>, puisqu’on ne tire pas les mêmes valeurs de </a:t>
            </a:r>
            <a:r>
              <a:rPr lang="fr-FR" dirty="0">
                <a:solidFill>
                  <a:srgbClr val="7030A0"/>
                </a:solidFill>
                <a:latin typeface="Symbol" panose="05050102010706020507" pitchFamily="18" charset="2"/>
              </a:rPr>
              <a:t>l </a:t>
            </a:r>
            <a:r>
              <a:rPr lang="fr-FR" dirty="0">
                <a:solidFill>
                  <a:srgbClr val="7030A0"/>
                </a:solidFill>
              </a:rPr>
              <a:t>dans chaque expérience, mais tout ceci est parfaitement justifié au sens de la moyenne (à venir)  </a:t>
            </a: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70" y="4030904"/>
            <a:ext cx="7012914" cy="26662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1" y="4869907"/>
            <a:ext cx="5912939" cy="26966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374140" y="5174164"/>
            <a:ext cx="144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ou (exclusif)</a:t>
            </a:r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2" y="5692604"/>
            <a:ext cx="5914236" cy="271203"/>
          </a:xfrm>
          <a:prstGeom prst="rect">
            <a:avLst/>
          </a:prstGeom>
        </p:spPr>
      </p:pic>
      <p:sp>
        <p:nvSpPr>
          <p:cNvPr id="23" name="Virage 22"/>
          <p:cNvSpPr/>
          <p:nvPr/>
        </p:nvSpPr>
        <p:spPr>
          <a:xfrm flipV="1">
            <a:off x="1130245" y="6164515"/>
            <a:ext cx="476250" cy="4986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70" y="6440181"/>
            <a:ext cx="3087543" cy="1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6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621" y="725194"/>
            <a:ext cx="90613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Les inégalités (générique)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En effectuant la moyenne statistique :				      … 	</a:t>
            </a:r>
            <a:r>
              <a:rPr lang="fr-FR" sz="800" dirty="0">
                <a:sym typeface="Wingdings" panose="05000000000000000000" pitchFamily="2" charset="2"/>
              </a:rPr>
              <a:t>		</a:t>
            </a:r>
          </a:p>
          <a:p>
            <a:r>
              <a:rPr lang="fr-FR" sz="2000" dirty="0">
                <a:sym typeface="Wingdings" panose="05000000000000000000" pitchFamily="2" charset="2"/>
              </a:rPr>
              <a:t>Mais aussi :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Inégalité (généralisée) de Bell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10" y="1239327"/>
            <a:ext cx="3124109" cy="3150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1696194"/>
            <a:ext cx="5813028" cy="289981"/>
          </a:xfrm>
          <a:prstGeom prst="rect">
            <a:avLst/>
          </a:prstGeom>
        </p:spPr>
      </p:pic>
      <p:sp>
        <p:nvSpPr>
          <p:cNvPr id="24" name="Flèche vers le bas 23"/>
          <p:cNvSpPr/>
          <p:nvPr/>
        </p:nvSpPr>
        <p:spPr>
          <a:xfrm>
            <a:off x="876300" y="1986175"/>
            <a:ext cx="419100" cy="392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71" y="3059190"/>
            <a:ext cx="6500277" cy="291630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207333" y="2967333"/>
            <a:ext cx="6822241" cy="4406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40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44521" y="765217"/>
            <a:ext cx="90613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Les inégalités (générique)… violées par la mécanique quantique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Si on 	considère par exemple la configuration suivante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7030A0"/>
                </a:solidFill>
                <a:sym typeface="Wingdings" panose="05000000000000000000" pitchFamily="2" charset="2"/>
              </a:rPr>
              <a:t>Les inégalités Bell peuvent donc prêter à une vérification </a:t>
            </a:r>
            <a:r>
              <a:rPr lang="fr-FR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expérimentale</a:t>
            </a:r>
            <a:r>
              <a:rPr lang="fr-FR" sz="2000" dirty="0">
                <a:solidFill>
                  <a:srgbClr val="7030A0"/>
                </a:solidFill>
                <a:sym typeface="Wingdings" panose="05000000000000000000" pitchFamily="2" charset="2"/>
              </a:rPr>
              <a:t> !!!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342899" y="5505106"/>
            <a:ext cx="1771651" cy="5149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695450" y="2000250"/>
            <a:ext cx="9525" cy="2152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1" y="1881240"/>
            <a:ext cx="232991" cy="238019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rot="1320000" flipV="1">
            <a:off x="2107827" y="2076840"/>
            <a:ext cx="9525" cy="21526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2700000" flipV="1">
            <a:off x="2474181" y="2312131"/>
            <a:ext cx="9525" cy="2152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4020000" flipV="1">
            <a:off x="2673787" y="2661163"/>
            <a:ext cx="9525" cy="21526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53" y="1907763"/>
            <a:ext cx="213362" cy="2391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42" y="2385993"/>
            <a:ext cx="233522" cy="2812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95" y="3149344"/>
            <a:ext cx="213897" cy="2926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46" y="2942627"/>
            <a:ext cx="137448" cy="29333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38" y="3127589"/>
            <a:ext cx="137448" cy="29333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01" y="3319631"/>
            <a:ext cx="137448" cy="293333"/>
          </a:xfrm>
          <a:prstGeom prst="rect">
            <a:avLst/>
          </a:prstGeom>
        </p:spPr>
      </p:pic>
      <p:sp>
        <p:nvSpPr>
          <p:cNvPr id="14" name="Arc 13"/>
          <p:cNvSpPr/>
          <p:nvPr/>
        </p:nvSpPr>
        <p:spPr>
          <a:xfrm>
            <a:off x="1048581" y="3441994"/>
            <a:ext cx="1361500" cy="145732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9475430">
            <a:off x="2012442" y="3919780"/>
            <a:ext cx="662826" cy="273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9" y="4650428"/>
            <a:ext cx="5284571" cy="26361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7" y="4649966"/>
            <a:ext cx="2652343" cy="22628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8" y="5064742"/>
            <a:ext cx="6093714" cy="358095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398993" y="42642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Rappel</a:t>
            </a:r>
            <a:r>
              <a:rPr lang="fr-FR" dirty="0"/>
              <a:t>:</a:t>
            </a:r>
          </a:p>
        </p:txBody>
      </p:sp>
      <p:pic>
        <p:nvPicPr>
          <p:cNvPr id="49" name="Imag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0" y="5629630"/>
            <a:ext cx="1500229" cy="2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78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000" dirty="0"/>
              <a:t>Les </a:t>
            </a:r>
            <a:r>
              <a:rPr lang="en-US" sz="4000" dirty="0" err="1"/>
              <a:t>inégalités</a:t>
            </a:r>
            <a:r>
              <a:rPr lang="en-US" sz="4000" dirty="0"/>
              <a:t> de Bell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621" y="725194"/>
            <a:ext cx="90613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ym typeface="Wingdings" panose="05000000000000000000" pitchFamily="2" charset="2"/>
              </a:rPr>
              <a:t>Remarques</a:t>
            </a:r>
            <a:r>
              <a:rPr lang="fr-FR" sz="2000" dirty="0">
                <a:sym typeface="Wingdings" panose="05000000000000000000" pitchFamily="2" charset="2"/>
              </a:rPr>
              <a:t>: </a:t>
            </a:r>
          </a:p>
          <a:p>
            <a:endParaRPr lang="fr-FR" sz="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Si on n’exige pas la localité 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… et le résultat ne s’applique alors pas =&gt; importance de l’hypothèse de localité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!!!  Bell ne dénigre pas l’existence de variables supplémentaires qui seraient compatibles avec les résultats de la </a:t>
            </a:r>
            <a:r>
              <a:rPr lang="fr-FR" sz="2000" dirty="0" err="1">
                <a:sym typeface="Wingdings" panose="05000000000000000000" pitchFamily="2" charset="2"/>
              </a:rPr>
              <a:t>méca</a:t>
            </a:r>
            <a:r>
              <a:rPr lang="fr-FR" sz="2000" dirty="0">
                <a:sym typeface="Wingdings" panose="05000000000000000000" pitchFamily="2" charset="2"/>
              </a:rPr>
              <a:t> Q… mais il affirme (exemple à l’appui) que ces théories devraient souffrir des mêmes spécificités / lacunes que la mécanique quantique vis-à-vis de la </a:t>
            </a:r>
            <a:r>
              <a:rPr lang="fr-FR" sz="2000" b="1" dirty="0">
                <a:sym typeface="Wingdings" panose="05000000000000000000" pitchFamily="2" charset="2"/>
              </a:rPr>
              <a:t>localité</a:t>
            </a:r>
            <a:r>
              <a:rPr lang="fr-FR" sz="2000" dirty="0">
                <a:sym typeface="Wingdings" panose="05000000000000000000" pitchFamily="2" charset="2"/>
              </a:rPr>
              <a:t> !</a:t>
            </a:r>
            <a:endParaRPr lang="en-US" sz="200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5" y="1621530"/>
            <a:ext cx="6143556" cy="27274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90" y="2589601"/>
            <a:ext cx="4171847" cy="268144"/>
          </a:xfrm>
          <a:prstGeom prst="rect">
            <a:avLst/>
          </a:prstGeom>
        </p:spPr>
      </p:pic>
      <p:sp>
        <p:nvSpPr>
          <p:cNvPr id="30" name="Flèche vers le bas 29"/>
          <p:cNvSpPr/>
          <p:nvPr/>
        </p:nvSpPr>
        <p:spPr>
          <a:xfrm>
            <a:off x="3153716" y="2016880"/>
            <a:ext cx="419100" cy="392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153716" y="2016880"/>
            <a:ext cx="419100" cy="392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3153716" y="2016880"/>
            <a:ext cx="419100" cy="392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7" y="4941733"/>
            <a:ext cx="9069963" cy="15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28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5417" y="1114425"/>
            <a:ext cx="89485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Modèle</a:t>
            </a:r>
            <a:r>
              <a:rPr lang="en-US" sz="2000" u="sng" dirty="0"/>
              <a:t> simple…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On </a:t>
            </a:r>
            <a:r>
              <a:rPr lang="en-US" sz="2000" dirty="0" err="1"/>
              <a:t>considère</a:t>
            </a:r>
            <a:r>
              <a:rPr lang="en-US" sz="2000" dirty="0"/>
              <a:t> un spin </a:t>
            </a:r>
            <a:r>
              <a:rPr lang="en-US" sz="2000" dirty="0" err="1"/>
              <a:t>plongé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un champ </a:t>
            </a:r>
            <a:r>
              <a:rPr lang="en-US" sz="2000" dirty="0" err="1"/>
              <a:t>magnétique</a:t>
            </a:r>
            <a:r>
              <a:rPr lang="en-US" sz="2000" dirty="0"/>
              <a:t> </a:t>
            </a:r>
            <a:r>
              <a:rPr lang="en-US" sz="2000" dirty="0" err="1"/>
              <a:t>aléatoire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Le </a:t>
            </a:r>
            <a:r>
              <a:rPr lang="en-US" sz="2000" dirty="0" err="1"/>
              <a:t>Hamiltonien</a:t>
            </a:r>
            <a:r>
              <a:rPr lang="en-US" sz="2000" dirty="0"/>
              <a:t> </a:t>
            </a:r>
            <a:r>
              <a:rPr lang="en-US" sz="2000" dirty="0" err="1"/>
              <a:t>s’écrit</a:t>
            </a:r>
            <a:r>
              <a:rPr lang="en-US" sz="2000" dirty="0"/>
              <a:t>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Equation de Schrödinger </a:t>
            </a:r>
            <a:r>
              <a:rPr lang="en-US" sz="2000" i="1" dirty="0" err="1"/>
              <a:t>stochastique</a:t>
            </a:r>
            <a:r>
              <a:rPr lang="en-US" sz="2000" dirty="0"/>
              <a:t>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Solution </a:t>
            </a:r>
            <a:r>
              <a:rPr lang="en-US" sz="2000" dirty="0" err="1"/>
              <a:t>formelle</a:t>
            </a:r>
            <a:r>
              <a:rPr lang="en-US" sz="2000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Deux</a:t>
            </a:r>
            <a:r>
              <a:rPr lang="en-US" sz="2000" dirty="0"/>
              <a:t> </a:t>
            </a:r>
            <a:r>
              <a:rPr lang="en-US" sz="2000" dirty="0" err="1"/>
              <a:t>difficultés</a:t>
            </a:r>
            <a:r>
              <a:rPr lang="en-US" sz="2000" dirty="0"/>
              <a:t> 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Calcul</a:t>
            </a:r>
            <a:r>
              <a:rPr lang="en-US" sz="2000" dirty="0"/>
              <a:t> </a:t>
            </a:r>
            <a:r>
              <a:rPr lang="en-US" sz="2000" dirty="0" err="1"/>
              <a:t>concret</a:t>
            </a:r>
            <a:r>
              <a:rPr lang="en-US" sz="2000" dirty="0"/>
              <a:t> pour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séquence</a:t>
            </a:r>
            <a:r>
              <a:rPr lang="en-US" sz="2000" dirty="0"/>
              <a:t> de forces </a:t>
            </a:r>
            <a:r>
              <a:rPr lang="en-US" sz="2000" dirty="0" err="1"/>
              <a:t>données</a:t>
            </a:r>
            <a:r>
              <a:rPr lang="en-US" sz="2000" dirty="0"/>
              <a:t>.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Comment se faire </a:t>
            </a:r>
            <a:r>
              <a:rPr lang="en-US" sz="2000" dirty="0" err="1"/>
              <a:t>une</a:t>
            </a:r>
            <a:r>
              <a:rPr lang="en-US" sz="2000" dirty="0"/>
              <a:t> vision “</a:t>
            </a:r>
            <a:r>
              <a:rPr lang="en-US" sz="2000" dirty="0" err="1"/>
              <a:t>moyenne</a:t>
            </a:r>
            <a:r>
              <a:rPr lang="en-US" sz="2000" dirty="0"/>
              <a:t>”</a:t>
            </a:r>
          </a:p>
          <a:p>
            <a:pPr lvl="1"/>
            <a:endParaRPr lang="en-US" sz="2000" dirty="0"/>
          </a:p>
          <a:p>
            <a:pPr marL="0" lvl="1"/>
            <a:r>
              <a:rPr lang="en-US" sz="2000" dirty="0"/>
              <a:t>… </a:t>
            </a:r>
            <a:r>
              <a:rPr lang="en-US" sz="2000" u="sng" dirty="0"/>
              <a:t>solution pas </a:t>
            </a:r>
            <a:r>
              <a:rPr lang="en-US" sz="2000" u="sng" dirty="0" err="1"/>
              <a:t>si</a:t>
            </a:r>
            <a:r>
              <a:rPr lang="en-US" sz="2000" u="sng" dirty="0"/>
              <a:t> simple !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1" y="2086928"/>
            <a:ext cx="3664426" cy="34526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6048375" y="2505076"/>
            <a:ext cx="28576" cy="3333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05450" y="2838450"/>
            <a:ext cx="345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« Force » aléatoire locale en temps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282110"/>
            <a:ext cx="1708038" cy="36038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99" y="4123405"/>
            <a:ext cx="4865375" cy="502892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4152900" y="4517195"/>
            <a:ext cx="28576" cy="333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75032" y="4825833"/>
            <a:ext cx="265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Produit ordonné en temps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371975" y="6054744"/>
            <a:ext cx="28576" cy="333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144536" y="6359543"/>
            <a:ext cx="430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Deux moyennes : stochastique et quantique</a:t>
            </a:r>
          </a:p>
        </p:txBody>
      </p:sp>
    </p:spTree>
    <p:extLst>
      <p:ext uri="{BB962C8B-B14F-4D97-AF65-F5344CB8AC3E}">
        <p14:creationId xmlns:p14="http://schemas.microsoft.com/office/powerpoint/2010/main" val="6423891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à coins arrondis 49"/>
          <p:cNvSpPr/>
          <p:nvPr/>
        </p:nvSpPr>
        <p:spPr>
          <a:xfrm>
            <a:off x="3838575" y="6149496"/>
            <a:ext cx="1642986" cy="5149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5417" y="1114425"/>
            <a:ext cx="89485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Opérateur</a:t>
            </a:r>
            <a:r>
              <a:rPr lang="en-US" sz="2000" u="sng" dirty="0"/>
              <a:t> </a:t>
            </a:r>
            <a:r>
              <a:rPr lang="en-US" sz="2000" u="sng" dirty="0" err="1"/>
              <a:t>densité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On </a:t>
            </a:r>
            <a:r>
              <a:rPr lang="en-US" sz="2000" dirty="0" err="1"/>
              <a:t>définit</a:t>
            </a:r>
            <a:r>
              <a:rPr lang="en-US" sz="2000" dirty="0"/>
              <a:t> </a:t>
            </a:r>
            <a:r>
              <a:rPr lang="en-US" sz="2000" dirty="0" err="1"/>
              <a:t>l’opérateur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L’intérêt</a:t>
            </a:r>
            <a:r>
              <a:rPr lang="en-US" sz="2000" dirty="0"/>
              <a:t> de </a:t>
            </a:r>
            <a:r>
              <a:rPr lang="en-US" sz="2000" dirty="0" err="1"/>
              <a:t>cet</a:t>
            </a:r>
            <a:r>
              <a:rPr lang="en-US" sz="2000" dirty="0"/>
              <a:t> </a:t>
            </a:r>
            <a:r>
              <a:rPr lang="en-US" sz="2000" dirty="0" err="1"/>
              <a:t>opérateur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de </a:t>
            </a:r>
            <a:r>
              <a:rPr lang="en-US" sz="2000" dirty="0" err="1"/>
              <a:t>pouvoir</a:t>
            </a:r>
            <a:r>
              <a:rPr lang="en-US" sz="2000" dirty="0"/>
              <a:t> encoder plus </a:t>
            </a:r>
            <a:r>
              <a:rPr lang="en-US" sz="2000" dirty="0" err="1"/>
              <a:t>simplement</a:t>
            </a:r>
            <a:r>
              <a:rPr lang="en-US" sz="2000" dirty="0"/>
              <a:t> les </a:t>
            </a:r>
            <a:r>
              <a:rPr lang="en-US" sz="2000" dirty="0" err="1"/>
              <a:t>moyennes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On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donc</a:t>
            </a:r>
            <a:r>
              <a:rPr lang="en-US" sz="2000" dirty="0"/>
              <a:t> </a:t>
            </a:r>
            <a:r>
              <a:rPr lang="en-US" sz="2000" dirty="0" err="1"/>
              <a:t>gérer</a:t>
            </a:r>
            <a:r>
              <a:rPr lang="en-US" sz="2000" dirty="0"/>
              <a:t> </a:t>
            </a:r>
            <a:r>
              <a:rPr lang="en-US" sz="2000" dirty="0" err="1"/>
              <a:t>l’aspect</a:t>
            </a:r>
            <a:r>
              <a:rPr lang="en-US" sz="2000" dirty="0"/>
              <a:t> “</a:t>
            </a:r>
            <a:r>
              <a:rPr lang="en-US" sz="2000" dirty="0" err="1"/>
              <a:t>moyenne</a:t>
            </a:r>
            <a:r>
              <a:rPr lang="en-US" sz="2000" dirty="0"/>
              <a:t> sur les forces </a:t>
            </a:r>
            <a:r>
              <a:rPr lang="en-US" sz="2000" dirty="0" err="1"/>
              <a:t>stochastiques</a:t>
            </a:r>
            <a:r>
              <a:rPr lang="en-US" sz="2000" dirty="0"/>
              <a:t>”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considérant</a:t>
            </a:r>
            <a:r>
              <a:rPr lang="en-US" sz="2000" dirty="0"/>
              <a:t> </a:t>
            </a:r>
            <a:r>
              <a:rPr lang="en-US" sz="2000" dirty="0" err="1"/>
              <a:t>l’opérateur</a:t>
            </a:r>
            <a:r>
              <a:rPr lang="en-US" sz="2000" dirty="0"/>
              <a:t> </a:t>
            </a:r>
            <a:r>
              <a:rPr lang="en-US" sz="2000" dirty="0" err="1"/>
              <a:t>densité</a:t>
            </a:r>
            <a:r>
              <a:rPr lang="en-US" sz="2000" dirty="0"/>
              <a:t> “</a:t>
            </a:r>
            <a:r>
              <a:rPr lang="en-US" sz="2000" dirty="0" err="1"/>
              <a:t>moyenné</a:t>
            </a:r>
            <a:r>
              <a:rPr lang="en-US" sz="2000" dirty="0"/>
              <a:t>”        et son </a:t>
            </a:r>
            <a:r>
              <a:rPr lang="en-US" sz="2000" dirty="0" err="1"/>
              <a:t>évolution</a:t>
            </a:r>
            <a:r>
              <a:rPr lang="en-US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Evolution de     : 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5" y="1614698"/>
            <a:ext cx="1230324" cy="27992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2" y="2921001"/>
            <a:ext cx="5006717" cy="402083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 flipV="1">
            <a:off x="857250" y="3343276"/>
            <a:ext cx="28576" cy="3333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14325" y="3629025"/>
            <a:ext cx="290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Moyenne sur les forces stochastiques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1068372" y="2643197"/>
            <a:ext cx="84153" cy="28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110448" y="2406196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Moyenne quantique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7705725" y="5965947"/>
            <a:ext cx="28576" cy="3333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2" y="4762501"/>
            <a:ext cx="322178" cy="33858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26" y="5205495"/>
            <a:ext cx="134200" cy="25357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1" y="5605163"/>
            <a:ext cx="7250373" cy="36192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73" y="6234998"/>
            <a:ext cx="1350884" cy="343899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6388100" y="6296498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Equation de Von Neumann</a:t>
            </a:r>
          </a:p>
        </p:txBody>
      </p:sp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</p:spTree>
    <p:extLst>
      <p:ext uri="{BB962C8B-B14F-4D97-AF65-F5344CB8AC3E}">
        <p14:creationId xmlns:p14="http://schemas.microsoft.com/office/powerpoint/2010/main" val="10081426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417" y="1114425"/>
            <a:ext cx="894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Opérateur</a:t>
            </a:r>
            <a:r>
              <a:rPr lang="en-US" sz="2000" u="sng" dirty="0"/>
              <a:t> </a:t>
            </a:r>
            <a:r>
              <a:rPr lang="en-US" sz="2000" u="sng" dirty="0" err="1"/>
              <a:t>densité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Pour le spin :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945422"/>
            <a:ext cx="6830172" cy="698536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5724525" y="1945422"/>
            <a:ext cx="514350" cy="349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659408" y="2323264"/>
            <a:ext cx="514350" cy="349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888022" y="1557347"/>
            <a:ext cx="84153" cy="28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96724" y="1234411"/>
            <a:ext cx="210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Densité de spin up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651224" y="2941909"/>
            <a:ext cx="232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Densité de spin down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6874506" y="2736598"/>
            <a:ext cx="84153" cy="28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</p:spTree>
    <p:extLst>
      <p:ext uri="{BB962C8B-B14F-4D97-AF65-F5344CB8AC3E}">
        <p14:creationId xmlns:p14="http://schemas.microsoft.com/office/powerpoint/2010/main" val="254278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417" y="1114425"/>
            <a:ext cx="89485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Opérateur</a:t>
            </a:r>
            <a:r>
              <a:rPr lang="en-US" sz="2000" u="sng" dirty="0"/>
              <a:t> </a:t>
            </a:r>
            <a:r>
              <a:rPr lang="en-US" sz="2000" u="sng" dirty="0" err="1"/>
              <a:t>densité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Pour le spin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r>
              <a:rPr lang="en-US" sz="2000" dirty="0"/>
              <a:t>Equation </a:t>
            </a:r>
            <a:r>
              <a:rPr lang="en-US" sz="2000" dirty="0" err="1"/>
              <a:t>dynamique</a:t>
            </a:r>
            <a:r>
              <a:rPr lang="en-US" sz="2000" dirty="0"/>
              <a:t> pour        :  </a:t>
            </a:r>
            <a:r>
              <a:rPr lang="en-US" sz="2000" dirty="0" err="1"/>
              <a:t>besoin</a:t>
            </a:r>
            <a:r>
              <a:rPr lang="en-US" sz="2000" dirty="0"/>
              <a:t> </a:t>
            </a:r>
            <a:r>
              <a:rPr lang="en-US" sz="2000" dirty="0" err="1"/>
              <a:t>d’hypothèses</a:t>
            </a:r>
            <a:r>
              <a:rPr lang="en-US" sz="2000" dirty="0"/>
              <a:t> physiques </a:t>
            </a:r>
            <a:r>
              <a:rPr lang="en-US" sz="2000" dirty="0" err="1"/>
              <a:t>supplémentaires</a:t>
            </a:r>
            <a:r>
              <a:rPr lang="en-US" sz="2000" dirty="0"/>
              <a:t> : variations </a:t>
            </a:r>
            <a:r>
              <a:rPr lang="en-US" sz="2000" dirty="0" err="1"/>
              <a:t>rapides</a:t>
            </a:r>
            <a:r>
              <a:rPr lang="en-US" sz="2000" dirty="0"/>
              <a:t> des forces et </a:t>
            </a:r>
            <a:r>
              <a:rPr lang="en-US" sz="2000" dirty="0" err="1"/>
              <a:t>évolution</a:t>
            </a:r>
            <a:r>
              <a:rPr lang="en-US" sz="2000" dirty="0"/>
              <a:t> “</a:t>
            </a:r>
            <a:r>
              <a:rPr lang="en-US" sz="2000" dirty="0" err="1"/>
              <a:t>lente</a:t>
            </a:r>
            <a:r>
              <a:rPr lang="en-US" sz="2000" dirty="0"/>
              <a:t>” de         </a:t>
            </a:r>
          </a:p>
          <a:p>
            <a:endParaRPr lang="en-US" sz="800" dirty="0"/>
          </a:p>
          <a:p>
            <a:r>
              <a:rPr lang="en-US" sz="2000" dirty="0"/>
              <a:t>=&gt; on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réaliser</a:t>
            </a:r>
            <a:r>
              <a:rPr lang="en-US" sz="2000" dirty="0"/>
              <a:t> les </a:t>
            </a:r>
            <a:r>
              <a:rPr lang="en-US" sz="2000" dirty="0" err="1"/>
              <a:t>moyennes</a:t>
            </a:r>
            <a:r>
              <a:rPr lang="en-US" sz="2000" dirty="0"/>
              <a:t> </a:t>
            </a:r>
            <a:r>
              <a:rPr lang="en-US" sz="2000" dirty="0" err="1"/>
              <a:t>stochastiques</a:t>
            </a:r>
            <a:r>
              <a:rPr lang="en-US" sz="2000" dirty="0"/>
              <a:t> “</a:t>
            </a:r>
            <a:r>
              <a:rPr lang="en-US" sz="2000" dirty="0" err="1"/>
              <a:t>localement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temps”</a:t>
            </a:r>
          </a:p>
          <a:p>
            <a:endParaRPr lang="en-US" sz="800" dirty="0"/>
          </a:p>
          <a:p>
            <a:r>
              <a:rPr lang="en-US" sz="2000" dirty="0"/>
              <a:t>=&gt; </a:t>
            </a:r>
            <a:r>
              <a:rPr lang="en-US" sz="2000" dirty="0" err="1"/>
              <a:t>Besoin</a:t>
            </a:r>
            <a:r>
              <a:rPr lang="en-US" sz="2000" dirty="0"/>
              <a:t> d’un </a:t>
            </a:r>
            <a:r>
              <a:rPr lang="en-US" sz="2000" dirty="0" err="1"/>
              <a:t>développement</a:t>
            </a:r>
            <a:r>
              <a:rPr lang="en-US" sz="2000" dirty="0"/>
              <a:t> à </a:t>
            </a:r>
            <a:r>
              <a:rPr lang="en-US" sz="2000" dirty="0" err="1"/>
              <a:t>l’ordre</a:t>
            </a:r>
            <a:r>
              <a:rPr lang="en-US" sz="2000" dirty="0"/>
              <a:t> 2 </a:t>
            </a:r>
            <a:r>
              <a:rPr lang="en-US" sz="2000" dirty="0" err="1"/>
              <a:t>en</a:t>
            </a:r>
            <a:r>
              <a:rPr lang="en-US" sz="2000" dirty="0"/>
              <a:t> temps pour </a:t>
            </a:r>
            <a:r>
              <a:rPr lang="en-US" sz="2000" dirty="0" err="1"/>
              <a:t>intégrer</a:t>
            </a:r>
            <a:r>
              <a:rPr lang="en-US" sz="2000" dirty="0"/>
              <a:t> les correlations.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945422"/>
            <a:ext cx="6830172" cy="698536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6524625" y="1945422"/>
            <a:ext cx="742950" cy="349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621183" y="2323264"/>
            <a:ext cx="731992" cy="349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924675" y="1551509"/>
            <a:ext cx="84153" cy="28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96724" y="1234411"/>
            <a:ext cx="223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Terme d’interférence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5903026" y="2734661"/>
            <a:ext cx="84153" cy="28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564103" y="2995162"/>
            <a:ext cx="223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Terme d’interférence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1133475" y="2745369"/>
            <a:ext cx="352425" cy="61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3447483"/>
            <a:ext cx="5860503" cy="708341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714500" y="3800004"/>
            <a:ext cx="885825" cy="3492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816801" y="4205129"/>
            <a:ext cx="84153" cy="28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83912" y="4462023"/>
            <a:ext cx="223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Plus </a:t>
            </a:r>
            <a:r>
              <a:rPr lang="fr-FR" dirty="0" err="1">
                <a:solidFill>
                  <a:srgbClr val="FF0000"/>
                </a:solidFill>
              </a:rPr>
              <a:t>factorisable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58569" y="3347974"/>
            <a:ext cx="248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où tous les termes sont considérés comme des moyennes stochastiques 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5283901" y="4208594"/>
            <a:ext cx="84153" cy="2871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085356" y="4454168"/>
            <a:ext cx="177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4 composantes</a:t>
            </a: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1" y="4947532"/>
            <a:ext cx="322178" cy="33858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60" y="5243595"/>
            <a:ext cx="322178" cy="338584"/>
          </a:xfrm>
          <a:prstGeom prst="rect">
            <a:avLst/>
          </a:prstGeom>
        </p:spPr>
      </p:pic>
      <p:sp>
        <p:nvSpPr>
          <p:cNvPr id="31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</p:spTree>
    <p:extLst>
      <p:ext uri="{BB962C8B-B14F-4D97-AF65-F5344CB8AC3E}">
        <p14:creationId xmlns:p14="http://schemas.microsoft.com/office/powerpoint/2010/main" val="181088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Déterminisme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physique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850463" y="905979"/>
            <a:ext cx="34225" cy="3663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16745" y="3028740"/>
            <a:ext cx="5906503" cy="36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16142" y="31367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evolution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167987" y="793308"/>
            <a:ext cx="157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8343" y="26161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aléatoire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207224" y="26594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déterministe</a:t>
            </a:r>
          </a:p>
        </p:txBody>
      </p:sp>
      <p:sp>
        <p:nvSpPr>
          <p:cNvPr id="27" name="Ellipse 26"/>
          <p:cNvSpPr/>
          <p:nvPr/>
        </p:nvSpPr>
        <p:spPr>
          <a:xfrm>
            <a:off x="6207224" y="1988688"/>
            <a:ext cx="284882" cy="28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378541" y="1747333"/>
            <a:ext cx="284882" cy="2839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16745" y="1098223"/>
            <a:ext cx="172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chaotiques</a:t>
            </a:r>
          </a:p>
        </p:txBody>
      </p:sp>
      <p:sp>
        <p:nvSpPr>
          <p:cNvPr id="34" name="Ellipse 33"/>
          <p:cNvSpPr/>
          <p:nvPr/>
        </p:nvSpPr>
        <p:spPr>
          <a:xfrm>
            <a:off x="6207224" y="3985456"/>
            <a:ext cx="284882" cy="283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492106" y="1616220"/>
            <a:ext cx="177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classique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39322" y="3706332"/>
            <a:ext cx="228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quantique (interprétation de Copenhague)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42162" y="9295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déterministe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132900" y="45975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aléatoire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32977" y="5109035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À quoi </a:t>
            </a:r>
            <a:r>
              <a:rPr lang="en-US" b="1" dirty="0" err="1">
                <a:solidFill>
                  <a:srgbClr val="7030A0"/>
                </a:solidFill>
              </a:rPr>
              <a:t>est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dû</a:t>
            </a:r>
            <a:r>
              <a:rPr lang="en-US" b="1" dirty="0">
                <a:solidFill>
                  <a:srgbClr val="7030A0"/>
                </a:solidFill>
              </a:rPr>
              <a:t> le </a:t>
            </a:r>
            <a:r>
              <a:rPr lang="en-US" b="1" dirty="0" err="1">
                <a:solidFill>
                  <a:srgbClr val="7030A0"/>
                </a:solidFill>
              </a:rPr>
              <a:t>hasard</a:t>
            </a:r>
            <a:r>
              <a:rPr lang="en-US" b="1" dirty="0">
                <a:solidFill>
                  <a:srgbClr val="7030A0"/>
                </a:solidFill>
              </a:rPr>
              <a:t> ???</a:t>
            </a:r>
          </a:p>
        </p:txBody>
      </p:sp>
      <p:sp>
        <p:nvSpPr>
          <p:cNvPr id="39" name="Ellipse 38"/>
          <p:cNvSpPr/>
          <p:nvPr/>
        </p:nvSpPr>
        <p:spPr>
          <a:xfrm>
            <a:off x="2682250" y="1540682"/>
            <a:ext cx="284882" cy="2839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277928" y="1939385"/>
            <a:ext cx="17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statistiques classiques</a:t>
            </a:r>
          </a:p>
        </p:txBody>
      </p:sp>
      <p:sp>
        <p:nvSpPr>
          <p:cNvPr id="42" name="Ellipse 41"/>
          <p:cNvSpPr/>
          <p:nvPr/>
        </p:nvSpPr>
        <p:spPr>
          <a:xfrm>
            <a:off x="1567637" y="4027408"/>
            <a:ext cx="284882" cy="28396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848902" y="4281950"/>
            <a:ext cx="17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statistiques quantiques</a:t>
            </a:r>
          </a:p>
        </p:txBody>
      </p:sp>
    </p:spTree>
    <p:extLst>
      <p:ext uri="{BB962C8B-B14F-4D97-AF65-F5344CB8AC3E}">
        <p14:creationId xmlns:p14="http://schemas.microsoft.com/office/powerpoint/2010/main" val="15924464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417" y="1114425"/>
            <a:ext cx="89485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Evolution à </a:t>
            </a:r>
            <a:r>
              <a:rPr lang="en-US" sz="2000" u="sng" dirty="0" err="1"/>
              <a:t>l’ordre</a:t>
            </a:r>
            <a:r>
              <a:rPr lang="en-US" sz="2000" u="sng" dirty="0"/>
              <a:t> 2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Développement</a:t>
            </a:r>
            <a:r>
              <a:rPr lang="en-US" sz="2000" dirty="0"/>
              <a:t> Taylor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Avec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Moyennes</a:t>
            </a:r>
            <a:r>
              <a:rPr lang="en-US" sz="2000" dirty="0"/>
              <a:t> </a:t>
            </a:r>
            <a:r>
              <a:rPr lang="en-US" sz="2000" dirty="0" err="1"/>
              <a:t>stochastiques</a:t>
            </a:r>
            <a:r>
              <a:rPr lang="en-US" sz="2000" dirty="0"/>
              <a:t> :</a:t>
            </a:r>
          </a:p>
        </p:txBody>
      </p:sp>
      <p:pic>
        <p:nvPicPr>
          <p:cNvPr id="37" name="Imag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85" y="2490486"/>
            <a:ext cx="6646620" cy="19106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1523194"/>
            <a:ext cx="3938453" cy="40063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85" y="1979678"/>
            <a:ext cx="1691855" cy="36296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12" y="4515351"/>
            <a:ext cx="6873042" cy="1492399"/>
          </a:xfrm>
          <a:prstGeom prst="rect">
            <a:avLst/>
          </a:prstGeom>
        </p:spPr>
      </p:pic>
      <p:sp>
        <p:nvSpPr>
          <p:cNvPr id="42" name="Virage 41"/>
          <p:cNvSpPr/>
          <p:nvPr/>
        </p:nvSpPr>
        <p:spPr>
          <a:xfrm flipV="1">
            <a:off x="581025" y="4515350"/>
            <a:ext cx="483936" cy="4589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5" name="Image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1" y="6097371"/>
            <a:ext cx="3737005" cy="364563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</p:spTree>
    <p:extLst>
      <p:ext uri="{BB962C8B-B14F-4D97-AF65-F5344CB8AC3E}">
        <p14:creationId xmlns:p14="http://schemas.microsoft.com/office/powerpoint/2010/main" val="33387080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417" y="1114425"/>
            <a:ext cx="89485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Evolution à </a:t>
            </a:r>
            <a:r>
              <a:rPr lang="en-US" sz="2000" u="sng" dirty="0" err="1"/>
              <a:t>l’ordre</a:t>
            </a:r>
            <a:r>
              <a:rPr lang="en-US" sz="2000" u="sng" dirty="0"/>
              <a:t> 2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Développement</a:t>
            </a:r>
            <a:r>
              <a:rPr lang="en-US" sz="2000" dirty="0"/>
              <a:t> Taylor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Il ne </a:t>
            </a:r>
            <a:r>
              <a:rPr lang="en-US" sz="2000" dirty="0" err="1"/>
              <a:t>reste</a:t>
            </a:r>
            <a:r>
              <a:rPr lang="en-US" sz="2000" dirty="0"/>
              <a:t> plus </a:t>
            </a:r>
            <a:r>
              <a:rPr lang="en-US" sz="2000" dirty="0" err="1"/>
              <a:t>qu’à</a:t>
            </a:r>
            <a:r>
              <a:rPr lang="en-US" sz="2000" dirty="0"/>
              <a:t> </a:t>
            </a:r>
            <a:r>
              <a:rPr lang="en-US" sz="2000" dirty="0" err="1"/>
              <a:t>calculer</a:t>
            </a:r>
            <a:r>
              <a:rPr lang="en-US" sz="2000" dirty="0"/>
              <a:t> :					   </a:t>
            </a:r>
            <a:r>
              <a:rPr lang="en-US" sz="2000" dirty="0" err="1"/>
              <a:t>où</a:t>
            </a:r>
            <a:r>
              <a:rPr lang="en-US" sz="2000" dirty="0"/>
              <a:t> [</a:t>
            </a:r>
            <a:r>
              <a:rPr lang="en-US" sz="2000" dirty="0">
                <a:latin typeface="Symbol" panose="05050102010706020507" pitchFamily="18" charset="2"/>
              </a:rPr>
              <a:t>h</a:t>
            </a:r>
            <a:r>
              <a:rPr lang="en-US" sz="2000" dirty="0"/>
              <a:t>]=s</a:t>
            </a:r>
            <a:r>
              <a:rPr lang="en-US" sz="2000" baseline="30000" dirty="0"/>
              <a:t>-1</a:t>
            </a:r>
            <a:r>
              <a:rPr lang="en-US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1523194"/>
            <a:ext cx="3938453" cy="40063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9" y="2346244"/>
            <a:ext cx="8942132" cy="711060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822993" y="1923827"/>
            <a:ext cx="339057" cy="441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822992" y="2893114"/>
            <a:ext cx="339057" cy="441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2" y="3506653"/>
            <a:ext cx="7105892" cy="7001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4288686"/>
            <a:ext cx="3816872" cy="41166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634008" y="4726865"/>
            <a:ext cx="222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Auto-corrélation</a:t>
            </a:r>
            <a:r>
              <a:rPr lang="fr-FR" dirty="0">
                <a:solidFill>
                  <a:srgbClr val="7030A0"/>
                </a:solidFill>
              </a:rPr>
              <a:t> des forces stochastiques</a:t>
            </a:r>
          </a:p>
        </p:txBody>
      </p:sp>
      <p:sp>
        <p:nvSpPr>
          <p:cNvPr id="33" name="Flèche vers le bas 32"/>
          <p:cNvSpPr/>
          <p:nvPr/>
        </p:nvSpPr>
        <p:spPr>
          <a:xfrm>
            <a:off x="1514474" y="4756645"/>
            <a:ext cx="333375" cy="358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5" y="5192307"/>
            <a:ext cx="6394462" cy="82335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3" y="6042200"/>
            <a:ext cx="5401125" cy="725622"/>
          </a:xfrm>
          <a:prstGeom prst="rect">
            <a:avLst/>
          </a:prstGeom>
        </p:spPr>
      </p:pic>
      <p:cxnSp>
        <p:nvCxnSpPr>
          <p:cNvPr id="50" name="Connecteur droit avec flèche 49"/>
          <p:cNvCxnSpPr/>
          <p:nvPr/>
        </p:nvCxnSpPr>
        <p:spPr>
          <a:xfrm flipH="1" flipV="1">
            <a:off x="7113432" y="5653462"/>
            <a:ext cx="18319" cy="2964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933206" y="5908381"/>
            <a:ext cx="177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« diagonal »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</p:spTree>
    <p:extLst>
      <p:ext uri="{BB962C8B-B14F-4D97-AF65-F5344CB8AC3E}">
        <p14:creationId xmlns:p14="http://schemas.microsoft.com/office/powerpoint/2010/main" val="1539369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417" y="1114425"/>
            <a:ext cx="894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Méta</a:t>
            </a:r>
            <a:r>
              <a:rPr lang="en-US" sz="2000" dirty="0"/>
              <a:t> indices: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789676"/>
            <a:ext cx="2825102" cy="691513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>
            <a:off x="2546743" y="1460004"/>
            <a:ext cx="68416" cy="29051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0" y="1199781"/>
            <a:ext cx="657067" cy="189409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3400446" y="2499379"/>
            <a:ext cx="76179" cy="3009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778913"/>
            <a:ext cx="667636" cy="189385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H="1">
            <a:off x="3476625" y="1477376"/>
            <a:ext cx="68416" cy="29051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34" y="1199782"/>
            <a:ext cx="669317" cy="192767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 flipV="1">
            <a:off x="2356333" y="2499379"/>
            <a:ext cx="76179" cy="3009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78" y="2789323"/>
            <a:ext cx="675409" cy="19557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00" y="1544411"/>
            <a:ext cx="4195200" cy="1093028"/>
          </a:xfrm>
          <a:prstGeom prst="rect">
            <a:avLst/>
          </a:prstGeom>
        </p:spPr>
      </p:pic>
      <p:sp>
        <p:nvSpPr>
          <p:cNvPr id="34" name="Flèche vers le bas 33"/>
          <p:cNvSpPr/>
          <p:nvPr/>
        </p:nvSpPr>
        <p:spPr>
          <a:xfrm>
            <a:off x="1619249" y="3035136"/>
            <a:ext cx="333375" cy="358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9" y="3463929"/>
            <a:ext cx="5600698" cy="1292736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>
          <a:xfrm>
            <a:off x="5735483" y="4109566"/>
            <a:ext cx="493867" cy="6456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745008" y="3442816"/>
            <a:ext cx="493867" cy="6456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073099" y="4109566"/>
            <a:ext cx="163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Termes d’interférence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H="1" flipV="1">
            <a:off x="6508413" y="4432385"/>
            <a:ext cx="432559" cy="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 flipV="1">
            <a:off x="6508413" y="3765288"/>
            <a:ext cx="432559" cy="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7006381" y="3392675"/>
            <a:ext cx="163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Termes « densité »</a:t>
            </a:r>
          </a:p>
        </p:txBody>
      </p:sp>
      <p:sp>
        <p:nvSpPr>
          <p:cNvPr id="37" name="Flèche droite 36"/>
          <p:cNvSpPr/>
          <p:nvPr/>
        </p:nvSpPr>
        <p:spPr>
          <a:xfrm>
            <a:off x="4144261" y="2000223"/>
            <a:ext cx="389639" cy="2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22108" y="4826041"/>
            <a:ext cx="63739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Solution des </a:t>
            </a:r>
            <a:r>
              <a:rPr lang="en-US" sz="2000" u="sng" dirty="0" err="1"/>
              <a:t>équations</a:t>
            </a:r>
            <a:r>
              <a:rPr lang="en-US" sz="2000" u="sng" dirty="0"/>
              <a:t> </a:t>
            </a:r>
            <a:r>
              <a:rPr lang="en-US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Décroissance</a:t>
            </a:r>
            <a:r>
              <a:rPr lang="en-US" sz="2000" dirty="0"/>
              <a:t> progressive des </a:t>
            </a:r>
            <a:r>
              <a:rPr lang="en-US" sz="2000" dirty="0" err="1"/>
              <a:t>termes</a:t>
            </a:r>
            <a:r>
              <a:rPr lang="en-US" sz="2000" dirty="0"/>
              <a:t> </a:t>
            </a:r>
            <a:r>
              <a:rPr lang="en-US" sz="2000" dirty="0" err="1"/>
              <a:t>d’interference</a:t>
            </a:r>
            <a:r>
              <a:rPr lang="en-US" sz="2000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Conservation de la </a:t>
            </a:r>
            <a:r>
              <a:rPr lang="en-US" sz="2000" dirty="0" err="1"/>
              <a:t>norme</a:t>
            </a:r>
            <a:r>
              <a:rPr lang="en-US" sz="2000" dirty="0"/>
              <a:t>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Mélange des populations : 		</a:t>
            </a:r>
            <a:endParaRPr lang="en-US" sz="800" dirty="0"/>
          </a:p>
        </p:txBody>
      </p:sp>
      <p:pic>
        <p:nvPicPr>
          <p:cNvPr id="40" name="Image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5283573"/>
            <a:ext cx="2415390" cy="31344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67" y="5752431"/>
            <a:ext cx="2210477" cy="288784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65" y="6125182"/>
            <a:ext cx="4352151" cy="317109"/>
          </a:xfrm>
          <a:prstGeom prst="rect">
            <a:avLst/>
          </a:prstGeom>
        </p:spPr>
      </p:pic>
      <p:sp>
        <p:nvSpPr>
          <p:cNvPr id="29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</p:spTree>
    <p:extLst>
      <p:ext uri="{BB962C8B-B14F-4D97-AF65-F5344CB8AC3E}">
        <p14:creationId xmlns:p14="http://schemas.microsoft.com/office/powerpoint/2010/main" val="1266408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5417" y="1114425"/>
            <a:ext cx="89485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Solution des </a:t>
            </a:r>
            <a:r>
              <a:rPr lang="en-US" sz="2000" u="sng" dirty="0" err="1"/>
              <a:t>équations</a:t>
            </a:r>
            <a:r>
              <a:rPr lang="en-US" sz="2000" u="sng" dirty="0"/>
              <a:t> 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État</a:t>
            </a:r>
            <a:r>
              <a:rPr lang="en-US" sz="2000" dirty="0"/>
              <a:t> initial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Après t &gt;&gt; </a:t>
            </a:r>
            <a:r>
              <a:rPr lang="en-US" sz="2000" dirty="0">
                <a:latin typeface="Symbol" panose="05050102010706020507" pitchFamily="18" charset="2"/>
              </a:rPr>
              <a:t>h</a:t>
            </a:r>
            <a:r>
              <a:rPr lang="en-US" sz="2000" baseline="30000" dirty="0"/>
              <a:t>-1</a:t>
            </a:r>
            <a:r>
              <a:rPr lang="en-US" sz="2000" dirty="0"/>
              <a:t> :</a:t>
            </a:r>
          </a:p>
          <a:p>
            <a:endParaRPr lang="en-US" sz="2000" dirty="0"/>
          </a:p>
          <a:p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7030A0"/>
                </a:solidFill>
              </a:rPr>
              <a:t>Décohérence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quantique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 diffusion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statistique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.</a:t>
            </a:r>
            <a:r>
              <a:rPr lang="en-US" sz="2000" dirty="0">
                <a:solidFill>
                  <a:srgbClr val="7030A0"/>
                </a:solidFill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Comportement</a:t>
            </a:r>
            <a:r>
              <a:rPr lang="en-US" sz="2000" dirty="0"/>
              <a:t> </a:t>
            </a:r>
            <a:r>
              <a:rPr lang="en-US" sz="2000" dirty="0" err="1"/>
              <a:t>générique</a:t>
            </a:r>
            <a:r>
              <a:rPr lang="en-US" sz="2000" dirty="0"/>
              <a:t> =&gt; </a:t>
            </a:r>
            <a:r>
              <a:rPr lang="en-US" sz="2000" dirty="0" err="1"/>
              <a:t>aussi</a:t>
            </a:r>
            <a:r>
              <a:rPr lang="en-US" sz="2000" dirty="0"/>
              <a:t> </a:t>
            </a:r>
            <a:r>
              <a:rPr lang="en-US" sz="2000" dirty="0" err="1"/>
              <a:t>vrai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</a:t>
            </a:r>
            <a:r>
              <a:rPr lang="en-US" sz="2000" dirty="0" err="1"/>
              <a:t>cas</a:t>
            </a:r>
            <a:r>
              <a:rPr lang="en-US" sz="2000" dirty="0"/>
              <a:t> de 2 spins </a:t>
            </a:r>
            <a:r>
              <a:rPr lang="en-US" sz="2000" dirty="0" err="1"/>
              <a:t>intriqués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Toute</a:t>
            </a:r>
            <a:r>
              <a:rPr lang="en-US" sz="2000" dirty="0"/>
              <a:t> la question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maîtrise</a:t>
            </a:r>
            <a:r>
              <a:rPr lang="en-US" sz="2000" dirty="0"/>
              <a:t> de </a:t>
            </a:r>
            <a:r>
              <a:rPr lang="en-US" sz="2000" dirty="0" err="1"/>
              <a:t>l’échelle</a:t>
            </a:r>
            <a:r>
              <a:rPr lang="en-US" sz="2000" dirty="0"/>
              <a:t> </a:t>
            </a:r>
            <a:r>
              <a:rPr lang="en-US" sz="2000" dirty="0" err="1"/>
              <a:t>temporelle</a:t>
            </a:r>
            <a:r>
              <a:rPr lang="en-US" sz="2000" dirty="0"/>
              <a:t> 1/</a:t>
            </a:r>
            <a:r>
              <a:rPr lang="en-US" sz="2000" dirty="0">
                <a:latin typeface="Symbol" panose="05050102010706020507" pitchFamily="18" charset="2"/>
              </a:rPr>
              <a:t>h</a:t>
            </a:r>
            <a:r>
              <a:rPr lang="en-US" sz="2000" dirty="0"/>
              <a:t> (temps de relaxation) 				</a:t>
            </a:r>
            <a:endParaRPr lang="en-US" sz="8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1768475"/>
            <a:ext cx="3083028" cy="3929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58" y="1505138"/>
            <a:ext cx="2829455" cy="866636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5401169" y="1801137"/>
            <a:ext cx="389639" cy="2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22" y="2414833"/>
            <a:ext cx="2319009" cy="867689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 rot="2613392">
            <a:off x="3471381" y="2667724"/>
            <a:ext cx="1194254" cy="355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30465" y="2414833"/>
            <a:ext cx="427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Subsistance des seuls termes « classiques » (quoiqu’aléatoires): probabilité de trouver le spin up ou down)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54" y="4695070"/>
            <a:ext cx="6726033" cy="201448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195417" y="112713"/>
            <a:ext cx="8948583" cy="1001712"/>
          </a:xfrm>
        </p:spPr>
        <p:txBody>
          <a:bodyPr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décohérence</a:t>
            </a:r>
            <a:r>
              <a:rPr lang="en-US" sz="4800" dirty="0"/>
              <a:t> (</a:t>
            </a:r>
            <a:r>
              <a:rPr lang="en-US" sz="4800" dirty="0" err="1"/>
              <a:t>modèle</a:t>
            </a:r>
            <a:r>
              <a:rPr lang="en-US" sz="4800" dirty="0"/>
              <a:t> simple)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994235" y="5010811"/>
            <a:ext cx="19336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 Joos, H.D.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Zeh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C. Kiefer, D.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Giulini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Kupsch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I.O.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Stamatescu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Decoherence</a:t>
            </a:r>
            <a:r>
              <a:rPr kumimoji="0" lang="fr-FR" alt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the </a:t>
            </a:r>
            <a:r>
              <a:rPr kumimoji="0" lang="fr-FR" alt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Appearance</a:t>
            </a:r>
            <a:r>
              <a:rPr kumimoji="0" lang="fr-FR" alt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 </a:t>
            </a:r>
            <a:r>
              <a:rPr kumimoji="0" lang="fr-FR" altLang="fr-F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kumimoji="0" lang="fr-FR" altLang="fr-F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World in Quantum Theory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Springer-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Verlag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1996. Deuxième édition : 2003. (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International Standard Book Number"/>
              </a:rPr>
              <a:t>ISBN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Spécial:Ouvrages de référence/3-540-00390-8"/>
              </a:rPr>
              <a:t>3-540-00390-8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35870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523875"/>
          </a:xfrm>
        </p:spPr>
        <p:txBody>
          <a:bodyPr>
            <a:noAutofit/>
          </a:bodyPr>
          <a:lstStyle/>
          <a:p>
            <a:r>
              <a:rPr lang="en-US" sz="4000" dirty="0"/>
              <a:t>Et </a:t>
            </a:r>
            <a:r>
              <a:rPr lang="en-US" sz="4000" dirty="0" err="1"/>
              <a:t>maintenant</a:t>
            </a:r>
            <a:r>
              <a:rPr lang="en-US" sz="4000" dirty="0"/>
              <a:t>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83"/>
            <a:ext cx="9210675" cy="64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42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523875"/>
          </a:xfrm>
        </p:spPr>
        <p:txBody>
          <a:bodyPr>
            <a:noAutofit/>
          </a:bodyPr>
          <a:lstStyle/>
          <a:p>
            <a:r>
              <a:rPr lang="en-US" sz="4000" dirty="0"/>
              <a:t>Et </a:t>
            </a:r>
            <a:r>
              <a:rPr lang="en-US" sz="4000" dirty="0" err="1"/>
              <a:t>maintenant</a:t>
            </a:r>
            <a:r>
              <a:rPr lang="en-US" sz="4000" dirty="0"/>
              <a:t>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83"/>
            <a:ext cx="9210675" cy="64030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9545" y="3272618"/>
            <a:ext cx="8441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Place à Alain ASPECT</a:t>
            </a:r>
          </a:p>
          <a:p>
            <a:r>
              <a:rPr lang="fr-FR" sz="2000" dirty="0">
                <a:solidFill>
                  <a:schemeClr val="bg1"/>
                </a:solidFill>
                <a:hlinkClick r:id="rId4"/>
              </a:rPr>
              <a:t>https://www.youtube.com/watch?v=JCfeEPTeSdA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Ou</a:t>
            </a:r>
          </a:p>
          <a:p>
            <a:r>
              <a:rPr lang="fr-FR" sz="2000" b="1" dirty="0">
                <a:solidFill>
                  <a:schemeClr val="bg1"/>
                </a:solidFill>
                <a:hlinkClick r:id="rId5"/>
              </a:rPr>
              <a:t>https://www.imt-atlantique.fr/fr/actualites/alain-aspect-prix-nobel-physique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1" y="554342"/>
            <a:ext cx="3693634" cy="27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45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655638"/>
            <a:ext cx="6858000" cy="1001712"/>
          </a:xfrm>
        </p:spPr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méca</a:t>
            </a:r>
            <a:r>
              <a:rPr lang="en-US" dirty="0"/>
              <a:t> Q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retranchements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95418" y="2286000"/>
            <a:ext cx="8691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Faire la cartographie </a:t>
            </a:r>
            <a:r>
              <a:rPr lang="fr-FR" sz="2000" dirty="0" err="1"/>
              <a:t>proba</a:t>
            </a:r>
            <a:r>
              <a:rPr lang="fr-FR" sz="2000" dirty="0"/>
              <a:t> &lt;-&gt; déterministe</a:t>
            </a:r>
          </a:p>
          <a:p>
            <a:endParaRPr lang="fr-FR" sz="2000" dirty="0"/>
          </a:p>
          <a:p>
            <a:r>
              <a:rPr lang="fr-FR" sz="2000" dirty="0"/>
              <a:t>Ecole probabiliste de </a:t>
            </a:r>
            <a:r>
              <a:rPr lang="fr-FR" sz="2000" dirty="0" err="1"/>
              <a:t>COpenhague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Bohr : difficulté de distinguer le système de l’appareillage.</a:t>
            </a:r>
          </a:p>
          <a:p>
            <a:endParaRPr lang="fr-FR" sz="2000" dirty="0"/>
          </a:p>
          <a:p>
            <a:r>
              <a:rPr lang="fr-FR" sz="2000" dirty="0"/>
              <a:t>Idée de variable cachée : exemple du spin de Bell</a:t>
            </a:r>
          </a:p>
          <a:p>
            <a:endParaRPr lang="fr-FR" sz="2000" dirty="0"/>
          </a:p>
          <a:p>
            <a:r>
              <a:rPr lang="fr-FR" sz="2000" dirty="0"/>
              <a:t>Opérateurs qui commutent = mesure « simultanée »  : l’</a:t>
            </a:r>
            <a:r>
              <a:rPr lang="fr-FR" sz="2000" dirty="0" err="1"/>
              <a:t>odre</a:t>
            </a:r>
            <a:r>
              <a:rPr lang="fr-FR" sz="2000" dirty="0"/>
              <a:t> n’a pas d’importance (contre exemple de </a:t>
            </a:r>
            <a:r>
              <a:rPr lang="fr-FR" sz="2000" dirty="0" err="1"/>
              <a:t>sx</a:t>
            </a:r>
            <a:r>
              <a:rPr lang="fr-FR" sz="2000" dirty="0"/>
              <a:t> et </a:t>
            </a:r>
            <a:r>
              <a:rPr lang="fr-FR" sz="2000" dirty="0" err="1"/>
              <a:t>sz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Quels postulats peut-on raisonnablement faire sur les états sur les « dispersion free state » (ESD : états sans dispersion) … mais on fait très vite des hypothèses qui ne reflètent pas une réalité expérimentale.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4622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0"/>
            <a:ext cx="6858000" cy="1001712"/>
          </a:xfrm>
        </p:spPr>
        <p:txBody>
          <a:bodyPr>
            <a:normAutofit/>
          </a:bodyPr>
          <a:lstStyle/>
          <a:p>
            <a:r>
              <a:rPr lang="en-US" dirty="0"/>
              <a:t>Bohm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4325" y="1123950"/>
            <a:ext cx="6308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 caches </a:t>
            </a:r>
            <a:r>
              <a:rPr lang="en-US" dirty="0" err="1"/>
              <a:t>interagissent</a:t>
            </a:r>
            <a:r>
              <a:rPr lang="en-US" dirty="0"/>
              <a:t> à distance de </a:t>
            </a:r>
            <a:r>
              <a:rPr lang="en-US" dirty="0" err="1"/>
              <a:t>manière</a:t>
            </a:r>
            <a:r>
              <a:rPr lang="en-US" dirty="0"/>
              <a:t> non “locale”</a:t>
            </a:r>
          </a:p>
          <a:p>
            <a:endParaRPr lang="en-US" dirty="0"/>
          </a:p>
          <a:p>
            <a:r>
              <a:rPr lang="en-US" dirty="0" err="1"/>
              <a:t>Séparabilité</a:t>
            </a:r>
            <a:r>
              <a:rPr lang="en-US" dirty="0"/>
              <a:t>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65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1575" y="0"/>
            <a:ext cx="6858000" cy="1001712"/>
          </a:xfrm>
        </p:spPr>
        <p:txBody>
          <a:bodyPr>
            <a:normAutofit/>
          </a:bodyPr>
          <a:lstStyle/>
          <a:p>
            <a:r>
              <a:rPr lang="en-US" dirty="0" err="1"/>
              <a:t>Conf</a:t>
            </a:r>
            <a:r>
              <a:rPr lang="en-US" dirty="0"/>
              <a:t> aspect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6367" y="1001712"/>
            <a:ext cx="5351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linkClick r:id="rId2"/>
              </a:rPr>
              <a:t>https://www.youtube.com/watch?v=JCfeEPTeSdA</a:t>
            </a:r>
            <a:endParaRPr lang="fr-FR" sz="2000" dirty="0"/>
          </a:p>
          <a:p>
            <a:endParaRPr lang="fr-FR" sz="2000" u="sng" dirty="0"/>
          </a:p>
          <a:p>
            <a:r>
              <a:rPr lang="fr-FR" sz="2000" dirty="0"/>
              <a:t>Récupérer article de </a:t>
            </a:r>
            <a:r>
              <a:rPr lang="fr-FR" sz="2000" dirty="0" err="1"/>
              <a:t>Schroedinger</a:t>
            </a:r>
            <a:endParaRPr lang="fr-FR" sz="2000" dirty="0"/>
          </a:p>
          <a:p>
            <a:r>
              <a:rPr lang="fr-FR" sz="2000" u="sng" dirty="0"/>
              <a:t>Minute 21: définition des angles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6" y="2595361"/>
            <a:ext cx="7800851" cy="1929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036" y="4572595"/>
            <a:ext cx="8401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Faire </a:t>
            </a:r>
            <a:r>
              <a:rPr lang="en-US" dirty="0" err="1"/>
              <a:t>calcul</a:t>
            </a:r>
            <a:r>
              <a:rPr lang="en-US" dirty="0"/>
              <a:t> min 29</a:t>
            </a:r>
          </a:p>
          <a:p>
            <a:endParaRPr lang="en-US" dirty="0"/>
          </a:p>
          <a:p>
            <a:r>
              <a:rPr lang="en-US" dirty="0"/>
              <a:t>Non </a:t>
            </a:r>
            <a:r>
              <a:rPr lang="en-US" dirty="0" err="1"/>
              <a:t>localité</a:t>
            </a:r>
            <a:r>
              <a:rPr lang="en-US" dirty="0"/>
              <a:t> </a:t>
            </a:r>
            <a:r>
              <a:rPr lang="en-US" dirty="0" err="1"/>
              <a:t>quantique</a:t>
            </a:r>
            <a:r>
              <a:rPr lang="en-US" dirty="0"/>
              <a:t> !!!</a:t>
            </a:r>
          </a:p>
          <a:p>
            <a:r>
              <a:rPr lang="en-US" dirty="0"/>
              <a:t>Variable caches s: </a:t>
            </a:r>
            <a:r>
              <a:rPr lang="en-US" dirty="0" err="1"/>
              <a:t>expliquer</a:t>
            </a:r>
            <a:r>
              <a:rPr lang="en-US" dirty="0"/>
              <a:t> le +/- 1</a:t>
            </a:r>
          </a:p>
          <a:p>
            <a:r>
              <a:rPr lang="en-US" dirty="0" err="1"/>
              <a:t>Déontrer</a:t>
            </a:r>
            <a:r>
              <a:rPr lang="en-US" dirty="0"/>
              <a:t> les </a:t>
            </a:r>
            <a:r>
              <a:rPr lang="en-US" dirty="0" err="1"/>
              <a:t>inégalités</a:t>
            </a:r>
            <a:r>
              <a:rPr lang="en-US" dirty="0"/>
              <a:t> de Bell</a:t>
            </a:r>
          </a:p>
          <a:p>
            <a:r>
              <a:rPr lang="en-US" dirty="0" err="1"/>
              <a:t>Mn</a:t>
            </a:r>
            <a:r>
              <a:rPr lang="en-US" dirty="0"/>
              <a:t> 53  : transition di-photons… op. </a:t>
            </a:r>
            <a:r>
              <a:rPr lang="en-US" dirty="0" err="1"/>
              <a:t>dipolaire</a:t>
            </a:r>
            <a:endParaRPr lang="en-US" dirty="0"/>
          </a:p>
          <a:p>
            <a:r>
              <a:rPr lang="en-US" dirty="0" err="1"/>
              <a:t>Espionnage</a:t>
            </a:r>
            <a:r>
              <a:rPr lang="en-US" dirty="0"/>
              <a:t> </a:t>
            </a:r>
            <a:r>
              <a:rPr lang="en-US" dirty="0" err="1"/>
              <a:t>quantique</a:t>
            </a:r>
            <a:r>
              <a:rPr lang="en-US" dirty="0"/>
              <a:t> . 1h17m</a:t>
            </a:r>
          </a:p>
        </p:txBody>
      </p:sp>
    </p:spTree>
    <p:extLst>
      <p:ext uri="{BB962C8B-B14F-4D97-AF65-F5344CB8AC3E}">
        <p14:creationId xmlns:p14="http://schemas.microsoft.com/office/powerpoint/2010/main" val="17098113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1575" y="0"/>
            <a:ext cx="6858000" cy="1001712"/>
          </a:xfrm>
        </p:spPr>
        <p:txBody>
          <a:bodyPr>
            <a:normAutofit/>
          </a:bodyPr>
          <a:lstStyle/>
          <a:p>
            <a:r>
              <a:rPr lang="en-US" dirty="0" err="1"/>
              <a:t>Conf</a:t>
            </a:r>
            <a:r>
              <a:rPr lang="en-US" dirty="0"/>
              <a:t> aspect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6367" y="1001712"/>
            <a:ext cx="535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linkClick r:id="rId2"/>
              </a:rPr>
              <a:t>https://www.youtube.com/watch?v=JCfeEPTeSdA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76366" y="1572220"/>
            <a:ext cx="8853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1h29 : communication </a:t>
            </a:r>
            <a:r>
              <a:rPr lang="en-US" dirty="0" err="1"/>
              <a:t>quantique</a:t>
            </a:r>
            <a:r>
              <a:rPr lang="en-US" dirty="0"/>
              <a:t> :</a:t>
            </a:r>
          </a:p>
          <a:p>
            <a:r>
              <a:rPr lang="en-US" dirty="0"/>
              <a:t>La communication </a:t>
            </a:r>
            <a:r>
              <a:rPr lang="en-US" dirty="0" err="1"/>
              <a:t>instantanée</a:t>
            </a:r>
            <a:r>
              <a:rPr lang="en-US" dirty="0"/>
              <a:t>,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serait</a:t>
            </a:r>
            <a:r>
              <a:rPr lang="en-US" dirty="0"/>
              <a:t> de </a:t>
            </a:r>
            <a:r>
              <a:rPr lang="en-US" dirty="0" err="1"/>
              <a:t>jouer</a:t>
            </a:r>
            <a:r>
              <a:rPr lang="en-US" dirty="0"/>
              <a:t> sur les orientations des </a:t>
            </a:r>
            <a:r>
              <a:rPr lang="en-US" dirty="0" err="1"/>
              <a:t>polariseurs</a:t>
            </a:r>
            <a:r>
              <a:rPr lang="en-US" dirty="0"/>
              <a:t> . Si Alice </a:t>
            </a:r>
            <a:r>
              <a:rPr lang="en-US" dirty="0" err="1"/>
              <a:t>passe</a:t>
            </a:r>
            <a:r>
              <a:rPr lang="en-US" dirty="0"/>
              <a:t> de 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dirty="0" err="1"/>
              <a:t>a</a:t>
            </a:r>
            <a:r>
              <a:rPr lang="en-US" dirty="0"/>
              <a:t> = 0 -&gt;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/2, </a:t>
            </a:r>
            <a:r>
              <a:rPr lang="en-US" dirty="0" err="1"/>
              <a:t>cette</a:t>
            </a:r>
            <a:r>
              <a:rPr lang="en-US" dirty="0"/>
              <a:t> info </a:t>
            </a:r>
            <a:r>
              <a:rPr lang="en-US" dirty="0" err="1"/>
              <a:t>peut-elle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à bob </a:t>
            </a:r>
            <a:r>
              <a:rPr lang="en-US" dirty="0" err="1"/>
              <a:t>instantanément</a:t>
            </a:r>
            <a:r>
              <a:rPr lang="en-US" dirty="0"/>
              <a:t> ?</a:t>
            </a:r>
          </a:p>
          <a:p>
            <a:endParaRPr lang="en-US" dirty="0"/>
          </a:p>
          <a:p>
            <a:r>
              <a:rPr lang="en-US" dirty="0"/>
              <a:t>…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de faire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/>
              <a:t>correlation </a:t>
            </a:r>
            <a:r>
              <a:rPr lang="en-US" dirty="0"/>
              <a:t>=&gt; </a:t>
            </a:r>
            <a:r>
              <a:rPr lang="en-US" dirty="0" err="1"/>
              <a:t>besoin</a:t>
            </a:r>
            <a:r>
              <a:rPr lang="en-US" dirty="0"/>
              <a:t> de </a:t>
            </a:r>
            <a:r>
              <a:rPr lang="en-US" dirty="0" err="1"/>
              <a:t>transmettre</a:t>
            </a:r>
            <a:r>
              <a:rPr lang="en-US" dirty="0"/>
              <a:t> </a:t>
            </a:r>
            <a:r>
              <a:rPr lang="en-US" dirty="0" err="1"/>
              <a:t>l’info</a:t>
            </a:r>
            <a:r>
              <a:rPr lang="en-US" dirty="0"/>
              <a:t> </a:t>
            </a:r>
            <a:r>
              <a:rPr lang="en-US" dirty="0" err="1"/>
              <a:t>d’Alice</a:t>
            </a:r>
            <a:r>
              <a:rPr lang="en-US" dirty="0"/>
              <a:t> à Bob par un canal </a:t>
            </a:r>
            <a:r>
              <a:rPr lang="en-US" dirty="0" err="1"/>
              <a:t>classique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Conclusion :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subsiste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qui </a:t>
            </a:r>
            <a:r>
              <a:rPr lang="en-US" dirty="0" err="1"/>
              <a:t>continuent</a:t>
            </a:r>
            <a:r>
              <a:rPr lang="en-US" dirty="0"/>
              <a:t> de </a:t>
            </a:r>
            <a:r>
              <a:rPr lang="en-US" dirty="0" err="1"/>
              <a:t>penser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possible de developer des theories à variables </a:t>
            </a:r>
            <a:r>
              <a:rPr lang="en-US" dirty="0" err="1"/>
              <a:t>supplémentaires</a:t>
            </a:r>
            <a:r>
              <a:rPr lang="en-US" dirty="0"/>
              <a:t> NON LOCALES. </a:t>
            </a:r>
            <a:r>
              <a:rPr lang="en-US" dirty="0" err="1"/>
              <a:t>Cela</a:t>
            </a:r>
            <a:r>
              <a:rPr lang="en-US" dirty="0"/>
              <a:t> ne </a:t>
            </a:r>
            <a:r>
              <a:rPr lang="en-US" dirty="0" err="1"/>
              <a:t>résoud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rien</a:t>
            </a:r>
            <a:r>
              <a:rPr lang="en-US" dirty="0"/>
              <a:t> le “</a:t>
            </a:r>
            <a:r>
              <a:rPr lang="en-US" dirty="0" err="1"/>
              <a:t>problème</a:t>
            </a:r>
            <a:r>
              <a:rPr lang="en-US" dirty="0"/>
              <a:t>” de la non </a:t>
            </a:r>
            <a:r>
              <a:rPr lang="en-US" dirty="0" err="1"/>
              <a:t>localité</a:t>
            </a:r>
            <a:r>
              <a:rPr lang="en-US" dirty="0"/>
              <a:t> </a:t>
            </a:r>
            <a:r>
              <a:rPr lang="en-US" dirty="0" err="1"/>
              <a:t>quantique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le </a:t>
            </a:r>
            <a:r>
              <a:rPr lang="en-US" dirty="0" err="1"/>
              <a:t>problème</a:t>
            </a:r>
            <a:r>
              <a:rPr lang="en-US" dirty="0"/>
              <a:t> conceptual de la </a:t>
            </a:r>
            <a:r>
              <a:rPr lang="en-US" dirty="0" err="1"/>
              <a:t>mesure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49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53143"/>
            <a:ext cx="9039225" cy="765217"/>
          </a:xfrm>
        </p:spPr>
        <p:txBody>
          <a:bodyPr>
            <a:noAutofit/>
          </a:bodyPr>
          <a:lstStyle/>
          <a:p>
            <a:r>
              <a:rPr lang="en-US" sz="4400" dirty="0"/>
              <a:t>Point de </a:t>
            </a:r>
            <a:r>
              <a:rPr lang="en-US" sz="4400" dirty="0" err="1"/>
              <a:t>vue</a:t>
            </a:r>
            <a:r>
              <a:rPr lang="en-US" sz="4400" dirty="0"/>
              <a:t> de N. Bohr (</a:t>
            </a:r>
            <a:r>
              <a:rPr lang="en-US" sz="4400" dirty="0" err="1"/>
              <a:t>interprétation</a:t>
            </a:r>
            <a:r>
              <a:rPr lang="en-US" sz="4400" dirty="0"/>
              <a:t> de </a:t>
            </a:r>
            <a:r>
              <a:rPr lang="en-US" sz="4400" dirty="0" err="1"/>
              <a:t>Copenhague</a:t>
            </a:r>
            <a:r>
              <a:rPr lang="en-US" sz="4400" dirty="0"/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1385" y="1336015"/>
            <a:ext cx="863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mesure</a:t>
            </a:r>
            <a:r>
              <a:rPr lang="en-US" sz="2000" dirty="0"/>
              <a:t> physique de </a:t>
            </a:r>
            <a:r>
              <a:rPr lang="en-US" sz="2000" dirty="0" err="1"/>
              <a:t>l’état</a:t>
            </a:r>
            <a:r>
              <a:rPr lang="en-US" sz="2000" dirty="0"/>
              <a:t> ne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dissociée</a:t>
            </a:r>
            <a:r>
              <a:rPr lang="en-US" sz="2000" dirty="0"/>
              <a:t> de </a:t>
            </a:r>
            <a:r>
              <a:rPr lang="en-US" sz="2000" dirty="0" err="1"/>
              <a:t>l’appareillage</a:t>
            </a:r>
            <a:r>
              <a:rPr lang="en-US" sz="2000" dirty="0"/>
              <a:t> de </a:t>
            </a:r>
            <a:r>
              <a:rPr lang="en-US" sz="2000" dirty="0" err="1"/>
              <a:t>mesure</a:t>
            </a:r>
            <a:r>
              <a:rPr lang="en-US" sz="2000" dirty="0"/>
              <a:t>, et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cohésion</a:t>
            </a:r>
            <a:r>
              <a:rPr lang="en-US" sz="2000" dirty="0"/>
              <a:t> </a:t>
            </a:r>
            <a:r>
              <a:rPr lang="en-US" sz="2000" dirty="0" err="1"/>
              <a:t>doit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maintenue</a:t>
            </a:r>
            <a:r>
              <a:rPr lang="en-US" sz="2000" dirty="0"/>
              <a:t> au </a:t>
            </a:r>
            <a:r>
              <a:rPr lang="en-US" sz="2000" dirty="0" err="1"/>
              <a:t>sens</a:t>
            </a:r>
            <a:r>
              <a:rPr lang="en-US" sz="2000" dirty="0"/>
              <a:t> strict =&gt; </a:t>
            </a:r>
            <a:r>
              <a:rPr lang="en-US" sz="2000" dirty="0" err="1"/>
              <a:t>une</a:t>
            </a:r>
            <a:r>
              <a:rPr lang="en-US" sz="2000" dirty="0"/>
              <a:t> description </a:t>
            </a:r>
            <a:r>
              <a:rPr lang="en-US" sz="2000" dirty="0" err="1"/>
              <a:t>complète</a:t>
            </a:r>
            <a:r>
              <a:rPr lang="en-US" sz="2000" dirty="0"/>
              <a:t> </a:t>
            </a:r>
            <a:r>
              <a:rPr lang="en-US" sz="2000" dirty="0" err="1"/>
              <a:t>doit</a:t>
            </a:r>
            <a:r>
              <a:rPr lang="en-US" sz="2000" dirty="0"/>
              <a:t> </a:t>
            </a:r>
            <a:r>
              <a:rPr lang="en-US" sz="2000" dirty="0" err="1"/>
              <a:t>donc</a:t>
            </a:r>
            <a:r>
              <a:rPr lang="en-US" sz="2000" dirty="0"/>
              <a:t> </a:t>
            </a:r>
            <a:r>
              <a:rPr lang="en-US" sz="2000" dirty="0" err="1"/>
              <a:t>intégrer</a:t>
            </a:r>
            <a:r>
              <a:rPr lang="en-US" sz="2000" dirty="0"/>
              <a:t> la </a:t>
            </a:r>
            <a:r>
              <a:rPr lang="en-US" sz="2000" dirty="0" err="1"/>
              <a:t>fonction</a:t>
            </a:r>
            <a:r>
              <a:rPr lang="en-US" sz="2000" dirty="0"/>
              <a:t> </a:t>
            </a:r>
            <a:r>
              <a:rPr lang="en-US" sz="2000" dirty="0" err="1"/>
              <a:t>d’onde</a:t>
            </a:r>
            <a:r>
              <a:rPr lang="en-US" sz="2000" dirty="0"/>
              <a:t> du photon ET de </a:t>
            </a:r>
            <a:r>
              <a:rPr lang="en-US" sz="2000" dirty="0" err="1"/>
              <a:t>l’appareillage</a:t>
            </a:r>
            <a:r>
              <a:rPr lang="en-US" sz="2000" dirty="0"/>
              <a:t> de </a:t>
            </a:r>
            <a:r>
              <a:rPr lang="en-US" sz="2000" dirty="0" err="1"/>
              <a:t>mesure</a:t>
            </a:r>
            <a:r>
              <a:rPr lang="en-US" sz="20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2530248"/>
            <a:ext cx="5457788" cy="29017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30686" y="2489511"/>
            <a:ext cx="30085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Suite à la </a:t>
            </a:r>
            <a:r>
              <a:rPr lang="en-US" dirty="0" err="1"/>
              <a:t>désintégration</a:t>
            </a:r>
            <a:r>
              <a:rPr lang="en-US" dirty="0"/>
              <a:t> radioactive, Le chat </a:t>
            </a:r>
            <a:r>
              <a:rPr lang="en-US" dirty="0" err="1"/>
              <a:t>est-il</a:t>
            </a:r>
            <a:r>
              <a:rPr lang="en-US" dirty="0"/>
              <a:t> vivant </a:t>
            </a:r>
            <a:r>
              <a:rPr lang="en-US" dirty="0" err="1"/>
              <a:t>ou</a:t>
            </a:r>
            <a:r>
              <a:rPr lang="en-US" dirty="0"/>
              <a:t> mort ? : </a:t>
            </a:r>
            <a:r>
              <a:rPr lang="en-US" dirty="0" err="1"/>
              <a:t>tant</a:t>
            </a:r>
            <a:r>
              <a:rPr lang="en-US" dirty="0"/>
              <a:t> que je ne </a:t>
            </a:r>
            <a:r>
              <a:rPr lang="en-US" dirty="0" err="1"/>
              <a:t>regarde</a:t>
            </a:r>
            <a:r>
              <a:rPr lang="en-US" dirty="0"/>
              <a:t> pas, je ne </a:t>
            </a:r>
            <a:r>
              <a:rPr lang="en-US" dirty="0" err="1"/>
              <a:t>peux</a:t>
            </a:r>
            <a:r>
              <a:rPr lang="en-US" dirty="0"/>
              <a:t> pas savoir…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se </a:t>
            </a:r>
            <a:r>
              <a:rPr lang="en-US" dirty="0" err="1"/>
              <a:t>passe</a:t>
            </a:r>
            <a:r>
              <a:rPr lang="en-US" dirty="0"/>
              <a:t> la bifurcation, et </a:t>
            </a:r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implique</a:t>
            </a:r>
            <a:r>
              <a:rPr lang="en-US" dirty="0"/>
              <a:t>-t-</a:t>
            </a:r>
            <a:r>
              <a:rPr lang="en-US" dirty="0" err="1"/>
              <a:t>elle</a:t>
            </a:r>
            <a:r>
              <a:rPr lang="en-US" dirty="0"/>
              <a:t> 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6431" y="5520444"/>
            <a:ext cx="875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Outre</a:t>
            </a:r>
            <a:r>
              <a:rPr lang="en-US" dirty="0"/>
              <a:t> les </a:t>
            </a:r>
            <a:r>
              <a:rPr lang="en-US" dirty="0" err="1"/>
              <a:t>questionnements</a:t>
            </a:r>
            <a:r>
              <a:rPr lang="en-US" dirty="0"/>
              <a:t> </a:t>
            </a:r>
            <a:r>
              <a:rPr lang="en-US" dirty="0" err="1"/>
              <a:t>philosophiques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question plus </a:t>
            </a:r>
            <a:r>
              <a:rPr lang="en-US" dirty="0" err="1"/>
              <a:t>pratique</a:t>
            </a:r>
            <a:r>
              <a:rPr lang="en-US" dirty="0"/>
              <a:t> se pose : </a:t>
            </a:r>
            <a:r>
              <a:rPr lang="en-US" b="1" dirty="0"/>
              <a:t>“Comment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théorie</a:t>
            </a:r>
            <a:r>
              <a:rPr lang="en-US" b="1" dirty="0"/>
              <a:t> </a:t>
            </a:r>
            <a:r>
              <a:rPr lang="en-US" b="1" dirty="0" err="1"/>
              <a:t>déterministe</a:t>
            </a:r>
            <a:r>
              <a:rPr lang="en-US" b="1" dirty="0"/>
              <a:t> de </a:t>
            </a:r>
            <a:r>
              <a:rPr lang="en-US" b="1" dirty="0" err="1"/>
              <a:t>l’evolution</a:t>
            </a:r>
            <a:r>
              <a:rPr lang="en-US" b="1" dirty="0"/>
              <a:t> </a:t>
            </a:r>
            <a:r>
              <a:rPr lang="en-US" b="1" dirty="0" err="1"/>
              <a:t>peut-elle</a:t>
            </a:r>
            <a:r>
              <a:rPr lang="en-US" b="1" dirty="0"/>
              <a:t> </a:t>
            </a:r>
            <a:r>
              <a:rPr lang="en-US" b="1" dirty="0" err="1"/>
              <a:t>aboutir</a:t>
            </a:r>
            <a:r>
              <a:rPr lang="en-US" b="1" dirty="0"/>
              <a:t> à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mesure</a:t>
            </a:r>
            <a:r>
              <a:rPr lang="en-US" b="1" dirty="0"/>
              <a:t> </a:t>
            </a:r>
            <a:r>
              <a:rPr lang="en-US" b="1" dirty="0" err="1"/>
              <a:t>aléatoire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l’appareil</a:t>
            </a:r>
            <a:r>
              <a:rPr lang="en-US" b="1" dirty="0"/>
              <a:t> de </a:t>
            </a:r>
            <a:r>
              <a:rPr lang="en-US" b="1" dirty="0" err="1"/>
              <a:t>mesure</a:t>
            </a:r>
            <a:r>
              <a:rPr lang="en-US" b="1" dirty="0"/>
              <a:t> </a:t>
            </a:r>
            <a:r>
              <a:rPr lang="en-US" b="1" dirty="0" err="1"/>
              <a:t>doit</a:t>
            </a:r>
            <a:r>
              <a:rPr lang="en-US" b="1" dirty="0"/>
              <a:t> </a:t>
            </a:r>
            <a:r>
              <a:rPr lang="en-US" b="1" dirty="0" err="1"/>
              <a:t>être</a:t>
            </a:r>
            <a:r>
              <a:rPr lang="en-US" b="1" dirty="0"/>
              <a:t> </a:t>
            </a:r>
            <a:r>
              <a:rPr lang="en-US" b="1" dirty="0" err="1"/>
              <a:t>intégré</a:t>
            </a:r>
            <a:r>
              <a:rPr lang="en-US" b="1" dirty="0"/>
              <a:t> </a:t>
            </a:r>
            <a:r>
              <a:rPr lang="en-US" b="1" dirty="0" err="1"/>
              <a:t>dans</a:t>
            </a:r>
            <a:r>
              <a:rPr lang="en-US" b="1" dirty="0"/>
              <a:t> la description ?”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encore “</a:t>
            </a:r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incarne</a:t>
            </a:r>
            <a:r>
              <a:rPr lang="en-US" dirty="0"/>
              <a:t> les observables </a:t>
            </a:r>
            <a:r>
              <a:rPr lang="en-US" dirty="0" err="1"/>
              <a:t>hermitiques</a:t>
            </a:r>
            <a:r>
              <a:rPr lang="en-US" dirty="0"/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27091029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 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d’Espagnat</a:t>
            </a:r>
            <a:r>
              <a:rPr lang="en-US" dirty="0"/>
              <a:t>, </a:t>
            </a:r>
            <a:r>
              <a:rPr lang="en-US" i="1" dirty="0"/>
              <a:t>Use of inequalities for the experimental test of a general conception of the foundation of</a:t>
            </a:r>
          </a:p>
          <a:p>
            <a:r>
              <a:rPr lang="fr-FR" i="1" dirty="0" err="1"/>
              <a:t>microphysics</a:t>
            </a:r>
            <a:r>
              <a:rPr lang="fr-FR" dirty="0"/>
              <a:t>, Phys. </a:t>
            </a:r>
            <a:r>
              <a:rPr lang="fr-FR" dirty="0" err="1"/>
              <a:t>Rev</a:t>
            </a:r>
            <a:r>
              <a:rPr lang="fr-FR" dirty="0"/>
              <a:t>. </a:t>
            </a:r>
            <a:r>
              <a:rPr lang="fr-FR" b="1" dirty="0"/>
              <a:t>D11</a:t>
            </a:r>
            <a:r>
              <a:rPr lang="fr-FR" dirty="0"/>
              <a:t>, 1424 (1975).</a:t>
            </a:r>
          </a:p>
          <a:p>
            <a:r>
              <a:rPr lang="en-US" dirty="0"/>
              <a:t>L. Hardy, </a:t>
            </a:r>
            <a:r>
              <a:rPr lang="en-US" i="1" dirty="0"/>
              <a:t>Quantum Mechanics, Local Realistic Theories, and Lorentz-Invariant Realistic Theories, </a:t>
            </a:r>
            <a:r>
              <a:rPr lang="en-US" dirty="0"/>
              <a:t>Phys. </a:t>
            </a:r>
            <a:r>
              <a:rPr lang="en-US" dirty="0" err="1"/>
              <a:t>Rev.Lett</a:t>
            </a:r>
            <a:r>
              <a:rPr lang="en-US" dirty="0"/>
              <a:t>. </a:t>
            </a:r>
            <a:r>
              <a:rPr lang="en-US" b="1" dirty="0"/>
              <a:t>68</a:t>
            </a:r>
            <a:r>
              <a:rPr lang="en-US" dirty="0"/>
              <a:t>, 2981 (1992).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28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avec flèche 16"/>
          <p:cNvCxnSpPr/>
          <p:nvPr/>
        </p:nvCxnSpPr>
        <p:spPr>
          <a:xfrm flipV="1">
            <a:off x="3850463" y="905979"/>
            <a:ext cx="34225" cy="3663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16745" y="3028740"/>
            <a:ext cx="5906503" cy="36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16142" y="31367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evolution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167987" y="793308"/>
            <a:ext cx="157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8343" y="26161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aléatoire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207224" y="26594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déterministe</a:t>
            </a:r>
          </a:p>
        </p:txBody>
      </p:sp>
      <p:sp>
        <p:nvSpPr>
          <p:cNvPr id="27" name="Ellipse 26"/>
          <p:cNvSpPr/>
          <p:nvPr/>
        </p:nvSpPr>
        <p:spPr>
          <a:xfrm>
            <a:off x="6207224" y="1988688"/>
            <a:ext cx="284882" cy="28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378541" y="1747333"/>
            <a:ext cx="284882" cy="2839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16745" y="1098223"/>
            <a:ext cx="172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chaotiques</a:t>
            </a:r>
          </a:p>
        </p:txBody>
      </p:sp>
      <p:sp>
        <p:nvSpPr>
          <p:cNvPr id="34" name="Ellipse 33"/>
          <p:cNvSpPr/>
          <p:nvPr/>
        </p:nvSpPr>
        <p:spPr>
          <a:xfrm>
            <a:off x="6207224" y="3985456"/>
            <a:ext cx="284882" cy="283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492106" y="1616220"/>
            <a:ext cx="177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classique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39322" y="3706332"/>
            <a:ext cx="228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quantique (interprétation de Copenhague)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42162" y="9295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déterministe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132900" y="459751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aléatoire</a:t>
            </a:r>
          </a:p>
        </p:txBody>
      </p:sp>
      <p:sp>
        <p:nvSpPr>
          <p:cNvPr id="39" name="Ellipse 38"/>
          <p:cNvSpPr/>
          <p:nvPr/>
        </p:nvSpPr>
        <p:spPr>
          <a:xfrm>
            <a:off x="2682250" y="1540682"/>
            <a:ext cx="284882" cy="2839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277928" y="1939385"/>
            <a:ext cx="17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statistiques classiques</a:t>
            </a:r>
          </a:p>
        </p:txBody>
      </p:sp>
      <p:sp>
        <p:nvSpPr>
          <p:cNvPr id="42" name="Ellipse 41"/>
          <p:cNvSpPr/>
          <p:nvPr/>
        </p:nvSpPr>
        <p:spPr>
          <a:xfrm>
            <a:off x="1567637" y="4027408"/>
            <a:ext cx="284882" cy="28396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848902" y="4281950"/>
            <a:ext cx="172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Systèmes statistiques quantiques</a:t>
            </a:r>
          </a:p>
        </p:txBody>
      </p:sp>
      <p:sp>
        <p:nvSpPr>
          <p:cNvPr id="3" name="Flèche courbée vers la droite 2"/>
          <p:cNvSpPr/>
          <p:nvPr/>
        </p:nvSpPr>
        <p:spPr>
          <a:xfrm flipV="1">
            <a:off x="5105074" y="1699296"/>
            <a:ext cx="893149" cy="23232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960282" y="1450462"/>
            <a:ext cx="284882" cy="2839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277206" y="997583"/>
            <a:ext cx="281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Mécanique quantique (interprétation d’Einstein)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2177" y="5749291"/>
            <a:ext cx="9086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En</a:t>
            </a:r>
            <a:r>
              <a:rPr lang="en-US" sz="2000" dirty="0"/>
              <a:t> physique </a:t>
            </a:r>
            <a:r>
              <a:rPr lang="en-US" sz="2000" dirty="0" err="1"/>
              <a:t>statistique</a:t>
            </a:r>
            <a:r>
              <a:rPr lang="en-US" sz="2000" dirty="0"/>
              <a:t>, le “</a:t>
            </a:r>
            <a:r>
              <a:rPr lang="en-US" sz="2000" dirty="0" err="1"/>
              <a:t>hasard</a:t>
            </a:r>
            <a:r>
              <a:rPr lang="en-US" sz="2000" dirty="0"/>
              <a:t>”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dû</a:t>
            </a:r>
            <a:r>
              <a:rPr lang="en-US" sz="2000" dirty="0"/>
              <a:t> a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partie</a:t>
            </a:r>
            <a:r>
              <a:rPr lang="en-US" sz="2000" dirty="0"/>
              <a:t> </a:t>
            </a:r>
            <a:r>
              <a:rPr lang="en-US" sz="2000" dirty="0" err="1"/>
              <a:t>masquée</a:t>
            </a:r>
            <a:r>
              <a:rPr lang="en-US" sz="2000" dirty="0"/>
              <a:t> / </a:t>
            </a:r>
            <a:r>
              <a:rPr lang="en-US" sz="2000" dirty="0" err="1"/>
              <a:t>perdue</a:t>
            </a:r>
            <a:r>
              <a:rPr lang="en-US" sz="2000" dirty="0"/>
              <a:t> de </a:t>
            </a:r>
            <a:r>
              <a:rPr lang="en-US" sz="2000" dirty="0" err="1"/>
              <a:t>l’information</a:t>
            </a:r>
            <a:r>
              <a:rPr lang="en-US" sz="2000" dirty="0"/>
              <a:t>… Et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c’était</a:t>
            </a:r>
            <a:r>
              <a:rPr lang="en-US" sz="2000" dirty="0"/>
              <a:t> </a:t>
            </a:r>
            <a:r>
              <a:rPr lang="en-US" sz="2000" dirty="0" err="1"/>
              <a:t>pareil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mécanique</a:t>
            </a:r>
            <a:r>
              <a:rPr lang="en-US" sz="2000" dirty="0"/>
              <a:t> </a:t>
            </a:r>
            <a:r>
              <a:rPr lang="en-US" sz="2000" dirty="0" err="1"/>
              <a:t>quantique</a:t>
            </a:r>
            <a:r>
              <a:rPr lang="en-US" sz="2000" dirty="0"/>
              <a:t> ? Notion de variables caches… </a:t>
            </a:r>
            <a:r>
              <a:rPr lang="en-US" sz="2000" dirty="0" err="1"/>
              <a:t>invalidées</a:t>
            </a:r>
            <a:r>
              <a:rPr lang="en-US" sz="2000" dirty="0"/>
              <a:t> par les experience </a:t>
            </a:r>
            <a:r>
              <a:rPr lang="en-US" sz="2000" dirty="0" err="1"/>
              <a:t>d’Aspect</a:t>
            </a:r>
            <a:r>
              <a:rPr lang="en-US" sz="2000" dirty="0"/>
              <a:t>.</a:t>
            </a:r>
          </a:p>
        </p:txBody>
      </p:sp>
      <p:sp>
        <p:nvSpPr>
          <p:cNvPr id="28" name="Titre 1"/>
          <p:cNvSpPr>
            <a:spLocks noGrp="1"/>
          </p:cNvSpPr>
          <p:nvPr>
            <p:ph type="ctrTitle"/>
          </p:nvPr>
        </p:nvSpPr>
        <p:spPr>
          <a:xfrm>
            <a:off x="104775" y="0"/>
            <a:ext cx="9039225" cy="765217"/>
          </a:xfrm>
        </p:spPr>
        <p:txBody>
          <a:bodyPr>
            <a:noAutofit/>
          </a:bodyPr>
          <a:lstStyle/>
          <a:p>
            <a:r>
              <a:rPr lang="en-US" sz="4800" dirty="0" err="1"/>
              <a:t>Déterminisme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physique</a:t>
            </a:r>
          </a:p>
        </p:txBody>
      </p:sp>
    </p:spTree>
    <p:extLst>
      <p:ext uri="{BB962C8B-B14F-4D97-AF65-F5344CB8AC3E}">
        <p14:creationId xmlns:p14="http://schemas.microsoft.com/office/powerpoint/2010/main" val="147976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83,98952"/>
  <p:tag name="LATEXADDIN" val="\documentclass{article}&#10;\usepackage{amsmath,color}&#10;\pagestyle{empty}&#10;\begin{document}&#10;&#10;$\textcolor{red}{\theta'}$&#10;&#10;&#10;&#10;\end{document}"/>
  <p:tag name="IGUANATEXSIZE" val="22"/>
  <p:tag name="IGUANATEXCURSOR" val="11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007,124"/>
  <p:tag name="LATEXADDIN" val="\documentclass{article}&#10;\usepackage{amsmath,color}&#10;\pagestyle{empty}&#10;\begin{document}&#10;&#10;${\rm prob}(\vec{\lambda}\in \Omega_-) =\frac{\textcolor{red}{\theta'}}{\pi}$&#10;&#10;&#10;&#10;\end{document}"/>
  <p:tag name="IGUANATEXSIZE" val="22"/>
  <p:tag name="IGUANATEXCURSOR" val="15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87,6265"/>
  <p:tag name="LATEXADDIN" val="\documentclass{article}&#10;\usepackage{amsmath}&#10;\pagestyle{empty}&#10;\begin{document}&#10;&#10;$2\bar{S}_{\vec{a}} = \vec{p}\cdot \vec{a} =\cos \theta$&#10;&#10;&#10;&#10;\end{document}"/>
  <p:tag name="IGUANATEXSIZE" val="22"/>
  <p:tag name="IGUANATEXCURSOR" val="13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209,9738"/>
  <p:tag name="LATEXADDIN" val="\documentclass{article}&#10;\usepackage{amsmath}&#10;\pagestyle{empty}&#10;\begin{document}&#10;&#10;$|+_{\vec{p}}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944,132"/>
  <p:tag name="LATEXADDIN" val="\documentclass{article}&#10;\usepackage{amsmath}&#10;\pagestyle{empty}&#10;\begin{document}&#10;&#10;$\rho(\vec \lambda)=\frac{1}{2 \pi} \Theta(\vec{\lambda}\cdot \vec{p})$&#10;&#10;&#10;&#10;\end{document}"/>
  <p:tag name="IGUANATEXSIZE" val="22"/>
  <p:tag name="IGUANATEXCURSOR" val="12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1148,106"/>
  <p:tag name="LATEXADDIN" val="\documentclass{article}&#10;\usepackage{amsmath}&#10;\pagestyle{empty}&#10;\begin{document}&#10;&#10;${S}_{\vec{a}} = {\rm signe}(\vec{\lambda}\cdot \vec{b}(\vec{a},\vec{p}))$&#10;&#10;&#10;&#10;\end{document}"/>
  <p:tag name="IGUANATEXSIZE" val="22"/>
  <p:tag name="IGUANATEXCURSOR" val="15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354,7057"/>
  <p:tag name="LATEXADDIN" val="\documentclass{article}&#10;\usepackage{amsmath}&#10;\pagestyle{empty}&#10;\begin{document}&#10;&#10;${S}_{\vec{a}}  &gt; 0$&#10;&#10;&#10;&#10;\end{document}"/>
  <p:tag name="IGUANATEXSIZE" val="22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55,2306"/>
  <p:tag name="LATEXADDIN" val="\documentclass{article}&#10;\usepackage{amsmath}&#10;\pagestyle{empty}&#10;\begin{document}&#10;&#10;$\Omega_+$&#10;&#10;&#10;&#10;\end{document}"/>
  <p:tag name="IGUANATEXSIZE" val="22"/>
  <p:tag name="IGUANATEXCURSOR" val="90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53,7308"/>
  <p:tag name="LATEXADDIN" val="\documentclass{article}&#10;\usepackage{amsmath}&#10;\pagestyle{empty}&#10;\begin{document}&#10;&#10;$\Omega_-$&#10;&#10;&#10;&#10;\end{document}"/>
  <p:tag name="IGUANATEXSIZE" val="22"/>
  <p:tag name="IGUANATEXCURSOR" val="90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83,98952"/>
  <p:tag name="LATEXADDIN" val="\documentclass{article}&#10;\usepackage{amsmath,color}&#10;\pagestyle{empty}&#10;\begin{document}&#10;&#10;$\textcolor{red}{\theta'}$&#10;&#10;&#10;&#10;\end{document}"/>
  <p:tag name="IGUANATEXSIZE" val="22"/>
  <p:tag name="IGUANATEXCURSOR" val="11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220,098"/>
  <p:tag name="LATEXADDIN" val="\documentclass{article}&#10;\usepackage{amsmath,color}&#10;\pagestyle{empty}&#10;\begin{document}&#10;&#10;${\rm prob}(\vec{\lambda}\in \Omega_+) =1-\frac{\textcolor{red}{\theta'}}{\pi}$&#10;&#10;&#10;&#10;\end{document}"/>
  <p:tag name="IGUANATEXSIZE" val="22"/>
  <p:tag name="IGUANATEXCURSOR" val="12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1146,607"/>
  <p:tag name="LATEXADDIN" val="\documentclass{article}&#10;\usepackage{amsmath}&#10;\pagestyle{empty}&#10;\begin{document}&#10;&#10;$2\bar{S}_{\vec{a}} = 1 -  \frac{2 \theta'}{\pi}  = \cos \theta$&#10;&#10;&#10;&#10;\end{document}"/>
  <p:tag name="IGUANATEXSIZE" val="22"/>
  <p:tag name="IGUANATEXCURSOR" val="14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87,6265"/>
  <p:tag name="LATEXADDIN" val="\documentclass{article}&#10;\usepackage{amsmath}&#10;\pagestyle{empty}&#10;\begin{document}&#10;&#10;$2\bar{S}_{\vec{a}} = \vec{p}\cdot \vec{a} =\cos \theta$&#10;&#10;&#10;&#10;\end{document}"/>
  <p:tag name="IGUANATEXSIZE" val="22"/>
  <p:tag name="IGUANATEXCURSOR" val="13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897,6378"/>
  <p:tag name="LATEXADDIN" val="\documentclass{article}&#10;\usepackage{amsmath}&#10;\pagestyle{empty}&#10;\begin{document}&#10;&#10;$\theta'=\frac{\pi}{2}(1-\cos \theta)$&#10;&#10;&#10;&#10;\end{document}"/>
  <p:tag name="IGUANATEXSIZE" val="22"/>
  <p:tag name="IGUANATEXCURSOR" val="11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9,97"/>
  <p:tag name="LATEXADDIN" val="\documentclass{article}&#10;\usepackage{amsmath}&#10;\pagestyle{empty}&#10;\begin{document}&#10;&#10;$\psi (\lambda)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293,2133"/>
  <p:tag name="LATEXADDIN" val="\documentclass{article}&#10;\usepackage{amsmath}&#10;\pagestyle{empty}&#10;\begin{document}&#10;&#10;$\pm \left(\frac{\hbar}{2}\right)$&#10;&#10;&#10;&#10;\end{document}"/>
  <p:tag name="IGUANATEXSIZE" val="22"/>
  <p:tag name="IGUANATEXCURSOR" val="11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68,2039"/>
  <p:tag name="LATEXADDIN" val="\documentclass{article}&#10;\usepackage{amsmath}&#10;\pagestyle{empty}&#10;\begin{document}&#10;&#10;$A(\vec{a},\lambda)$&#10;&#10;&#10;&#10;\end{document}"/>
  <p:tag name="IGUANATEXSIZE" val="22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86,23921"/>
  <p:tag name="LATEXADDIN" val="\documentclass{article}&#10;\usepackage{amsmath}&#10;\pagestyle{empty}&#10;\begin{document}&#10;&#10;$\hat O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205,849"/>
  <p:tag name="LATEXADDIN" val="\documentclass{article}&#10;\usepackage{amsmath}&#10;\pagestyle{empty}&#10;\begin{document}&#10;&#10;$S_z = \hbar \left(&#10;\begin{array}{ccc}&#10;0 &amp; - i &amp; 0 \\&#10;i &amp; 0 &amp; 0 \\&#10;0 &amp; 0 &amp; 0 &#10;\end{array} \right)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2193,476"/>
  <p:tag name="LATEXADDIN" val="\documentclass{article}&#10;\usepackage{amsmath}&#10;\pagestyle{empty}&#10;\begin{document}&#10;&#10;$\xi_+=\frac{1}{\sqrt{2}} \left(&#10;\begin{array}{c}&#10;1 \\&#10;i  \\&#10;0  &#10;\end{array} \right) \quad\text{et} \quad&#10;\xi_-=\frac{1}{\sqrt{2}} \left(&#10;\begin{array}{c}&#10;1 \\&#10;-i  \\&#10;0  &#10;\end{array} \right)$&#10;&#10;&#10;&#10;\end{document}"/>
  <p:tag name="IGUANATEXSIZE" val="22"/>
  <p:tag name="IGUANATEXCURSOR" val="1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2341,957"/>
  <p:tag name="LATEXADDIN" val="\documentclass{article}&#10;\usepackage{amsmath}&#10;\pagestyle{empty}&#10;\begin{document}&#10;&#10;$\xi_x \equiv |v \rangle = \left(&#10;\begin{array}{c}&#10;1 \\&#10;0  \\&#10;0  &#10;\end{array} \right) \quad\text{et} \quad&#10;\xi_y \equiv |h \rangle= \left(&#10;\begin{array}{c}&#10;0 \\&#10;1  \\&#10;0  &#10;\end{array} \right)$&#10;&#10;&#10;&#10;\end{document}"/>
  <p:tag name="IGUANATEXSIZE" val="22"/>
  <p:tag name="IGUANATEXCURSOR" val="2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9843"/>
  <p:tag name="ORIGINALWIDTH" val="1091,864"/>
  <p:tag name="LATEXADDIN" val="\documentclass{article}&#10;\usepackage{amsmath}&#10;\pagestyle{empty}&#10;\begin{document}&#10;&#10;$\vec{a}=\cos\theta \vec{e}_x + \sin\theta \vec{e}_y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49,081"/>
  <p:tag name="LATEXADDIN" val="\documentclass{article}&#10;\usepackage{amsmath}&#10;\pagestyle{empty}&#10;\begin{document}&#10;&#10;$|+_{\theta}\rangle := \cos \theta | v \rangle + \sin \theta | h \rangle 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335,583"/>
  <p:tag name="LATEXADDIN" val="\documentclass{article}&#10;\usepackage{amsmath}&#10;\pagestyle{empty}&#10;\begin{document}&#10;&#10;$p(v)=|\langle v | +_\theta \rangle|^2 = \cos^2 \theta$&#10;&#10;&#10;&#10;\end{document}"/>
  <p:tag name="IGUANATEXSIZE" val="22"/>
  <p:tag name="IGUANATEXCURSOR" val="12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1335,583"/>
  <p:tag name="LATEXADDIN" val="\documentclass{article}&#10;\usepackage{amsmath}&#10;\pagestyle{empty}&#10;\begin{document}&#10;&#10;$p(h)=|\langle h | +_\theta \rangle|^2 = \sin^2 \theta$&#10;&#10;&#10;&#10;\end{document}"/>
  <p:tag name="IGUANATEXSIZE" val="18"/>
  <p:tag name="IGUANATEXCURSOR" val="12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9843"/>
  <p:tag name="ORIGINALWIDTH" val="1091,864"/>
  <p:tag name="LATEXADDIN" val="\documentclass{article}&#10;\usepackage{amsmath}&#10;\pagestyle{empty}&#10;\begin{document}&#10;&#10;$\vec{a}=\cos\theta \vec{e}_x + \sin\theta \vec{e}_y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49,081"/>
  <p:tag name="LATEXADDIN" val="\documentclass{article}&#10;\usepackage{amsmath}&#10;\pagestyle{empty}&#10;\begin{document}&#10;&#10;$|+_{\theta}\rangle := \cos \theta | v \rangle + \sin \theta | h \rangle 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335,583"/>
  <p:tag name="LATEXADDIN" val="\documentclass{article}&#10;\usepackage{amsmath}&#10;\pagestyle{empty}&#10;\begin{document}&#10;&#10;$p(v)=|\langle v | +_\theta \rangle|^2 = \cos^2 \theta$&#10;&#10;&#10;&#10;\end{document}"/>
  <p:tag name="IGUANATEXSIZE" val="22"/>
  <p:tag name="IGUANATEXCURSOR" val="12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1335,583"/>
  <p:tag name="LATEXADDIN" val="\documentclass{article}&#10;\usepackage{amsmath}&#10;\pagestyle{empty}&#10;\begin{document}&#10;&#10;$p(h)=|\langle h | +_\theta \rangle|^2 = \sin^2 \theta$&#10;&#10;&#10;&#10;\end{document}"/>
  <p:tag name="IGUANATEXSIZE" val="22"/>
  <p:tag name="IGUANATEXCURSOR" val="12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97,48779"/>
  <p:tag name="LATEXADDIN" val="\documentclass{article}&#10;\usepackage{amsmath}&#10;\pagestyle{empty}&#10;\begin{document}&#10;&#10;$\lambda_i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737,1579"/>
  <p:tag name="LATEXADDIN" val="\documentclass{article}&#10;\usepackage{amsmath}&#10;\pagestyle{empty}&#10;\begin{document}&#10;&#10;$= \cos^2 (\frac{\pi}{2}-\theta)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2351"/>
  <p:tag name="LATEXADDIN" val="\documentclass{article}&#10;\usepackage{amsmath}&#10;\pagestyle{empty}&#10;\begin{document}&#10;&#10;$|g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1,372"/>
  <p:tag name="LATEXADDIN" val="\documentclass{article}&#10;\usepackage{amsmath}&#10;\pagestyle{empty}&#10;\begin{document}&#10;&#10;$|d \rangle = \frac{1}{\sqrt{2}}\left( |v \rangle +&#10;|h \rangle \right)$&#10;&#10;&#10;&#10;\end{document}"/>
  <p:tag name="IGUANATEXSIZE" val="22"/>
  <p:tag name="IGUANATEXCURSOR" val="13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1,372"/>
  <p:tag name="LATEXADDIN" val="\documentclass{article}&#10;\usepackage{amsmath}&#10;\pagestyle{empty}&#10;\begin{document}&#10;&#10;$|d \rangle = \frac{1}{\sqrt{2}}\left( |v \rangle -&#10;|h \rangle \right)$&#10;&#10;&#10;&#10;\end{document}"/>
  <p:tag name="IGUANATEXSIZE" val="22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68,429"/>
  <p:tag name="LATEXADDIN" val="\documentclass{article}&#10;\usepackage{amsmath}&#10;\pagestyle{empty}&#10;\begin{document}&#10;&#10;$(\langle h|v \rangle=0)$&#10;&#10;&#10;&#10;\end{document}"/>
  <p:tag name="IGUANATEXSIZE" val="22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97,48779"/>
  <p:tag name="LATEXADDIN" val="\documentclass{article}&#10;\usepackage{amsmath}&#10;\pagestyle{empty}&#10;\begin{document}&#10;&#10;$\lambda_i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2351"/>
  <p:tag name="LATEXADDIN" val="\documentclass{article}&#10;\usepackage{amsmath}&#10;\pagestyle{empty}&#10;\begin{document}&#10;&#10;$|g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1,372"/>
  <p:tag name="LATEXADDIN" val="\documentclass{article}&#10;\usepackage{amsmath}&#10;\pagestyle{empty}&#10;\begin{document}&#10;&#10;$|d \rangle = \frac{1}{\sqrt{2}}\left( |v \rangle +&#10;|h \rangle \right)$&#10;&#10;&#10;&#10;\end{document}"/>
  <p:tag name="IGUANATEXSIZE" val="22"/>
  <p:tag name="IGUANATEXCURSOR" val="13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1,372"/>
  <p:tag name="LATEXADDIN" val="\documentclass{article}&#10;\usepackage{amsmath}&#10;\pagestyle{empty}&#10;\begin{document}&#10;&#10;$|d \rangle = \frac{1}{\sqrt{2}}\left( |v \rangle -&#10;|h \rangle \right)$&#10;&#10;&#10;&#10;\end{document}"/>
  <p:tag name="IGUANATEXSIZE" val="22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660,6674"/>
  <p:tag name="LATEXADDIN" val="\documentclass{article}&#10;\usepackage{amsmath}&#10;\pagestyle{empty}&#10;\begin{document}&#10;&#10;$(\langle d|v \rangle=\frac{1}{\sqrt{2}})$&#10;&#10;&#10;&#10;\end{document}"/>
  <p:tag name="IGUANATEXSIZE" val="22"/>
  <p:tag name="IGUANATEXCURSOR" val="11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60,9299"/>
  <p:tag name="LATEXADDIN" val="\documentclass{article}&#10;\usepackage{amsmath}&#10;\pagestyle{empty}&#10;\begin{document}&#10;&#10;$(\langle g|d \rangle=0)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2351"/>
  <p:tag name="LATEXADDIN" val="\documentclass{article}&#10;\usepackage{amsmath}&#10;\pagestyle{empty}&#10;\begin{document}&#10;&#10;$|g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1,372"/>
  <p:tag name="LATEXADDIN" val="\documentclass{article}&#10;\usepackage{amsmath}&#10;\pagestyle{empty}&#10;\begin{document}&#10;&#10;$|d \rangle = \frac{1}{\sqrt{2}}\left( |v \rangle +&#10;|h \rangle \right)$&#10;&#10;&#10;&#10;\end{document}"/>
  <p:tag name="IGUANATEXSIZE" val="22"/>
  <p:tag name="IGUANATEXCURSOR" val="13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20,622"/>
  <p:tag name="LATEXADDIN" val="\documentclass{article}&#10;\usepackage{amsmath}&#10;\pagestyle{empty}&#10;\begin{document}&#10;&#10;$|g \rangle = \frac{1}{\sqrt{2}}\left( |v \rangle -&#10;|h \rangle \right)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660,6674"/>
  <p:tag name="LATEXADDIN" val="\documentclass{article}&#10;\usepackage{amsmath}&#10;\pagestyle{empty}&#10;\begin{document}&#10;&#10;$(\langle d|v \rangle=\frac{1}{\sqrt{2}})$&#10;&#10;&#10;&#10;\end{document}"/>
  <p:tag name="IGUANATEXSIZE" val="22"/>
  <p:tag name="IGUANATEXCURSOR" val="11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764,1545"/>
  <p:tag name="LATEXADDIN" val="\documentclass{article}&#10;\usepackage{amsmath}&#10;\pagestyle{empty}&#10;\begin{document}&#10;&#10;$(\langle h|d \rangle=-\frac{1}{\sqrt{2}})$&#10;&#10;&#10;&#10;\end{document}"/>
  <p:tag name="IGUANATEXSIZE" val="22"/>
  <p:tag name="IGUANATEXCURSOR" val="1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18,9351"/>
  <p:tag name="LATEXADDIN" val="\documentclass{article}&#10;\usepackage{amsmath}&#10;\pagestyle{empty}&#10;\begin{document}&#10;&#10;$  \langle \varphi_i | \psi \rangle |\varphi_i \rangle $&#10;&#10;&#10;&#10;\end{document}"/>
  <p:tag name="IGUANATEXSIZE" val="22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2351"/>
  <p:tag name="LATEXADDIN" val="\documentclass{article}&#10;\usepackage{amsmath}&#10;\pagestyle{empty}&#10;\begin{document}&#10;&#10;$|g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161,605"/>
  <p:tag name="LATEXADDIN" val="\documentclass{article}&#10;\usepackage{amsmath}&#10;\pagestyle{empty}&#10;\begin{document}&#10;&#10;$|\langle h|d \rangle|^2=|\langle v|d \rangle|^2 = \frac{1}{2}$&#10;&#10;&#10;&#10;\end{document}"/>
  <p:tag name="IGUANATEXSIZE" val="22"/>
  <p:tag name="IGUANATEXCURSOR" val="14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716,1605"/>
  <p:tag name="LATEXADDIN" val="\documentclass{article}&#10;\usepackage{amsmath,amssymb}&#10;\pagestyle{empty}&#10;\begin{document}&#10;&#10;$\sum_i \hat{P}(\varphi_i)= \hat{\mathbb{I}}$&#10;&#10;&#10;&#10;\end{document}"/>
  <p:tag name="IGUANATEXSIZE" val="22"/>
  <p:tag name="IGUANATEXCURSOR" val="13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9,985"/>
  <p:tag name="LATEXADDIN" val="\documentclass{article}&#10;\usepackage{amsmath}&#10;\pagestyle{empty}&#10;\begin{document}&#10;&#10;$|d 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527,934"/>
  <p:tag name="LATEXADDIN" val="\documentclass{article}&#10;\usepackage{amsmath}&#10;\pagestyle{empty}&#10;\begin{document}&#10;&#10;$[\hat{A},\hat{B}]=0$&#10;&#10;&#10;&#10;\end{document}"/>
  <p:tag name="IGUANATEXSIZE" val="22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8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8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,7188"/>
  <p:tag name="ORIGINALWIDTH" val="2632,171"/>
  <p:tag name="LATEXADDIN" val="\documentclass{article}&#10;\usepackage{amsmath,color}&#10;\pagestyle{empty}&#10;\begin{document}&#10;&#10;$\hat \phi(\vec{x}) = \hbar c\,\int \frac{\,d^3 k}{\sqrt{(2\pi)^3\,2 E_{\vec k}}}\,\left(\textcolor{red}{\hat a(\vec k)} e^{i \vec k \cdot \vec x} + \textcolor{red}{\hat a^\dagger(\vec k)} e^{-i \vec k \cdot \vec x} \right)$&#10;&#10;&#10;&#10;\end{document}"/>
  <p:tag name="IGUANATEXSIZE" val="22"/>
  <p:tag name="IGUANATEXCURSOR" val="26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,9583"/>
  <p:tag name="ORIGINALWIDTH" val="3145,857"/>
  <p:tag name="LATEXADDIN" val="\documentclass{article}&#10;\usepackage{amsmath,color}&#10;\pagestyle{empty}&#10;\begin{document}&#10;&#10;$\hat \phi(\underbrace{\vec{x},t}_x) = \hbar c\,\int \frac{\,d^3 k}{\sqrt{(2\pi)^3\,2 E_{\vec k}}}\,\left(\textcolor{red}{\hat a(\vec k)} e^{i \vec k \cdot \vec x - \omega t} + \textcolor{red}{\hat a^\dagger(\vec k)} e^{-i \vec k \cdot \vec x + \omega t} \right)$&#10;&#10;&#10;&#10;\end{document}"/>
  <p:tag name="IGUANATEXSIZE" val="22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97,48779"/>
  <p:tag name="LATEXADDIN" val="\documentclass{article}&#10;\usepackage{amsmath}&#10;\pagestyle{empty}&#10;\begin{document}&#10;&#10;$\lambda_i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2283"/>
  <p:tag name="ORIGINALWIDTH" val="390,7012"/>
  <p:tag name="LATEXADDIN" val="\documentclass{article}&#10;\usepackage{amsmath}&#10;\pagestyle{empty}&#10;\begin{document}&#10;&#10;$\omega=\frac{E_{\vec k}}{\hbar}$&#10;&#10;&#10;&#10;\end{document}"/>
  <p:tag name="IGUANATEXSIZE" val="18"/>
  <p:tag name="IGUANATEXCURSOR" val="11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200,6"/>
  <p:tag name="LATEXADDIN" val="\documentclass{article}&#10;\usepackage{amsmath}&#10;\pagestyle{empty}&#10;\begin{document}&#10;&#10;$[\hat \phi(x),\hat \phi(y)]=\mathcal{C}(x-y)$&#10;&#10;&#10;&#10;\end{document}"/>
  <p:tag name="IGUANATEXSIZE" val="22"/>
  <p:tag name="IGUANATEXCURSOR" val="12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97,7128"/>
  <p:tag name="LATEXADDIN" val="\documentclass{article}&#10;\usepackage{amsmath}&#10;\pagestyle{empty}&#10;\begin{document}&#10;&#10;$\vec{x}-\vec{y}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386,9517"/>
  <p:tag name="LATEXADDIN" val="\documentclass{article}&#10;\usepackage{amsmath}&#10;\pagestyle{empty}&#10;\begin{document}&#10;&#10;$x^0-y^0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58,49268"/>
  <p:tag name="LATEXADDIN" val="\documentclass{article}&#10;\usepackage{amsmath}&#10;\pagestyle{empty}&#10;\begin{document}&#10;&#10;$y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96,213"/>
  <p:tag name="LATEXADDIN" val="\documentclass{article}&#10;\usepackage{amsmath,xcolor}&#10;\pagestyle{empty}&#10;\begin{document}&#10;&#10;$\textcolor{violet}{\mathcal{C}=0}$&#10;&#10;&#10;&#10;\end{document}"/>
  <p:tag name="IGUANATEXSIZE" val="22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296,213"/>
  <p:tag name="LATEXADDIN" val="\documentclass{article}&#10;\usepackage{amsmath,xcolor}&#10;\pagestyle{empty}&#10;\begin{document}&#10;&#10;$\textcolor{violet}{\mathcal{C}\ne0}$&#10;&#10;&#10;&#10;\end{document}"/>
  <p:tag name="IGUANATEXSIZE" val="22"/>
  <p:tag name="IGUANATEXCURSOR" val="122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2,99213"/>
  <p:tag name="LATEXADDIN" val="\documentclass{article}&#10;\usepackage{amsmath}&#10;\pagestyle{empty}&#10;\begin{document}&#10;&#10;$x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2,99213"/>
  <p:tag name="LATEXADDIN" val="\documentclass{article}&#10;\usepackage{amsmath}&#10;\pagestyle{empty}&#10;\begin{document}&#10;&#10;$x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858,6427"/>
  <p:tag name="LATEXADDIN" val="\documentclass{article}&#10;\usepackage{amsmath}&#10;\pagestyle{empty}&#10;\begin{document}&#10;&#10;$[\hat{A}(x),\hat{B}(y)]=0$&#10;&#10;&#10;&#10;\end{document}"/>
  <p:tag name="IGUANATEXSIZE" val="20"/>
  <p:tag name="IGUANATEXCURSOR" val="1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728,159"/>
  <p:tag name="LATEXADDIN" val="\documentclass{article}&#10;\usepackage{amsmath}&#10;\pagestyle{empty}&#10;\begin{document}&#10;&#10;$p_i = |\langle \varphi_i | \psi\rangle |^2 $&#10;&#10;&#10;&#10;\end{document}"/>
  <p:tag name="IGUANATEXSIZE" val="22"/>
  <p:tag name="IGUANATEXCURSOR" val="12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073,116"/>
  <p:tag name="LATEXADDIN" val="\documentclass{article}&#10;\usepackage{amsmath}&#10;\pagestyle{empty}&#10;\begin{document}&#10;&#10;$\|\vec{x}-\vec{y}\|&gt; c|x^0-y^0|$&#10;&#10;&#10;&#10;\end{document}"/>
  <p:tag name="IGUANATEXSIZE" val="20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408,6989"/>
  <p:tag name="LATEXADDIN" val="\documentclass{article}&#10;\usepackage{amsmath}&#10;\pagestyle{empty}&#10;\begin{document}&#10;&#10;$t_A\approx t_B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858,6427"/>
  <p:tag name="LATEXADDIN" val="\documentclass{article}&#10;\usepackage{amsmath}&#10;\pagestyle{empty}&#10;\begin{document}&#10;&#10;$[\hat{A}(\vec x),\hat{B}(\vec y)]=0$&#10;&#10;&#10;&#10;\end{document}"/>
  <p:tag name="IGUANATEXSIZE" val="20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73,49078"/>
  <p:tag name="LATEXADDIN" val="\documentclass{article}&#10;\usepackage{amsmath}&#10;\pagestyle{empty}&#10;\begin{document}&#10;&#10;$\vec{x}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74,24071"/>
  <p:tag name="LATEXADDIN" val="\documentclass{article}&#10;\usepackage{amsmath}&#10;\pagestyle{empty}&#10;\begin{document}&#10;&#10;$\vec{y}$&#10;&#10;&#10;&#10;\end{document}"/>
  <p:tag name="IGUANATEXSIZE" val="22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}&#10;\pagestyle{empty}&#10;\begin{document}&#10;&#10;$\mathcal{E}_1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7,2366"/>
  <p:tag name="LATEXADDIN" val="\documentclass{article}&#10;\usepackage{amsmath}&#10;\pagestyle{empty}&#10;\begin{document}&#10;&#10;$\mathcal{E}_2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535,058"/>
  <p:tag name="LATEXADDIN" val="\documentclass{article}&#10;\usepackage{amsmath}&#10;\pagestyle{empty}&#10;\begin{document}&#10;&#10;${\rm dim} (\mathcal{E})={\rm dim} (\mathcal{E}_1) \times {\rm dim} (\mathcal{E}_2)$&#10;&#10;&#10;&#10;\end{document}"/>
  <p:tag name="IGUANATEXSIZE" val="22"/>
  <p:tag name="IGUANATEXCURSOR" val="16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}&#10;\pagestyle{empty}&#10;\begin{document}&#10;&#10;$\mathcal{E}_1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1292,838"/>
  <p:tag name="LATEXADDIN" val="\documentclass{article}&#10;\usepackage{amsmath}&#10;\pagestyle{empty}&#10;\begin{document}&#10;&#10;$\bar{O}:=\sum_i p_i \lambda_i = \langle \psi | \hat{O}|\psi \rangle$&#10;&#10;&#10;&#10;\end{document}"/>
  <p:tag name="IGUANATEXSIZE" val="22"/>
  <p:tag name="IGUANATEXCURSOR" val="14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7,2366"/>
  <p:tag name="LATEXADDIN" val="\documentclass{article}&#10;\usepackage{amsmath}&#10;\pagestyle{empty}&#10;\begin{document}&#10;&#10;$\mathcal{E}_2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}&#10;\pagestyle{empty}&#10;\begin{document}&#10;&#10;$\mathcal{E}_1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403,825"/>
  <p:tag name="LATEXADDIN" val="\documentclass{article}&#10;\usepackage{amsmath}&#10;\pagestyle{empty}&#10;\begin{document}&#10;&#10;$\{|\phi_n^{(1)}\rangle ,n=1,\ldots {\rm dim}(\mathcal{E}_1)\}$&#10;&#10;&#10;&#10;\end{document}"/>
  <p:tag name="IGUANATEXSIZE" val="20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391,826"/>
  <p:tag name="LATEXADDIN" val="\documentclass{article}&#10;\usepackage{amsmath}&#10;\pagestyle{empty}&#10;\begin{document}&#10;&#10;$\{|\phi_p^{(2)}\rangle ,p=1,\ldots {\rm dim}(\mathcal{E}_2)\}$&#10;&#10;&#10;&#10;\end{document}"/>
  <p:tag name="IGUANATEXSIZE" val="20"/>
  <p:tag name="IGUANATEXCURSOR" val="14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7,2366"/>
  <p:tag name="LATEXADDIN" val="\documentclass{article}&#10;\usepackage{amsmath}&#10;\pagestyle{empty}&#10;\begin{document}&#10;&#10;$\mathcal{E}_2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2839,895"/>
  <p:tag name="LATEXADDIN" val="\documentclass{article}&#10;\usepackage{amsmath}&#10;\pagestyle{empty}&#10;\begin{document}&#10;&#10;$\{|\phi_n^{(1)}\rangle \otimes |\phi_p^{(2)}\rangle ,n=1,\ldots {\rm dim}(\mathcal{E}_1),p=1,\ldots {\rm dim}(\mathcal{E}_2)\}$&#10;&#10;&#10;&#10;\end{document}"/>
  <p:tag name="IGUANATEXSIZE" val="20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779,1526"/>
  <p:tag name="LATEXADDIN" val="\documentclass{article}&#10;\usepackage{amsmath}&#10;\pagestyle{empty}&#10;\begin{document}&#10;&#10;$\to \mathcal{E}=\mathcal{E}_1\otimes \mathcal{E}_2$&#10;&#10;&#10;&#10;\end{document}"/>
  <p:tag name="IGUANATEXSIZE" val="22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,2269"/>
  <p:tag name="ORIGINALWIDTH" val="2080,24"/>
  <p:tag name="LATEXADDIN" val="\documentclass{article}&#10;\usepackage{amsmath}&#10;\pagestyle{empty}&#10;\begin{document}&#10;&#10;$\forall |\psi \rangle \in \mathcal{E}, &#10;|\psi \rangle = \sum_{n,p}&#10;c^\psi_{n,p} |\phi_n^{(1)}\rangle \otimes |\phi_p^{(2)}\rangle $&#10;&#10;&#10;&#10;&#10;\end{document}"/>
  <p:tag name="IGUANATEXSIZE" val="22"/>
  <p:tag name="IGUANATEXCURSOR" val="15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,7334"/>
  <p:tag name="ORIGINALWIDTH" val="1664,792"/>
  <p:tag name="LATEXADDIN" val="\documentclass{article}&#10;\usepackage{amsmath}&#10;\pagestyle{empty}&#10;\begin{document}&#10;&#10;$a_i:=\langle \varphi_i | \psi\rangle \Rightarrow |\psi \rangle = \sum_i a_i |\varphi_i \rangle $&#10;&#10;&#10;&#10;\end{document}"/>
  <p:tag name="IGUANATEXSIZE" val="22"/>
  <p:tag name="IGUANATEXCURSOR" val="17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,73"/>
  <p:tag name="ORIGINALWIDTH" val="2029,246"/>
  <p:tag name="LATEXADDIN" val="\documentclass{article}&#10;\usepackage{amsmath}&#10;\pagestyle{empty}&#10;\begin{document}&#10;&#10;$\forall |\psi \rangle , |\chi \rangle\in \mathcal{E}, &#10;\langle \chi |\psi \rangle = \sum_{n,p}&#10;(c^\chi_{n,p})^\star c^\psi_{n,p}&#10; $&#10;&#10;&#10;&#10;&#10;\end{document}"/>
  <p:tag name="IGUANATEXSIZE" val="22"/>
  <p:tag name="IGUANATEXCURSOR" val="21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24,859"/>
  <p:tag name="LATEXADDIN" val="\documentclass{article}&#10;\usepackage{amsmath}&#10;\pagestyle{empty}&#10;\begin{document}&#10;&#10;$|+_{\vec{z}}\rangle \otimes |+_{\vec{z}}\rangle \to &#10;|++ \rangle$&#10;&#10;&#10;&#10;\end{document}"/>
  <p:tag name="IGUANATEXSIZE" val="18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24,859"/>
  <p:tag name="LATEXADDIN" val="\documentclass{article}&#10;\usepackage{amsmath}&#10;\pagestyle{empty}&#10;\begin{document}&#10;&#10;$|+_{\vec{z}}\rangle \otimes |-_{\vec{z}}\rangle \to &#10;|+- \rangle$&#10;&#10;&#10;&#10;\end{document}"/>
  <p:tag name="IGUANATEXSIZE" val="18"/>
  <p:tag name="IGUANATEXCURSOR" val="13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24,859"/>
  <p:tag name="LATEXADDIN" val="\documentclass{article}&#10;\usepackage{amsmath}&#10;\pagestyle{empty}&#10;\begin{document}&#10;&#10;$|-_{\vec{z}}\rangle \otimes |+_{\vec{z}}\rangle \to &#10;|-+ \rangle$&#10;&#10;&#10;&#10;\end{document}"/>
  <p:tag name="IGUANATEXSIZE" val="18"/>
  <p:tag name="IGUANATEXCURSOR" val="13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24,859"/>
  <p:tag name="LATEXADDIN" val="\documentclass{article}&#10;\usepackage{amsmath}&#10;\pagestyle{empty}&#10;\begin{document}&#10;&#10;$|-_{\vec{z}}\rangle \otimes |-_{\vec{z}}\rangle \to &#10;|-- \rangle$&#10;&#10;&#10;&#10;\end{document}"/>
  <p:tag name="IGUANATEXSIZE" val="18"/>
  <p:tag name="IGUANATEXCURSOR" val="13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3"/>
  <p:tag name="ORIGINALWIDTH" val="869,1414"/>
  <p:tag name="LATEXADDIN" val="\documentclass{article}&#10;\usepackage{amsmath}&#10;\pagestyle{empty}&#10;\begin{document}&#10;&#10;$|\psi \rangle \equiv \left(\begin{array}{c}&#10;\psi_{++} \\ \psi_{+-} \\ \psi_{-+}\\ \psi_{--}\end{array} \right)$&#10;&#10;&#10;&#10;\end{document}"/>
  <p:tag name="IGUANATEXSIZE" val="22"/>
  <p:tag name="IGUANATEXCURSOR" val="17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4,462"/>
  <p:tag name="LATEXADDIN" val="\documentclass{article}&#10;\usepackage{amsmath}&#10;\pagestyle{empty}&#10;\begin{document}&#10;&#10;$|++ \rangle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4,462"/>
  <p:tag name="LATEXADDIN" val="\documentclass{article}&#10;\usepackage{amsmath}&#10;\pagestyle{empty}&#10;\begin{document}&#10;&#10;$|+- \rangle$&#10;&#10;&#10;&#10;\end{document}"/>
  <p:tag name="IGUANATEXSIZE" val="18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3"/>
  <p:tag name="ORIGINALWIDTH" val="2263,217"/>
  <p:tag name="LATEXADDIN" val="\documentclass{article}&#10;\usepackage{amsmath}&#10;\pagestyle{empty}&#10;\begin{document}&#10;&#10;$|\psi \rangle : = \frac{1}{\sqrt{2}}\left(&#10;|+- \rangle - |-+\rangle \right)\equiv \frac{1}{\sqrt{2}}\left(\begin{array}{c}&#10;0 \\ 1 \\ -1\\ 0\end{array} \right)$&#10;&#10;&#10;&#10;\end{document}"/>
  <p:tag name="IGUANATEXSIZE" val="18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1805,774"/>
  <p:tag name="LATEXADDIN" val="\documentclass{article}&#10;\usepackage{amsmath}&#10;\pagestyle{empty}&#10;\begin{document}&#10;&#10;$\hat O |\psi \rangle = \sum_i a_i \hat O|\varphi_i \rangle = \sum_i a_i \lambda_i|\varphi_i \rangle $&#10;&#10;&#10;&#10;\end{document}"/>
  <p:tag name="IGUANATEXSIZE" val="22"/>
  <p:tag name="IGUANATEXCURSOR" val="16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86,23921"/>
  <p:tag name="LATEXADDIN" val="\documentclass{article}&#10;\usepackage{amsmath}&#10;\pagestyle{empty}&#10;\begin{document}&#10;&#10;$\hat A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,color}&#10;\pagestyle{empty}&#10;\begin{document}&#10;&#10;$\textcolor{red}{\mathcal{E}_1}$&#10;&#10;&#10;&#10;\end{document}"/>
  <p:tag name="IGUANATEXSIZE" val="22"/>
  <p:tag name="IGUANATEXCURSOR" val="4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7,2366"/>
  <p:tag name="LATEXADDIN" val="\documentclass{article}&#10;\usepackage{amsmath,color}&#10;\pagestyle{empty}&#10;\begin{document}&#10;&#10;$\textcolor{blue}{\mathcal{E}_2}$&#10;&#10;&#10;&#10;\end{document}"/>
  <p:tag name="IGUANATEXSIZE" val="22"/>
  <p:tag name="IGUANATEXCURSOR" val="4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89,98874"/>
  <p:tag name="LATEXADDIN" val="\documentclass{article}&#10;\usepackage{amsmath}&#10;\pagestyle{empty}&#10;\begin{document}&#10;&#10;$\hat B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336,7079"/>
  <p:tag name="LATEXADDIN" val="\documentclass{article}&#10;\usepackage{amsmath}&#10;\pagestyle{empty}&#10;\begin{document}&#10;&#10;$\hat A \otimes  \hat  B$&#10;&#10;&#10;&#10;\end{document}"/>
  <p:tag name="IGUANATEXSIZE" val="22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958,005"/>
  <p:tag name="LATEXADDIN" val="\documentclass{article}&#10;\usepackage{amsmath,color}&#10;\pagestyle{empty}&#10;\begin{document}&#10;&#10;$(\textcolor{red}{\hat A} \otimes \textcolor{blue}{ \hat  B}) \textcolor{red}{|\alpha \rangle }\otimes&#10;\textcolor{blue}{|\beta \rangle }:= \textcolor{red}{(\hat A |\alpha \rangle)} \otimes&#10;\textcolor{blue}{(\hat B |\beta \rangle)} $&#10;&#10;&#10;&#10;\end{document}"/>
  <p:tag name="IGUANATEXSIZE" val="22"/>
  <p:tag name="IGUANATEXCURSOR" val="31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,color}&#10;\pagestyle{empty}&#10;\begin{document}&#10;&#10;$\textcolor{red}{\mathcal{E}_1}$&#10;&#10;&#10;&#10;\end{document}"/>
  <p:tag name="IGUANATEXSIZE" val="22"/>
  <p:tag name="IGUANATEXCURSOR" val="4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7,2366"/>
  <p:tag name="LATEXADDIN" val="\documentclass{article}&#10;\usepackage{amsmath,color}&#10;\pagestyle{empty}&#10;\begin{document}&#10;&#10;$\textcolor{blue}{\mathcal{E}_2}$&#10;&#10;&#10;&#10;\end{document}"/>
  <p:tag name="IGUANATEXSIZE" val="22"/>
  <p:tag name="IGUANATEXCURSOR" val="4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5,7031"/>
  <p:tag name="ORIGINALWIDTH" val="3841,02"/>
  <p:tag name="LATEXADDIN" val="\documentclass{article}&#10;\usepackage{amsmath}&#10;\pagestyle{empty}&#10;\begin{document}&#10;&#10;$\langle \psi |\hat{O} |\psi \rangle =\left( \sum_j&#10;a_j^\star  \langle \varphi_j | \right)  \sum_i a_i \lambda_i |\varphi_i \rangle = \sum_{i,j} \lambda_i a_j^\star a_i \underbrace{\langle \varphi_j |\varphi_i \rangle}_{\delta_{i,j}} = \sum_i \lambda_i \underbrace{|a_i|^2 }_{p_i}$&#10;&#10;&#10;&#10;\end{document}"/>
  <p:tag name="IGUANATEXSIZE" val="20"/>
  <p:tag name="IGUANATEXCURSOR" val="36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742,4072"/>
  <p:tag name="LATEXADDIN" val="\documentclass{article}&#10;\usepackage{amsmath,color,amssymb}&#10;\pagestyle{empty}&#10;\begin{document}&#10;&#10;$\hat A_{\mathcal{E}} := \textcolor{red}{\hat A} \otimes &#10;\textcolor{blue}{\mathbb{I}_{\mathcal{E}_2}}$&#10;&#10;&#10;&#10;\end{document}"/>
  <p:tag name="IGUANATEXSIZE" val="22"/>
  <p:tag name="IGUANATEXCURSOR" val="1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761,1549"/>
  <p:tag name="LATEXADDIN" val="\documentclass{article}&#10;\usepackage{amsmath,color,amssymb}&#10;\pagestyle{empty}&#10;\begin{document}&#10;&#10;$\hat B_{\mathcal{E}} := \textcolor{red}{\mathbb{I}_{\mathcal{E}_1}} \otimes &#10;\textcolor{blue}{\hat B}$&#10;&#10;&#10;&#10;\end{document}"/>
  <p:tag name="IGUANATEXSIZE" val="22"/>
  <p:tag name="IGUANATEXCURSOR" val="16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656,168"/>
  <p:tag name="LATEXADDIN" val="\documentclass{article}&#10;\usepackage{amsmath,color,amssymb}&#10;\pagestyle{empty}&#10;\begin{document}&#10;&#10;$[\hat A_{\mathcal{E}},\hat B_{\mathcal{E}} ] = 0 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7,49158"/>
  <p:tag name="LATEXADDIN" val="\documentclass{article}&#10;\usepackage{amsmath}&#10;\pagestyle{empty}&#10;\begin{document}&#10;&#10;$\mathcal{E}$&#10;&#10;&#10;&#10;\end{document}"/>
  <p:tag name="IGUANATEXSIZE" val="18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4,462"/>
  <p:tag name="LATEXADDIN" val="\documentclass{article}&#10;\usepackage{amsmath}&#10;\pagestyle{empty}&#10;\begin{document}&#10;&#10;$|++ \rangle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4,462"/>
  <p:tag name="LATEXADDIN" val="\documentclass{article}&#10;\usepackage{amsmath}&#10;\pagestyle{empty}&#10;\begin{document}&#10;&#10;$|++ \rangle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64,4544"/>
  <p:tag name="LATEXADDIN" val="\documentclass{article}&#10;\usepackage{amsmath}&#10;\pagestyle{empty}&#10;\begin{document}&#10;&#10;$|+_{\vec a}+ \rangle$&#10;&#10;&#10;&#10;\end{document}"/>
  <p:tag name="IGUANATEXSIZE" val="18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772,4034"/>
  <p:tag name="LATEXADDIN" val="\documentclass{article}&#10;\usepackage{amsmath}&#10;\pagestyle{empty}&#10;\begin{document}&#10;&#10;${\rm prob}=\cos^2\frac{\theta_a}{2}$&#10;&#10;&#10;&#10;\end{document}"/>
  <p:tag name="IGUANATEXSIZE" val="18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64,4544"/>
  <p:tag name="LATEXADDIN" val="\documentclass{article}&#10;\usepackage{amsmath}&#10;\pagestyle{empty}&#10;\begin{document}&#10;&#10;$|-_{\vec a}+ \rangle$&#10;&#10;&#10;&#10;\end{document}"/>
  <p:tag name="IGUANATEXSIZE" val="18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758,9051"/>
  <p:tag name="LATEXADDIN" val="\documentclass{article}&#10;\usepackage{amsmath}&#10;\pagestyle{empty}&#10;\begin{document}&#10;&#10;${\rm prob}=\sin^2\frac{\theta_a}{2}$&#10;&#10;&#10;&#10;\end{document}"/>
  <p:tag name="IGUANATEXSIZE" val="18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+_{\vec a}+_{\vec b} \rangle$&#10;&#10;&#10;&#10;\end{document}"/>
  <p:tag name="IGUANATEXSIZE" val="18"/>
  <p:tag name="IGUANATEXCURSOR" val="10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+_{\vec a}-_{\vec b} \rangle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-_{\vec a}+_{\vec b} \rangle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-_{\vec a}-_{\vec b} \rangle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040,87"/>
  <p:tag name="LATEXADDIN" val="\documentclass{article}&#10;\usepackage{amsmath}&#10;\pagestyle{empty}&#10;\begin{document}&#10;&#10;${\rm prob\,cond}=\cos^2\frac{\theta_b}{2}$&#10;&#10;&#10;&#10;\end{document}"/>
  <p:tag name="IGUANATEXSIZE" val="18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027,372"/>
  <p:tag name="LATEXADDIN" val="\documentclass{article}&#10;\usepackage{amsmath}&#10;\pagestyle{empty}&#10;\begin{document}&#10;&#10;${\rm prob\,cond}=\sin^2\frac{\theta_b}{2}$&#10;&#10;&#10;&#10;\end{document}"/>
  <p:tag name="IGUANATEXSIZE" val="18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86,23921"/>
  <p:tag name="LATEXADDIN" val="\documentclass{article}&#10;\usepackage{amsmath}&#10;\pagestyle{empty}&#10;\begin{document}&#10;&#10;$\hat O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040,87"/>
  <p:tag name="LATEXADDIN" val="\documentclass{article}&#10;\usepackage{amsmath}&#10;\pagestyle{empty}&#10;\begin{document}&#10;&#10;${\rm prob\,cond}=\cos^2\frac{\theta_b}{2}$&#10;&#10;&#10;&#10;\end{document}"/>
  <p:tag name="IGUANATEXSIZE" val="18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027,372"/>
  <p:tag name="LATEXADDIN" val="\documentclass{article}&#10;\usepackage{amsmath}&#10;\pagestyle{empty}&#10;\begin{document}&#10;&#10;${\rm prob\,cond}=\sin^2\frac{\theta_b}{2}$&#10;&#10;&#10;&#10;\end{document}"/>
  <p:tag name="IGUANATEXSIZE" val="18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181,102"/>
  <p:tag name="LATEXADDIN" val="\documentclass{article}&#10;\usepackage{amsmath}&#10;\pagestyle{empty}&#10;\begin{document}&#10;&#10;${\rm prob}=\cos^2\frac{\theta_a}{2}\,\cos^2\frac{\theta_b}{2}$&#10;&#10;&#10;&#10;\end{document}"/>
  <p:tag name="IGUANATEXSIZE" val="18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166,854"/>
  <p:tag name="LATEXADDIN" val="\documentclass{article}&#10;\usepackage{amsmath}&#10;\pagestyle{empty}&#10;\begin{document}&#10;&#10;${\rm prob}=\cos^2\frac{\theta_a}{2}\,\sin^2\frac{\theta_b}{2}$&#10;&#10;&#10;&#10;\end{document}"/>
  <p:tag name="IGUANATEXSIZE" val="18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166,854"/>
  <p:tag name="LATEXADDIN" val="\documentclass{article}&#10;\usepackage{amsmath}&#10;\pagestyle{empty}&#10;\begin{document}&#10;&#10;${\rm prob}=\sin^2\frac{\theta_a}{2}\,\cos^2\frac{\theta_b}{2}$&#10;&#10;&#10;&#10;\end{document}"/>
  <p:tag name="IGUANATEXSIZE" val="18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153,356"/>
  <p:tag name="LATEXADDIN" val="\documentclass{article}&#10;\usepackage{amsmath}&#10;\pagestyle{empty}&#10;\begin{document}&#10;&#10;${\rm prob}=\sin^2\frac{\theta_a}{2}\,\sin^2\frac{\theta_b}{2}$&#10;&#10;&#10;&#10;\end{document}"/>
  <p:tag name="IGUANATEXSIZE" val="18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1268,841"/>
  <p:tag name="LATEXADDIN" val="\documentclass{article}&#10;\usepackage{amsmath}&#10;\pagestyle{empty}&#10;\begin{document}&#10;&#10;${\rm prob}(S_{\vec{a}}=+)=\cos^2\frac{\theta_a}{2}$&#10;&#10;&#10;&#10;\end{document}"/>
  <p:tag name="IGUANATEXSIZE" val="18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1254,593"/>
  <p:tag name="LATEXADDIN" val="\documentclass{article}&#10;\usepackage{amsmath}&#10;\pagestyle{empty}&#10;\begin{document}&#10;&#10;${\rm prob}(S_{\vec{a}}=-)=\sin^2\frac{\theta_a}{2}$&#10;&#10;&#10;&#10;\end{document}"/>
  <p:tag name="IGUANATEXSIZE" val="18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700,4124"/>
  <p:tag name="LATEXADDIN" val="\documentclass{article}&#10;\usepackage{amsmath}&#10;\pagestyle{empty}&#10;\begin{document}&#10;&#10;$\bar{S}_{\vec{a}} = \frac{\hbar}{2}\cos \theta_a$&#10;&#10;&#10;&#10;\end{document}"/>
  <p:tag name="IGUANATEXSIZE" val="22"/>
  <p:tag name="IGUANATEXCURSOR" val="13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3078,365"/>
  <p:tag name="LATEXADDIN" val="\documentclass{article}&#10;\usepackage{amsmath}&#10;\pagestyle{empty}&#10;\begin{document}&#10;&#10;${\rm prob}(S_{\vec{b}}=+)=\cos^2\frac{\theta_a}{2} \cos^2\frac{\theta_b}{2} + \sin^2\frac{\theta_a}{2} \cos^2\frac{\theta_b}{2} = \cos^2\frac{\theta_b}{2} $&#10;&#10;&#10;&#10;\end{document}"/>
  <p:tag name="IGUANATEXSIZE" val="18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9805"/>
  <p:tag name="ORIGINALWIDTH" val="3037,12"/>
  <p:tag name="LATEXADDIN" val="\documentclass{article}&#10;\usepackage{amsmath}&#10;\pagestyle{empty}&#10;\begin{document}&#10;&#10;${\rm prob}(S_{\vec{b}}=-)=\cos^2\frac{\theta_a}{2} \sin^2\frac{\theta_b}{2} + \sin^2\frac{\theta_a}{2} \sin^2\frac{\theta_b}{2} = \sin^2\frac{\theta_b}{2} $&#10;&#10;&#10;&#10;\end{document}"/>
  <p:tag name="IGUANATEXSIZE" val="18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680,9149"/>
  <p:tag name="LATEXADDIN" val="\documentclass{article}&#10;\usepackage{amsmath}&#10;\pagestyle{empty}&#10;\begin{document}&#10;&#10;$\bar{S}_{\vec{b}} = \frac{\hbar}{2}\cos \theta_b$&#10;&#10;&#10;&#10;\end{document}"/>
  <p:tag name="IGUANATEXSIZE" val="22"/>
  <p:tag name="IGUANATEXCURSOR" val="13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6,9554"/>
  <p:tag name="ORIGINALWIDTH" val="3096,363"/>
  <p:tag name="LATEXADDIN" val="\documentclass{article}&#10;\usepackage{amsmath}&#10;\pagestyle{empty}&#10;\begin{document}&#10;&#10;$E(S_{\vec{a}},S_{\vec{b}})=\sum_{S_{\vec{a}},S_{\vec{b}}}\underbrace{{\rm prob}(S_{\vec{a}},S_{\vec{b}})}_{={\rm prob}(S_{\vec{a}}) \times {\rm prob}(S_{\vec{b}})}&#10;\left(S_{\vec{a}} - \bar{S}_{\vec{a}} \right)&#10;\left(S_{\vec{b}} - \bar{S}_{\vec{b}} \right) $&#10;&#10;&#10;&#10;\end{document}"/>
  <p:tag name="IGUANATEXSIZE" val="20"/>
  <p:tag name="IGUANATEXCURSOR" val="13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6,4229"/>
  <p:tag name="ORIGINALWIDTH" val="3253,843"/>
  <p:tag name="LATEXADDIN" val="\documentclass{article}&#10;\usepackage{amsmath}&#10;\pagestyle{empty}&#10;\begin{document}&#10;&#10;$=\underbrace{\left[\sum_{S_{\vec{a}}} {\rm prob}(S_{\vec{a}})\left(S_{\vec{a}} - \bar{S}_{\vec{a}} \right)&#10;\right]}_{0}\times\underbrace{\left[&#10; \sum_{S_{\vec{b}}}{\rm prob}(S_{\vec{b}})&#10;\left(S_{\vec{b}} - \bar{S}_{\vec{b}} \right) \right]}_{0} = 0$&#10;&#10;&#10;&#10;\end{document}"/>
  <p:tag name="IGUANATEXSIZE" val="20"/>
  <p:tag name="IGUANATEXCURSOR" val="33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1922,01"/>
  <p:tag name="LATEXADDIN" val="\documentclass{article}&#10;\usepackage{amsmath}&#10;\pagestyle{empty}&#10;\begin{document}&#10;&#10;${\rm prob}(S_{\vec{a}},S_{\vec{b}})={\rm prob}(S_{\vec{a}}) \times {\rm prob}(S_{\vec{b}})$&#10;&#10;&#10;&#10;\end{document}"/>
  <p:tag name="IGUANATEXSIZE" val="22"/>
  <p:tag name="IGUANATEXCURSOR" val="16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5,2269"/>
  <p:tag name="LATEXADDIN" val="\documentclass{article}&#10;\usepackage{amsmath}&#10;\pagestyle{empty}&#10;\begin{document}&#10;&#10;$|vv \rangle$&#10;&#10;&#10;&#10;\end{document}"/>
  <p:tag name="IGUANATEXSIZE" val="18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5,2269"/>
  <p:tag name="LATEXADDIN" val="\documentclass{article}&#10;\usepackage{amsmath}&#10;\pagestyle{empty}&#10;\begin{document}&#10;&#10;$|vv \rangle$&#10;&#10;&#10;&#10;\end{document}"/>
  <p:tag name="IGUANATEXSIZE" val="18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97,48779"/>
  <p:tag name="LATEXADDIN" val="\documentclass{article}&#10;\usepackage{amsmath}&#10;\pagestyle{empty}&#10;\begin{document}&#10;&#10;$\lambda_i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64,4544"/>
  <p:tag name="LATEXADDIN" val="\documentclass{article}&#10;\usepackage{amsmath}&#10;\pagestyle{empty}&#10;\begin{document}&#10;&#10;$|+_{\vec a}+ \rangle$&#10;&#10;&#10;&#10;\end{document}"/>
  <p:tag name="IGUANATEXSIZE" val="18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4841"/>
  <p:tag name="ORIGINALWIDTH" val="764,1545"/>
  <p:tag name="LATEXADDIN" val="\documentclass{article}&#10;\usepackage{amsmath}&#10;\pagestyle{empty}&#10;\begin{document}&#10;&#10;${\rm prob}=\cos^2\theta_a$&#10;&#10;&#10;&#10;\end{document}"/>
  <p:tag name="IGUANATEXSIZE" val="18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64,4544"/>
  <p:tag name="LATEXADDIN" val="\documentclass{article}&#10;\usepackage{amsmath}&#10;\pagestyle{empty}&#10;\begin{document}&#10;&#10;$|-_{\vec a}+ \rangle$&#10;&#10;&#10;&#10;\end{document}"/>
  <p:tag name="IGUANATEXSIZE" val="18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750,6561"/>
  <p:tag name="LATEXADDIN" val="\documentclass{article}&#10;\usepackage{amsmath}&#10;\pagestyle{empty}&#10;\begin{document}&#10;&#10;${\rm prob}=\sin^2\theta_a$&#10;&#10;&#10;&#10;\end{document}"/>
  <p:tag name="IGUANATEXSIZE" val="18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+_{\vec a}+_{\vec b} \rangle$&#10;&#10;&#10;&#10;\end{document}"/>
  <p:tag name="IGUANATEXSIZE" val="18"/>
  <p:tag name="IGUANATEXCURSOR" val="10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+_{\vec a}-_{\vec b} \rangle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-_{\vec a}+_{\vec b} \rangle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414,6982"/>
  <p:tag name="LATEXADDIN" val="\documentclass{article}&#10;\usepackage{amsmath}&#10;\pagestyle{empty}&#10;\begin{document}&#10;&#10;$|-_{\vec a}-_{\vec b} \rangle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4841"/>
  <p:tag name="ORIGINALWIDTH" val="1031,871"/>
  <p:tag name="LATEXADDIN" val="\documentclass{article}&#10;\usepackage{amsmath}&#10;\pagestyle{empty}&#10;\begin{document}&#10;&#10;${\rm prob\,cond}=\cos^2\theta_b$&#10;&#10;&#10;&#10;\end{document}"/>
  <p:tag name="IGUANATEXSIZE" val="18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018,373"/>
  <p:tag name="LATEXADDIN" val="\documentclass{article}&#10;\usepackage{amsmath}&#10;\pagestyle{empty}&#10;\begin{document}&#10;&#10;${\rm prob\,cond}=\sin^2\theta_b$&#10;&#10;&#10;&#10;\end{document}"/>
  <p:tag name="IGUANATEXSIZE" val="18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3,4608"/>
  <p:tag name="LATEXADDIN" val="\documentclass{article}&#10;\usepackage{amsmath}&#10;\pagestyle{empty}&#10;\begin{document}&#10;&#10;$\langle \varphi_i | \psi\rangle 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86,23921"/>
  <p:tag name="LATEXADDIN" val="\documentclass{article}&#10;\usepackage{amsmath}&#10;\pagestyle{empty}&#10;\begin{document}&#10;&#10;$\hat O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4841"/>
  <p:tag name="ORIGINALWIDTH" val="1031,871"/>
  <p:tag name="LATEXADDIN" val="\documentclass{article}&#10;\usepackage{amsmath}&#10;\pagestyle{empty}&#10;\begin{document}&#10;&#10;${\rm prob\,cond}=\cos^2\theta_b$&#10;&#10;&#10;&#10;\end{document}"/>
  <p:tag name="IGUANATEXSIZE" val="18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018,373"/>
  <p:tag name="LATEXADDIN" val="\documentclass{article}&#10;\usepackage{amsmath}&#10;\pagestyle{empty}&#10;\begin{document}&#10;&#10;${\rm prob\,cond}=\sin^2\theta_b$&#10;&#10;&#10;&#10;\end{document}"/>
  <p:tag name="IGUANATEXSIZE" val="18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4841"/>
  <p:tag name="ORIGINALWIDTH" val="1158,605"/>
  <p:tag name="LATEXADDIN" val="\documentclass{article}&#10;\usepackage{amsmath}&#10;\pagestyle{empty}&#10;\begin{document}&#10;&#10;${\rm prob}=\cos^2\theta_a\,\cos^2\theta_b$&#10;&#10;&#10;&#10;\end{document}"/>
  <p:tag name="IGUANATEXSIZE" val="18"/>
  <p:tag name="IGUANATEXCURSOR" val="11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145,107"/>
  <p:tag name="LATEXADDIN" val="\documentclass{article}&#10;\usepackage{amsmath}&#10;\pagestyle{empty}&#10;\begin{document}&#10;&#10;${\rm prob}=\cos^2\theta_a\,\sin^2\theta_b$&#10;&#10;&#10;&#10;\end{document}"/>
  <p:tag name="IGUANATEXSIZE" val="18"/>
  <p:tag name="IGUANATEXCURSOR" val="11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145,107"/>
  <p:tag name="LATEXADDIN" val="\documentclass{article}&#10;\usepackage{amsmath}&#10;\pagestyle{empty}&#10;\begin{document}&#10;&#10;${\rm prob}=\sin^2\theta_a\,\cos^2\theta_b$&#10;&#10;&#10;&#10;\end{document}"/>
  <p:tag name="IGUANATEXSIZE" val="18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130,859"/>
  <p:tag name="LATEXADDIN" val="\documentclass{article}&#10;\usepackage{amsmath}&#10;\pagestyle{empty}&#10;\begin{document}&#10;&#10;${\rm prob}=\sin^2\theta_a\,\sin^2\theta_b$&#10;&#10;&#10;&#10;\end{document}"/>
  <p:tag name="IGUANATEXSIZE" val="18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18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 \rangle$&#10;&#10;&#10;&#10;\end{document}"/>
  <p:tag name="IGUANATEXSIZE" val="18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221,597"/>
  <p:tag name="LATEXADDIN" val="\documentclass{article}&#10;\usepackage{amsmath}&#10;\pagestyle{empty}&#10;\begin{document}&#10;&#10;${\rm prob}(l_{\vec{a}}=+)=\cos^2\theta_a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97,48779"/>
  <p:tag name="LATEXADDIN" val="\documentclass{article}&#10;\usepackage{amsmath}&#10;\pagestyle{empty}&#10;\begin{document}&#10;&#10;$\lambda_i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1207,349"/>
  <p:tag name="LATEXADDIN" val="\documentclass{article}&#10;\usepackage{amsmath}&#10;\pagestyle{empty}&#10;\begin{document}&#10;&#10;${\rm prob}(l_{\vec{a}}=-)=\sin^2\theta_a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616,4229"/>
  <p:tag name="LATEXADDIN" val="\documentclass{article}&#10;\usepackage{amsmath}&#10;\pagestyle{empty}&#10;\begin{document}&#10;&#10;$\bar{l}_{\vec{a}} = \cos 2\theta_a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974,878"/>
  <p:tag name="LATEXADDIN" val="\documentclass{article}&#10;\usepackage{amsmath}&#10;\pagestyle{empty}&#10;\begin{document}&#10;&#10;${\rm prob}(l_{\vec{b}}=+)=\cos^2\theta_a \cos^2\theta_b + \sin^2\theta_a \cos^2\theta_b = \cos^2\theta_b 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933,633"/>
  <p:tag name="LATEXADDIN" val="\documentclass{article}&#10;\usepackage{amsmath}&#10;\pagestyle{empty}&#10;\begin{document}&#10;&#10;${\rm prob}(l_{\vec{b}}=-)=\cos^2\theta_a \sin^2\theta_b + \sin^2\theta_a \sin^2\theta_b = \sin^2\theta_b 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597,6753"/>
  <p:tag name="LATEXADDIN" val="\documentclass{article}&#10;\usepackage{amsmath}&#10;\pagestyle{empty}&#10;\begin{document}&#10;&#10;$\bar{l}_{\vec{b}} = \cos 2\theta_b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216,7229"/>
  <p:tag name="LATEXADDIN" val="\documentclass{article}&#10;\usepackage{amsmath}&#10;\pagestyle{empty}&#10;\begin{document}&#10;&#10;$l_{\vec{a}} \equiv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}&#10;\pagestyle{empty}&#10;\begin{document}&#10;&#10;$\theta_a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87,73905"/>
  <p:tag name="LATEXADDIN" val="\documentclass{article}&#10;\usepackage{amsmath}&#10;\pagestyle{empty}&#10;\begin{document}&#10;&#10;$\bar{l}_{\vec{a}}$&#10;&#10;&#10;&#10;\end{document}"/>
  <p:tag name="IGUANATEXSIZE" val="18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7,4841"/>
  <p:tag name="LATEXADDIN" val="\documentclass{article}&#10;\usepackage{amsmath}&#10;\pagestyle{empty}&#10;\begin{document}&#10;&#10;$|h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0,7349"/>
  <p:tag name="LATEXADDIN" val="\documentclass{article}&#10;\usepackage{amsmath}&#10;\pagestyle{empty}&#10;\begin{document}&#10;&#10;$|v\rangle$&#10;&#10;&#10;&#10;\end{document}"/>
  <p:tag name="IGUANATEXSIZE" val="22"/>
  <p:tag name="IGUANATEXCURSOR" val="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1765,279"/>
  <p:tag name="LATEXADDIN" val="\documentclass{article}&#10;\usepackage{amsmath}&#10;\pagestyle{empty}&#10;\begin{document}&#10;&#10;${\rm prob}(l_{\vec{a}},l_{\vec{b}})={\rm prob}(l_{\vec{a}}) \times {\rm prob}(l_{\vec{b}})$&#10;&#10;&#10;&#10;\end{document}"/>
  <p:tag name="IGUANATEXSIZE" val="22"/>
  <p:tag name="IGUANATEXCURSOR" val="16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658,4177"/>
  <p:tag name="LATEXADDIN" val="\documentclass{article}&#10;\usepackage{amsmath}&#10;\pagestyle{empty}&#10;\begin{document}&#10;&#10;$\mathcal{E}:=\mathcal{E}_1\otimes \mathcal{E}_2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44,6569"/>
  <p:tag name="LATEXADDIN" val="\documentclass{article}&#10;\usepackage{amsmath}&#10;\pagestyle{empty}&#10;\begin{document}&#10;&#10;$|\psi \rangle = |a \rangle \otimes | b\rangle $&#10;&#10;&#10;&#10;\end{document}"/>
  <p:tag name="IGUANATEXSIZE" val="22"/>
  <p:tag name="IGUANATEXCURSOR" val="12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93,7008"/>
  <p:tag name="LATEXADDIN" val="\documentclass{article}&#10;\usepackage{amsmath}&#10;\pagestyle{empty}&#10;\begin{document}&#10;&#10;$|a \rangle \in\mathcal{E}_1$&#10;&#10;&#10;&#10;\end{document}"/>
  <p:tag name="IGUANATEXSIZE" val="22"/>
  <p:tag name="IGUANATEXCURSOR" val="10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84,7019"/>
  <p:tag name="LATEXADDIN" val="\documentclass{article}&#10;\usepackage{amsmath}&#10;\pagestyle{empty}&#10;\begin{document}&#10;&#10;$|b \rangle \in\mathcal{E}_2$&#10;&#10;&#10;&#10;\end{document}"/>
  <p:tag name="IGUANATEXSIZE" val="22"/>
  <p:tag name="IGUANATEXCURSOR" val="10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843,6446"/>
  <p:tag name="LATEXADDIN" val="\documentclass{article}&#10;\usepackage{amsmath}&#10;\pagestyle{empty}&#10;\begin{document}&#10;&#10;$\frac{1}{\sqrt{2}}\left(|vv \rangle + |hh \rangle \right)$&#10;&#10;&#10;&#10;\end{document}"/>
  <p:tag name="IGUANATEXSIZE" val="18"/>
  <p:tag name="IGUANATEXCURSOR" val="12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3403,075"/>
  <p:tag name="LATEXADDIN" val="\documentclass{article}&#10;\usepackage{amsmath}&#10;\pagestyle{empty}&#10;\begin{document}&#10;&#10;$\frac{1}{2}\left(|vv \rangle + |hh \rangle + |hv \rangle + |vh \rangle\right) = \frac{1}{2} \left( |v\rangle + |h \rangle\right)\otimes\left( |v\rangle + |h \rangle\right)=&#10;|dd \rangle&#10;$&#10;&#10;&#10;&#10;\end{document}"/>
  <p:tag name="IGUANATEXSIZE" val="18"/>
  <p:tag name="IGUANATEXCURSOR" val="25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18,4852"/>
  <p:tag name="LATEXADDIN" val="\documentclass{article}&#10;\usepackage{amsmath}&#10;\pagestyle{empty}&#10;\begin{document}&#10;&#10;$\hat{O}'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3013,123"/>
  <p:tag name="LATEXADDIN" val="\documentclass{article}&#10;\usepackage{amsmath}&#10;\pagestyle{empty}&#10;\begin{document}&#10;&#10;$|+_{\vec{a}} +_{\vec{b}} \rangle =&#10;\left(\cos \theta_a |v\rangle + \sin \theta_a  |h\rangle \right) \otimes&#10;\left(\cos \theta_b |v\rangle + \sin \theta_b |h \rangle \right)$&#10;&#10;&#10;&#10;\end{document}"/>
  <p:tag name="IGUANATEXSIZE" val="22"/>
  <p:tag name="IGUANATEXCURSOR" val="23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4398,2"/>
  <p:tag name="LATEXADDIN" val="\documentclass{article}&#10;\usepackage{amsmath}&#10;\pagestyle{empty}&#10;\begin{document}&#10;&#10;$\langle +_{\vec{a}} +_{\vec{b}}|\psi \rangle=&#10;\frac{1}{\sqrt{2}}\left(\cos \theta_a \langle v | + \sin \theta_a \langle h| \right) \otimes&#10;\left(\cos \theta_b \langle  v |+ \sin \theta_b \langle h |\right) &#10;\left(|v \rangle  \otimes |v \rangle + |h \rangle &#10; \otimes |h \rangle \right)$&#10;&#10;&#10;&#10;\end{document}"/>
  <p:tag name="IGUANATEXSIZE" val="20"/>
  <p:tag name="IGUANATEXCURSOR" val="35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751,406"/>
  <p:tag name="LATEXADDIN" val="\documentclass{article}&#10;\usepackage{amsmath}&#10;\pagestyle{empty}&#10;\begin{document}&#10;&#10;$=&#10;\frac{1}{\sqrt{2}}\left(\cos \theta_a  \cos \theta_b+\sin \theta_a  \sin \theta_b\right) =&#10;\frac{1}{\sqrt{2}} \cos(\theta_a-\theta_b)$&#10;&#10;&#10;&#10;\end{document}"/>
  <p:tag name="IGUANATEXSIZE" val="20"/>
  <p:tag name="IGUANATEXCURSOR" val="21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+,l_{\vec{b}}=+)=&#10;\frac{1}{2}  \cos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2328"/>
  <p:tag name="ORIGINALWIDTH" val="3130,859"/>
  <p:tag name="LATEXADDIN" val="\documentclass{article}&#10;\usepackage{amsmath}&#10;\pagestyle{empty}&#10;\begin{document}&#10;&#10;$|+_{\vec{a}} -_{\vec{b}} \rangle =&#10;\left(\cos \theta_a |v\rangle + \sin \theta_a  |h\rangle \right) \otimes&#10;\left(-\sin \theta_b |v\rangle + \cos \theta_b |h \rangle \right)$&#10;&#10;&#10;&#10;\end{document}"/>
  <p:tag name="IGUANATEXSIZE" val="22"/>
  <p:tag name="IGUANATEXCURSOR" val="22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4515,936"/>
  <p:tag name="LATEXADDIN" val="\documentclass{article}&#10;\usepackage{amsmath}&#10;\pagestyle{empty}&#10;\begin{document}&#10;&#10;$\langle +_{\vec{a}} -_{\vec{b}}|\psi \rangle=&#10;\frac{1}{\sqrt{2}}\left(\cos \theta_a \langle v | + \sin \theta_a \langle h| \right) \otimes&#10;\left(-\sin \theta_b \langle  v |+ \cos \theta_b \langle h |\right) &#10;\left(|v \rangle  \otimes |v \rangle + |h \rangle &#10; \otimes |h \rangle \right)$&#10;&#10;&#10;&#10;\end{document}"/>
  <p:tag name="IGUANATEXSIZE" val="20"/>
  <p:tag name="IGUANATEXCURSOR" val="1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855,643"/>
  <p:tag name="LATEXADDIN" val="\documentclass{article}&#10;\usepackage{amsmath}&#10;\pagestyle{empty}&#10;\begin{document}&#10;&#10;$=&#10;\frac{1}{\sqrt{2}}\left(-\cos \theta_a  \sin \theta_b+\sin \theta_a  \cos \theta_b\right) =&#10;\frac{1}{\sqrt{2}} \sin(\theta_a-\theta_b)$&#10;&#10;&#10;&#10;\end{document}"/>
  <p:tag name="IGUANATEXSIZE" val="20"/>
  <p:tag name="IGUANATEXCURSOR" val="10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+,l_{\vec{b}}=-)=&#10;\frac{1}{2}  \sin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86,23921"/>
  <p:tag name="LATEXADDIN" val="\documentclass{article}&#10;\usepackage{amsmath}&#10;\pagestyle{empty}&#10;\begin{document}&#10;&#10;$\hat O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+,l_{\vec{b}}=-)=&#10;\frac{1}{2}  \sin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+,l_{\vec{b}}=+)=&#10;\frac{1}{2}  \cos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-,l_{\vec{b}}=-)=&#10;\frac{1}{2}  \cos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-,l_{\vec{b}}=+)=&#10;\frac{1}{2}  \sin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34,3832"/>
  <p:tag name="LATEXADDIN" val="\documentclass{article}&#10;\usepackage{amsmath}&#10;\pagestyle{empty}&#10;\begin{document}&#10;&#10;${\rm prob}(l_{\vec{a}}=+)=&#10;\frac{1}{2} 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934,3832"/>
  <p:tag name="LATEXADDIN" val="\documentclass{article}&#10;\usepackage{amsmath}&#10;\pagestyle{empty}&#10;\begin{document}&#10;&#10;${\rm prob}(l_{\vec{a}}=-)=&#10;\frac{1}{2} 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248,9689"/>
  <p:tag name="LATEXADDIN" val="\documentclass{article}&#10;\usepackage{amsmath,xcolor}&#10;\pagestyle{empty}&#10;\begin{document}&#10;&#10;$\textcolor{violet}{\forall \vec{a}\,!!!}$&#10;&#10;&#10;&#10;\end{document}"/>
  <p:tag name="IGUANATEXSIZE" val="22"/>
  <p:tag name="IGUANATEXCURSOR" val="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4,2032"/>
  <p:tag name="LATEXADDIN" val="\documentclass{article}&#10;\usepackage{amsmath}&#10;\pagestyle{empty}&#10;\begin{document}&#10;&#10;$|\varphi_i(O) \rangle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+,l_{\vec{b}}=-)=&#10;\frac{1}{2}  \sin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+,l_{\vec{b}}=+)=&#10;\frac{1}{2}  \cos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-,l_{\vec{b}}=-)=&#10;\frac{1}{2}  \cos^2(\theta_a-\theta_b)$&#10;&#10;&#10;&#10;\end{document}"/>
  <p:tag name="IGUANATEXSIZE" val="22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-,l_{\vec{b}}=+)=&#10;\frac{1}{2}  \sin^2(\theta_a-\theta_b)$&#10;&#10;&#10;&#10;\end{document}"/>
  <p:tag name="IGUANATEXSIZE" val="22"/>
  <p:tag name="IGUANATEXCURSOR" val="10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924,6344"/>
  <p:tag name="LATEXADDIN" val="\documentclass{article}&#10;\usepackage{amsmath}&#10;\pagestyle{empty}&#10;\begin{document}&#10;&#10;${\rm prob}(l_{\vec{b}}=-)=&#10;\frac{1}{2} 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36,2205"/>
  <p:tag name="LATEXADDIN" val="\documentclass{article}&#10;\usepackage{amsmath,xcolor}&#10;\pagestyle{empty}&#10;\begin{document}&#10;&#10;$\textcolor{violet}{\forall \vec{b}\,!!!}$&#10;&#10;&#10;&#10;\end{document}"/>
  <p:tag name="IGUANATEXSIZE" val="22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924,6344"/>
  <p:tag name="LATEXADDIN" val="\documentclass{article}&#10;\usepackage{amsmath}&#10;\pagestyle{empty}&#10;\begin{document}&#10;&#10;${\rm prob}(l_{\vec{b}}=+)=&#10;\frac{1}{2} 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90,9636"/>
  <p:tag name="LATEXADDIN" val="\documentclass{article}&#10;\usepackage{amsmath}&#10;\pagestyle{empty}&#10;\begin{document}&#10;&#10;$\lambda_i(O)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+,l_{\vec{b}}=-)=&#10;\frac{1}{2}  \sin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+,l_{\vec{b}}=+)=&#10;\frac{1}{2}  \cos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-,l_{\vec{b}}=-)=&#10;\frac{1}{2}  \cos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-,l_{\vec{b}}=+)=&#10;\frac{1}{2}  \sin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569,1788"/>
  <p:tag name="LATEXADDIN" val="\documentclass{article}&#10;\usepackage{amsmath}&#10;\pagestyle{empty}&#10;\begin{document}&#10;&#10;$\bar{l}_{\vec{a}}=\bar{l}_{\vec{b}}=&#10;0 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18,4852"/>
  <p:tag name="LATEXADDIN" val="\documentclass{article}&#10;\usepackage{amsmath}&#10;\pagestyle{empty}&#10;\begin{document}&#10;&#10;$\hat O'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569,1788"/>
  <p:tag name="LATEXADDIN" val="\documentclass{article}&#10;\usepackage{amsmath}&#10;\pagestyle{empty}&#10;\begin{document}&#10;&#10;$\bar{l}_{\vec{a}}=\bar{l}_{\vec{b}}=&#10;0 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458,193"/>
  <p:tag name="LATEXADDIN" val="\documentclass{article}&#10;\usepackage{amsmath}&#10;\pagestyle{empty}&#10;\begin{document}&#10;&#10;$E(l_{\vec{a}},l_{\vec{b}})=\sum_{l_{\vec{a}},l_{\vec{b}}}{\rm prob}(l_{\vec{a}},l_{\vec{b}})\left(l_{\vec{a}} - \bar{l}_{\vec{a}} \right)&#10;\left(l_{\vec{b}} - \bar{l}_{\vec{b}} \right) $&#10;&#10;&#10;&#10;\end{document}"/>
  <p:tag name="IGUANATEXSIZE" val="20"/>
  <p:tag name="IGUANATEXCURSOR" val="24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53,24331"/>
  <p:tag name="LATEXADDIN" val="\documentclass{article}&#10;\usepackage{amsmath}&#10;\pagestyle{empty}&#10;\begin{document}&#10;&#10;$0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+,l_{\vec{b}}=-)=&#10;\frac{1}{2}  \sin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+,l_{\vec{b}}=+)=&#10;\frac{1}{2}  \cos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6,7079"/>
  <p:tag name="LATEXADDIN" val="\documentclass{article}&#10;\usepackage{amsmath}&#10;\pagestyle{empty}&#10;\begin{document}&#10;&#10;$\lambda_j(O')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-,l_{\vec{b}}=-)=&#10;\frac{1}{2}  \cos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-,l_{\vec{b}}=+)=&#10;\frac{1}{2}  \sin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,7308"/>
  <p:tag name="ORIGINALWIDTH" val="3265,842"/>
  <p:tag name="LATEXADDIN" val="\documentclass{article}&#10;\usepackage{amsmath}&#10;\pagestyle{empty}&#10;\begin{document}&#10;&#10;$=&#10;2\times \frac{1}{2}  \cos^2(\theta_a-\theta_b) -&#10;2\times \frac{1}{2}  \sin^2(\theta_a-\theta_b) &#10;= \cos\left(2(\theta_a-\theta_b)\right) $&#10;&#10;&#10;&#10;\end{document}"/>
  <p:tag name="IGUANATEXSIZE" val="20"/>
  <p:tag name="IGUANATEXCURSOR" val="22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458,193"/>
  <p:tag name="LATEXADDIN" val="\documentclass{article}&#10;\usepackage{amsmath}&#10;\pagestyle{empty}&#10;\begin{document}&#10;&#10;$E(l_{\vec{a}},l_{\vec{b}})=\sum_{l_{\vec{a}},l_{\vec{b}}}{\rm prob}(l_{\vec{a}},l_{\vec{b}})\left(l_{\vec{a}} - \bar{l}_{\vec{a}} \right)&#10;\left(l_{\vec{b}} - \bar{l}_{\vec{b}} \right) $&#10;&#10;&#10;&#10;\end{document}"/>
  <p:tag name="IGUANATEXSIZE" val="20"/>
  <p:tag name="IGUANATEXCURSOR" val="24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53,24331"/>
  <p:tag name="LATEXADDIN" val="\documentclass{article}&#10;\usepackage{amsmath}&#10;\pagestyle{empty}&#10;\begin{document}&#10;&#10;$0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419,9475"/>
  <p:tag name="LATEXADDIN" val="\documentclass{article}&#10;\usepackage{amsmath}&#10;\pagestyle{empty}&#10;\begin{document}&#10;&#10;$|\varphi_j(O') \rangle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569,1788"/>
  <p:tag name="LATEXADDIN" val="\documentclass{article}&#10;\usepackage{amsmath}&#10;\pagestyle{empty}&#10;\begin{document}&#10;&#10;$\bar{l}_{\vec{a}}=\bar{l}_{\vec{b}}=&#10;0 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+,l_{\vec{b}}=-)=&#10;\frac{1}{2}  \sin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+,l_{\vec{b}}=+)=&#10;\frac{1}{2}  \cos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60,742"/>
  <p:tag name="LATEXADDIN" val="\documentclass{article}&#10;\usepackage{amsmath}&#10;\pagestyle{empty}&#10;\begin{document}&#10;&#10;${\rm prob}(l_{\vec{a}}=-,l_{\vec{b}}=-)=&#10;\frac{1}{2}  \cos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047,244"/>
  <p:tag name="LATEXADDIN" val="\documentclass{article}&#10;\usepackage{amsmath}&#10;\pagestyle{empty}&#10;\begin{document}&#10;&#10;${\rm prob}(l_{\vec{a}}=-,l_{\vec{b}}=+)=&#10;\frac{1}{2}  \sin^2(\theta_a-\theta_b)$&#10;&#10;&#10;&#10;\end{document}"/>
  <p:tag name="IGUANATEXSIZE" val="18"/>
  <p:tag name="IGUANATEXCURSOR" val="10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566,1792"/>
  <p:tag name="LATEXADDIN" val="\documentclass{article}&#10;\usepackage{amsmath}&#10;\pagestyle{empty}&#10;\begin{document}&#10;&#10;$[\hat O,\hat O']=0$&#10;&#10;&#10;&#10;\end{document}"/>
  <p:tag name="IGUANATEXSIZE" val="22"/>
  <p:tag name="IGUANATEXCURSOR" val="10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,4826"/>
  <p:tag name="ORIGINALWIDTH" val="337,4578"/>
  <p:tag name="LATEXADDIN" val="\documentclass{article}&#10;\usepackage{amsmath,amssymb}&#10;\pagestyle{empty}&#10;\begin{document}&#10;&#10;$\hat{l}_{\vec a} \otimes \mathbb{I}_2 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47,9565"/>
  <p:tag name="LATEXADDIN" val="\documentclass{article}&#10;\usepackage{amsmath}&#10;\pagestyle{empty}&#10;\begin{document}&#10;&#10;$l_{\vec{a}}=+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893,513"/>
  <p:tag name="LATEXADDIN" val="\documentclass{article}&#10;\usepackage{amsmath,amssymb}&#10;\pagestyle{empty}&#10;\begin{document}&#10;&#10;$\hat{P}(l_{\vec a}=+)|\psi \rangle = &#10;\left(| +_{\vec a}\rangle \langle +_{\vec a}| \otimes \mathbb{I}_2\right) |\psi\rangle $&#10;&#10;&#10;&#10;\end{document}"/>
  <p:tag name="IGUANATEXSIZE" val="18"/>
  <p:tag name="IGUANATEXCURSOR" val="13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,4747"/>
  <p:tag name="ORIGINALWIDTH" val="1748,781"/>
  <p:tag name="LATEXADDIN" val="\documentclass{article}&#10;\usepackage{amsmath}&#10;\pagestyle{empty}&#10;\begin{document}&#10;&#10;${\rm prob}(l_{\vec{a}}=+) = \sum_{l_{\vec b}} \left|\langle +_{\vec{a}} ,l_{\vec{b}} |  \psi \rangle \right|^2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1211,099"/>
  <p:tag name="LATEXADDIN" val="\documentclass{article}&#10;\usepackage{amsmath,amssymb}&#10;\pagestyle{empty}&#10;\begin{document}&#10;&#10;$|\psi_{\rm proj}\rangle \propto \hat{P}(l_{\vec a}=+)|\psi \rangle  $&#10;&#10;&#10;&#10;\end{document}"/>
  <p:tag name="IGUANATEXSIZE" val="18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,2258"/>
  <p:tag name="ORIGINALWIDTH" val="2382,452"/>
  <p:tag name="LATEXADDIN" val="\documentclass{article}&#10;\usepackage{amsmath,amssymb,color}&#10;\pagestyle{empty}&#10;\begin{document}&#10;&#10;$\propto &#10;\frac{\textcolor{red}{| +_{\vec a}\rangle}}{\sqrt{2}}\otimes&#10;\left[&#10;\left( \langle +_{\vec a}| \otimes \mathbb{I}_2\right) |vv\rangle +&#10;\left( \langle +_{\vec a}| \otimes \mathbb{I}_2\right) |hh\rangle&#10;\right]$&#10;&#10;&#10;&#10;\end{document}"/>
  <p:tag name="IGUANATEXSIZE" val="18"/>
  <p:tag name="IGUANATEXCURSOR" val="16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,4758"/>
  <p:tag name="ORIGINALWIDTH" val="1760,03"/>
  <p:tag name="LATEXADDIN" val="\documentclass{article}&#10;\usepackage{amsmath,amssymb,color}&#10;\pagestyle{empty}&#10;\begin{document}&#10;&#10;$\propto &#10;\frac{\textcolor{red}{| +_{\vec a}\rangle}}{\sqrt{2}}\otimes&#10;\left( \langle +_{\vec a}| v\rangle&#10;\textcolor{blue}{|  v\rangle} +  \langle +_{\vec a}| h\rangle&#10;\textcolor{blue}{| h\rangle}&#10;\right)$&#10;&#10;&#10;&#10;\end{document}"/>
  <p:tag name="IGUANATEXSIZE" val="18"/>
  <p:tag name="IGUANATEXCURSOR" val="28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451,443"/>
  <p:tag name="LATEXADDIN" val="\documentclass{article}&#10;\usepackage{amsmath,amssymb,color}&#10;\pagestyle{empty}&#10;\begin{document}&#10;&#10;$=\textcolor{red}{ | +_{\vec a}\rangle} \otimes&#10;\left( \cos \theta_a \textcolor{blue}{|  v\rangle} + \sin\theta_a \textcolor{blue}{|  h\rangle}&#10;\right)= \textcolor{red}{ | +_{\vec a}\rangle} \otimes&#10;\textcolor{blue}{ | +_{\vec a}\rangle}$&#10;&#10;&#10;&#10;\end{document}"/>
  <p:tag name="IGUANATEXSIZE" val="18"/>
  <p:tag name="IGUANATEXCURSOR" val="3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33,858"/>
  <p:tag name="LATEXADDIN" val="\documentclass{article}&#10;\usepackage{amsmath,amssymb,color}&#10;\pagestyle{empty}&#10;\begin{document}&#10;&#10;$\propto  &#10;\left(\textcolor{red}{| +_{\vec a}\rangle} \langle +_{\vec a}| \otimes \mathbb{I}_2\right) |\psi\rangle $&#10;&#10;&#10;&#10;\end{document}"/>
  <p:tag name="IGUANATEXSIZE" val="18"/>
  <p:tag name="IGUANATEXCURSOR" val="14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4,2145"/>
  <p:tag name="LATEXADDIN" val="\documentclass{article}&#10;\usepackage{amsmath,xcolor}&#10;\pagestyle{empty}&#10;\begin{document}&#10;&#10;$\textcolor{violet}{\vec{b}=\vec{a}}$&#10;&#10;&#10;&#10;\end{document}"/>
  <p:tag name="IGUANATEXSIZE" val="22"/>
  <p:tag name="IGUANATEXCURSOR" val="12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1407,574"/>
  <p:tag name="LATEXADDIN" val="\documentclass{article}&#10;\usepackage{amsmath}&#10;\pagestyle{empty}&#10;\begin{document}&#10;&#10;$E(l_{\vec{a}},l_{\vec{b}}) =\cos\left(2(\theta_a-\theta_b)\right)$&#10;&#10;&#10;&#10;\end{document}"/>
  <p:tag name="IGUANATEXSIZE" val="20"/>
  <p:tag name="IGUANATEXCURSOR" val="14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1211,099"/>
  <p:tag name="LATEXADDIN" val="\documentclass{article}&#10;\usepackage{amsmath,amssymb}&#10;\pagestyle{empty}&#10;\begin{document}&#10;&#10;$|\psi_{\rm proj}\rangle \propto \hat{P}(l_{\vec a}=-)|\psi \rangle  $&#10;&#10;&#10;&#10;\end{document}"/>
  <p:tag name="IGUANATEXSIZE" val="18"/>
  <p:tag name="IGUANATEXCURSOR" val="14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6,23921"/>
  <p:tag name="LATEXADDIN" val="\documentclass{article}&#10;\usepackage{amsmath}&#10;\pagestyle{empty}&#10;\begin{document}&#10;&#10;$O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9,98874"/>
  <p:tag name="LATEXADDIN" val="\documentclass{article}&#10;\usepackage{amsmath}&#10;\pagestyle{empty}&#10;\begin{document}&#10;&#10;$B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6,23921"/>
  <p:tag name="LATEXADDIN" val="\documentclass{article}&#10;\usepackage{amsmath}&#10;\pagestyle{empty}&#10;\begin{document}&#10;&#10;$O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9,98874"/>
  <p:tag name="LATEXADDIN" val="\documentclass{article}&#10;\usepackage{amsmath}&#10;\pagestyle{empty}&#10;\begin{document}&#10;&#10;$B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6,23921"/>
  <p:tag name="LATEXADDIN" val="\documentclass{article}&#10;\usepackage{amsmath}&#10;\pagestyle{empty}&#10;\begin{document}&#10;&#10;$O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,4799"/>
  <p:tag name="ORIGINALWIDTH" val="669,6663"/>
  <p:tag name="LATEXADDIN" val="\documentclass{article}&#10;\usepackage{amsmath}&#10;\pagestyle{empty}&#10;\begin{document}&#10;&#10;$\hat{S}_{\vec{a}} := \frac{\hbar}{2}\,\vec{a}\cdot \vec{\sigma}$&#10;&#10;&#10;&#10;\end{document}"/>
  <p:tag name="IGUANATEXSIZE" val="22"/>
  <p:tag name="IGUANATEXCURSOR" val="12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9,98874"/>
  <p:tag name="LATEXADDIN" val="\documentclass{article}&#10;\usepackage{amsmath}&#10;\pagestyle{empty}&#10;\begin{document}&#10;&#10;$B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178,853"/>
  <p:tag name="LATEXADDIN" val="\documentclass{article}&#10;\usepackage{amsmath}&#10;\pagestyle{empty}&#10;\begin{document}&#10;&#10;$|\psi \rangle=\frac{1}{\sqrt{2}}\left(|vv \rangle + |hh \rangle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5,2269"/>
  <p:tag name="LATEXADDIN" val="\documentclass{article}&#10;\usepackage{amsmath}&#10;\pagestyle{empty}&#10;\begin{document}&#10;&#10;$|vv \rangle $&#10;&#10;&#10;&#10;\end{document}"/>
  <p:tag name="IGUANATEXSIZE" val="18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99,475"/>
  <p:tag name="LATEXADDIN" val="\documentclass{article}&#10;\usepackage{amsmath}&#10;\pagestyle{empty}&#10;\begin{document}&#10;&#10;$|hh \rangle $&#10;&#10;&#10;&#10;\end{document}"/>
  <p:tag name="IGUANATEXSIZE" val="18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546,6816"/>
  <p:tag name="LATEXADDIN" val="\documentclass{article}&#10;\usepackage{amsmath}&#10;\pagestyle{empty}&#10;\begin{document}&#10;&#10;$A B \ne BA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546,6816"/>
  <p:tag name="LATEXADDIN" val="\documentclass{article}&#10;\usepackage{amsmath}&#10;\pagestyle{empty}&#10;\begin{document}&#10;&#10;$A B \ne BA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6,23921"/>
  <p:tag name="LATEXADDIN" val="\documentclass{article}&#10;\usepackage{amsmath}&#10;\pagestyle{empty}&#10;\begin{document}&#10;&#10;$O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9,98874"/>
  <p:tag name="LATEXADDIN" val="\documentclass{article}&#10;\usepackage{amsmath}&#10;\pagestyle{empty}&#10;\begin{document}&#10;&#10;$B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950,8811"/>
  <p:tag name="LATEXADDIN" val="\documentclass{article}&#10;\usepackage{amsmath,amssymb}&#10;\pagestyle{empty}&#10;\begin{document}&#10;$\sigma_3:=\left( \begin{array}{cc} 1 &amp; 0 \\  0 &amp;&#10;-1 \end{array}\right)$&#10;&#10;&#10;&#10;\end{document}"/>
  <p:tag name="IGUANATEXSIZE" val="22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6,23921"/>
  <p:tag name="LATEXADDIN" val="\documentclass{article}&#10;\usepackage{amsmath}&#10;\pagestyle{empty}&#10;\begin{document}&#10;&#10;$O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9,98874"/>
  <p:tag name="LATEXADDIN" val="\documentclass{article}&#10;\usepackage{amsmath}&#10;\pagestyle{empty}&#10;\begin{document}&#10;&#10;$B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74,6906"/>
  <p:tag name="LATEXADDIN" val="\documentclass{article}&#10;\usepackage{amsmath}&#10;\pagestyle{empty}&#10;\begin{document}&#10;&#10;$O \to \{\lambda\}$&#10;&#10;&#10;&#10;\end{document}"/>
  <p:tag name="IGUANATEXSIZE" val="22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9,98874"/>
  <p:tag name="LATEXADDIN" val="\documentclass{article}&#10;\usepackage{amsmath}&#10;\pagestyle{empty}&#10;\begin{document}&#10;&#10;$B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915,6355"/>
  <p:tag name="LATEXADDIN" val="\documentclass{article}&#10;\usepackage{amsmath,color}&#10;\pagestyle{empty}&#10;\begin{document}&#10;&#10;$A(\theta_a,\theta\!\!\!\textcolor{red}{\backslash\!\!\!\slash}_b,\lambda) =\pm 1$&#10;&#10;&#10;&#10;\end{document}"/>
  <p:tag name="IGUANATEXSIZE" val="22"/>
  <p:tag name="IGUANATEXCURSOR" val="15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922,3847"/>
  <p:tag name="LATEXADDIN" val="\documentclass{article}&#10;\usepackage{amsmath,color}&#10;\pagestyle{empty}&#10;\begin{document}&#10;&#10;$B(\theta\!\!\!\textcolor{red}{\backslash\!\!\!\slash}_a,\theta_b,\lambda) =\pm 1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47,9565"/>
  <p:tag name="LATEXADDIN" val="\documentclass{article}&#10;\usepackage{amsmath}&#10;\pagestyle{empty}&#10;\begin{document}&#10;&#10;$l_{\vec{a}}=+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931,3835"/>
  <p:tag name="LATEXADDIN" val="\documentclass{article}&#10;\usepackage{amsmath,amssymb}&#10;\pagestyle{empty}&#10;\begin{document}&#10;$\sigma_2:=\left( \begin{array}{cc} 0 &amp; -i \\  i &amp;&#10;0 \end{array}\right)$&#10;&#10;&#10;&#10;\end{document}"/>
  <p:tag name="IGUANATEXSIZE" val="22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,4788"/>
  <p:tag name="ORIGINALWIDTH" val="1883,764"/>
  <p:tag name="LATEXADDIN" val="\documentclass{article}&#10;\usepackage{amsmath}&#10;\pagestyle{empty}&#10;\begin{document}&#10;&#10;${\rm prob}(l_{\vec{a}}=+)=\int\,d\lambda \rho(\lambda) \;\frac{A(\theta_a,\lambda)+1}{2}$&#10;&#10;&#10;&#10;\end{document}"/>
  <p:tag name="IGUANATEXSIZE" val="20"/>
  <p:tag name="IGUANATEXCURSOR" val="13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44,9568"/>
  <p:tag name="LATEXADDIN" val="\documentclass{article}&#10;\usepackage{amsmath}&#10;\pagestyle{empty}&#10;\begin{document}&#10;&#10;$l_{\vec{a}}=-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,4788"/>
  <p:tag name="ORIGINALWIDTH" val="1885,264"/>
  <p:tag name="LATEXADDIN" val="\documentclass{article}&#10;\usepackage{amsmath}&#10;\pagestyle{empty}&#10;\begin{document}&#10;&#10;${\rm prob}(l_{\vec{a}}=-)=\int\,d\lambda \rho(\lambda) \;\frac{1-A(\theta_a,\lambda)}{2}$&#10;&#10;&#10;&#10;\end{document}"/>
  <p:tag name="IGUANATEXSIZE" val="20"/>
  <p:tag name="IGUANATEXCURSOR" val="16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87,73905"/>
  <p:tag name="LATEXADDIN" val="\documentclass{article}&#10;\usepackage{amsmath}&#10;\pagestyle{empty}&#10;\begin{document}&#10;&#10;$l_{\vec{a}}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2964,38"/>
  <p:tag name="LATEXADDIN" val="\documentclass{article}&#10;\usepackage{amsmath}&#10;\pagestyle{empty}&#10;\begin{document}&#10;&#10;$\bar{l}_{\vec{a}}={\rm prob}(l_{\vec{a}}=+)-{\rm prob}(l_{\vec{a}}=-)=\int\,d\lambda\, \rho(\lambda) \;A(\theta_a,\lambda)$&#10;&#10;&#10;&#10;\end{document}"/>
  <p:tag name="IGUANATEXSIZE" val="20"/>
  <p:tag name="IGUANATEXCURSOR" val="2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47,9565"/>
  <p:tag name="LATEXADDIN" val="\documentclass{article}&#10;\usepackage{amsmath}&#10;\pagestyle{empty}&#10;\begin{document}&#10;&#10;$l_{\vec{a}}=+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38,2077"/>
  <p:tag name="LATEXADDIN" val="\documentclass{article}&#10;\usepackage{amsmath}&#10;\pagestyle{empty}&#10;\begin{document}&#10;&#10;$l_{\vec{b}}=+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,4788"/>
  <p:tag name="ORIGINALWIDTH" val="2957,63"/>
  <p:tag name="LATEXADDIN" val="\documentclass{article}&#10;\usepackage{amsmath}&#10;\pagestyle{empty}&#10;\begin{document}&#10;&#10;${\rm prob}(l_{\vec{a}}=+,l_{\vec{b}}=+)=\int\,d\lambda \,\rho(\lambda) \;\frac{A(\theta_a,\lambda)+1}{2} \times&#10;\frac{B(\theta_b,\lambda)+1}{2}$&#10;&#10;&#10;&#10;\end{document}"/>
  <p:tag name="IGUANATEXSIZE" val="20"/>
  <p:tag name="IGUANATEXCURSOR" val="13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,4788"/>
  <p:tag name="ORIGINALWIDTH" val="2958,38"/>
  <p:tag name="LATEXADDIN" val="\documentclass{article}&#10;\usepackage{amsmath}&#10;\pagestyle{empty}&#10;\begin{document}&#10;&#10;${\rm prob}(l_{\vec{a}}=+,l_{\vec{b}}=-)=\int\,d\lambda \,\rho(\lambda) \;\frac{A(\theta_a,\lambda)+1}{2} \times&#10;\frac{1-B(\theta_b,\lambda)}{2}$&#10;&#10;&#10;&#10;\end{document}"/>
  <p:tag name="IGUANATEXSIZE" val="20"/>
  <p:tag name="IGUANATEXCURSOR" val="22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569,1788"/>
  <p:tag name="LATEXADDIN" val="\documentclass{article}&#10;\usepackage{amsmath}&#10;\pagestyle{empty}&#10;\begin{document}&#10;&#10;$\bar{l}_{\vec{a}}=\bar{l}_{\vec{b}}=0$&#10;&#10;&#10;&#10;\end{document}"/>
  <p:tag name="IGUANATEXSIZE" val="20"/>
  <p:tag name="IGUANATEXCURSOR" val="11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854,1432"/>
  <p:tag name="LATEXADDIN" val="\documentclass{article}&#10;\usepackage{amsmath,amssymb}&#10;\pagestyle{empty}&#10;\begin{document}&#10;$\sigma_1:=\left( \begin{array}{cc} 0 &amp; 1 \\  1 &amp;&#10;0 \end{array}\right)$&#10;&#10;&#10;&#10;\end{document}"/>
  <p:tag name="IGUANATEXSIZE" val="22"/>
  <p:tag name="IGUANATEXCURSOR" val="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1760,78"/>
  <p:tag name="LATEXADDIN" val="\documentclass{article}&#10;\usepackage{amsmath}&#10;\pagestyle{empty}&#10;\begin{document}&#10;&#10;$E(l_{\vec{a}},l_{\vec{b}})=\sum_{l_{\vec{a}},l_{\vec{b}}}{\rm prob}(l_{\vec{a}},l_{\vec{b}})\,l_{\vec{a}}\, l_{\vec{b}}  $&#10;&#10;&#10;&#10;\end{document}"/>
  <p:tag name="IGUANATEXSIZE" val="20"/>
  <p:tag name="IGUANATEXCURSOR" val="14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3465,317"/>
  <p:tag name="LATEXADDIN" val="\documentclass{article}&#10;\usepackage{amsmath}&#10;\pagestyle{empty}&#10;\begin{document}&#10;&#10;$={\rm prob}(l_{\vec{a}}=+,l_{\vec{b}}=+)+{\rm prob}(-,-)-{\rm prob}(+,-)-{\rm prob}(-,+)$&#10;&#10;&#10;&#10;\end{document}"/>
  <p:tag name="IGUANATEXSIZE" val="20"/>
  <p:tag name="IGUANATEXCURSOR" val="15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1686,539"/>
  <p:tag name="LATEXADDIN" val="\documentclass{article}&#10;\usepackage{amsmath}&#10;\pagestyle{empty}&#10;\begin{document}&#10;&#10;$=\int\,d\lambda \,\rho(\lambda) \;A(\theta_a,\lambda) \times&#10;B(\theta_b,\lambda)$&#10;&#10;&#10;&#10;\end{document}"/>
  <p:tag name="IGUANATEXSIZE" val="20"/>
  <p:tag name="IGUANATEXCURSOR" val="16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61,1924"/>
  <p:tag name="LATEXADDIN" val="\documentclass{article}&#10;\usepackage{amsmath}&#10;\pagestyle{empty}&#10;\begin{document}&#10;&#10;$E(\theta_a,\theta_b)$&#10;&#10;&#10;&#10;\end{document}"/>
  <p:tag name="IGUANATEXSIZE" val="20"/>
  <p:tag name="IGUANATEXCURSOR" val="10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65,9543"/>
  <p:tag name="LATEXADDIN" val="\documentclass{article}&#10;\usepackage{amsmath}&#10;\pagestyle{empty}&#10;\begin{document}&#10;&#10;$\theta_a-\theta_b$&#10;&#10;&#10;&#10;\end{document}"/>
  <p:tag name="IGUANATEXSIZE" val="20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201,725"/>
  <p:tag name="LATEXADDIN" val="\documentclass{article}&#10;\usepackage{amsmath}&#10;\pagestyle{empty}&#10;\begin{document}&#10;&#10;$E(\theta_a,\theta_b)=\int\,d\lambda \,\rho(\lambda) \;A(\theta_a,\lambda) \times&#10;B(\theta_b,\lambda)$&#10;&#10;&#10;&#10;\end{document}"/>
  <p:tag name="IGUANATEXSIZE" val="20"/>
  <p:tag name="IGUANATEXCURSOR" val="10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728,159"/>
  <p:tag name="LATEXADDIN" val="\documentclass{article}&#10;\usepackage{amsmath}&#10;\pagestyle{empty}&#10;\begin{document}&#10;&#10;$\int\,d\lambda \,\rho(\lambda)=1$&#10;&#10;&#10;&#10;\end{document}"/>
  <p:tag name="IGUANATEXSIZE" val="20"/>
  <p:tag name="IGUANATEXCURSOR" val="11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030,371"/>
  <p:tag name="LATEXADDIN" val="\documentclass{article}&#10;\usepackage{amsmath}&#10;\pagestyle{empty}&#10;\begin{document}&#10;&#10;$B(\theta_a,\lambda)=A(\theta_a,\lambda)$&#10;&#10;&#10;&#10;\end{document}"/>
  <p:tag name="IGUANATEXSIZE" val="20"/>
  <p:tag name="IGUANATEXCURSOR" val="12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062,992"/>
  <p:tag name="LATEXADDIN" val="\documentclass{article}&#10;\usepackage{amsmath}&#10;\pagestyle{empty}&#10;\begin{document}&#10;&#10;$E(\theta_a,\theta_b)=\int\,d\lambda \,\rho(\lambda) \;A(\theta_a,\lambda) \,&#10;A(\theta_b,\lambda)$&#10;&#10;&#10;&#10;\end{document}"/>
  <p:tag name="IGUANATEXSIZE" val="20"/>
  <p:tag name="IGUANATEXCURSOR" val="15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3848,519"/>
  <p:tag name="LATEXADDIN" val="\documentclass{article}&#10;\usepackage{amsmath}&#10;\pagestyle{empty}&#10;\begin{document}&#10;&#10;$E(\theta_a,\theta_b)-E(\theta_a,\theta_c)=\int\,d\lambda \,\rho(\lambda) \;\left(A(\theta_a,\lambda) \,&#10;A(\theta_b,\lambda)-A(\theta_a,\lambda) \,&#10;A(\theta_c,\lambda) \right)$&#10;&#10;&#10;&#10;\end{document}"/>
  <p:tag name="IGUANATEXSIZE" val="18"/>
  <p:tag name="IGUANATEXCURSOR" val="23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679,79"/>
  <p:tag name="LATEXADDIN" val="\documentclass{article}&#10;\usepackage{amsmath,amssymb}&#10;\pagestyle{empty}&#10;\begin{document}&#10;$\hat{S}_{\vec{a}}=\frac{1}{2}\left( \begin{array}{cc} a_3 &amp;  a_1 - i a_2  \\  a_1 + i a_2 &amp;&#10;- a_3 \end{array}\right)$&#10;&#10;&#10;&#10;\end{document}"/>
  <p:tag name="IGUANATEXSIZE" val="22"/>
  <p:tag name="IGUANATEXCURSOR" val="18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754,406"/>
  <p:tag name="LATEXADDIN" val="\documentclass{article}&#10;\usepackage{amsmath}&#10;\pagestyle{empty}&#10;\begin{document}&#10;&#10;$=\int\,d\lambda \,\rho(\lambda) \;A(\theta_a,\lambda) \,&#10;A(\theta_b,\lambda)\left(1-A(\theta_b,\lambda) \,&#10;A(\theta_c,\lambda) \right)$&#10;&#10;&#10;&#10;\end{document}"/>
  <p:tag name="IGUANATEXSIZE" val="18"/>
  <p:tag name="IGUANATEXCURSOR" val="8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3,9408"/>
  <p:tag name="ORIGINALWIDTH" val="3098,613"/>
  <p:tag name="LATEXADDIN" val="\documentclass{article}&#10;\usepackage{amsmath}&#10;\pagestyle{empty}&#10;\begin{document}&#10;&#10;$|E(\theta_a,\theta_b)-E(\theta_a,\theta_c)|&#10;\le \underbrace{ \int\,d\lambda \,\rho(\lambda) \left(1-A(\theta_b,\lambda) \,&#10;A(\theta_c,\lambda) \right)}_{=1-E(\theta_b,\theta_c)}$&#10;&#10;&#10;&#10;\end{document}"/>
  <p:tag name="IGUANATEXSIZE" val="18"/>
  <p:tag name="IGUANATEXCURSOR" val="13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2009,749"/>
  <p:tag name="LATEXADDIN" val="\documentclass{article}&#10;\usepackage{amsmath}&#10;\pagestyle{empty}&#10;\begin{document}&#10;&#10;$E(\theta_b,\theta_c) \le 1- |E(\theta_a,\theta_b)-E(\theta_a,\theta_c)|$&#10;&#10;&#10;&#10;\end{document}"/>
  <p:tag name="IGUANATEXSIZE" val="18"/>
  <p:tag name="IGUANATEXCURSOR" val="15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549,6813"/>
  <p:tag name="LATEXADDIN" val="\documentclass{article}&#10;\usepackage{amsmath}&#10;\pagestyle{empty}&#10;\begin{document}&#10;&#10;$\propto |\theta_b - \theta_c|$&#10;&#10;&#10;&#10;\end{document}"/>
  <p:tag name="IGUANATEXSIZE" val="22"/>
  <p:tag name="IGUANATEXCURSOR" val="11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574,053"/>
  <p:tag name="LATEXADDIN" val="\documentclass{article}&#10;\usepackage{amsmath}&#10;\pagestyle{empty}&#10;\begin{document}&#10;&#10;$E(\theta_b,\theta_c) \le 1- {\rm cst}&#10;\times  |\theta_b - \theta_c|$&#10;&#10;&#10;&#10;\end{document}"/>
  <p:tag name="IGUANATEXSIZE" val="18"/>
  <p:tag name="IGUANATEXCURSOR" val="14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70,4537"/>
  <p:tag name="LATEXADDIN" val="\documentclass{article}&#10;\usepackage{amsmath}&#10;\pagestyle{empty}&#10;\begin{document}&#10;&#10;$\theta_c=\theta_b$&#10;&#10;&#10;&#10;\end{document}"/>
  <p:tag name="IGUANATEXSIZE" val="22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755,9055"/>
  <p:tag name="LATEXADDIN" val="\documentclass{article}&#10;\usepackage{amsmath}&#10;\pagestyle{empty}&#10;\begin{document}&#10;&#10;$|A(\theta_b,\lambda)|^2=1$&#10;&#10;&#10;\end{document}"/>
  <p:tag name="IGUANATEXSIZE" val="16"/>
  <p:tag name="IGUANATEXCURSOR" val="10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52,1935"/>
  <p:tag name="LATEXADDIN" val="\documentclass{article}&#10;\usepackage{amsmath}&#10;\pagestyle{empty}&#10;\begin{document}&#10;&#10;$E(\theta_b,\theta_c)$&#10;&#10;&#10;&#10;\end{document}"/>
  <p:tag name="IGUANATEXSIZE" val="20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58,4552"/>
  <p:tag name="LATEXADDIN" val="\documentclass{article}&#10;\usepackage{amsmath}&#10;\pagestyle{empty}&#10;\begin{document}&#10;&#10;$\theta_b-\theta_c$&#10;&#10;&#10;&#10;\end{document}"/>
  <p:tag name="IGUANATEXSIZE" val="20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,2426"/>
  <p:tag name="ORIGINALWIDTH" val="50,99362"/>
  <p:tag name="LATEXADDIN" val="\documentclass{article}&#10;\usepackage{amsmath}&#10;\pagestyle{empty}&#10;\begin{document}&#10;&#10;$\varepsilon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2118"/>
  <p:tag name="ORIGINALWIDTH" val="3235,846"/>
  <p:tag name="LATEXADDIN" val="\documentclass{article}&#10;\usepackage{amsmath,amssymb}&#10;\pagestyle{empty}&#10;\begin{document}&#10;${\rm det}\left( \begin{array}{cc} \frac{a_3}{2} -\lambda &amp;  \frac{a_1 - i a_2}{2}  \\  \frac{a_1 + i a_2}{2} &amp;&#10;- \frac{a_3}{2} -\lambda \end{array}\right) =  \lambda^2 - (\frac{a_3}{2})^2 - \frac{a_1 + i a_2}{2} \frac{a_1 - i a_2}{2} = 0$&#10;&#10;&#10;&#10;\end{document}"/>
  <p:tag name="IGUANATEXSIZE" val="22"/>
  <p:tag name="IGUANATEXCURSOR" val="31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52,1935"/>
  <p:tag name="LATEXADDIN" val="\documentclass{article}&#10;\usepackage{amsmath}&#10;\pagestyle{empty}&#10;\begin{document}&#10;&#10;$E(\theta_b,\theta_c)$&#10;&#10;&#10;&#10;\end{document}"/>
  <p:tag name="IGUANATEXSIZE" val="20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58,4552"/>
  <p:tag name="LATEXADDIN" val="\documentclass{article}&#10;\usepackage{amsmath}&#10;\pagestyle{empty}&#10;\begin{document}&#10;&#10;$\theta_b-\theta_c$&#10;&#10;&#10;&#10;\end{document}"/>
  <p:tag name="IGUANATEXSIZE" val="20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,2426"/>
  <p:tag name="ORIGINALWIDTH" val="50,99362"/>
  <p:tag name="LATEXADDIN" val="\documentclass{article}&#10;\usepackage{amsmath}&#10;\pagestyle{empty}&#10;\begin{document}&#10;&#10;$\varepsilon$&#10;&#10;&#10;&#10;\end{document}"/>
  <p:tag name="IGUANATEXSIZE" val="22"/>
  <p:tag name="IGUANATEXCURSOR" val="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069,741"/>
  <p:tag name="LATEXADDIN" val="\documentclass{article}&#10;\usepackage{amsmath}&#10;\pagestyle{empty}&#10;\begin{document}&#10;&#10;$E(\theta_a,\theta_b)=\int\,d\lambda \,\rho(\lambda) \;A(\theta_a,\lambda) \,&#10;B(\theta_b,\lambda)$&#10;&#10;&#10;&#10;\end{document}"/>
  <p:tag name="IGUANATEXSIZE" val="20"/>
  <p:tag name="IGUANATEXCURSOR" val="16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491,563"/>
  <p:tag name="LATEXADDIN" val="\documentclass{article}&#10;\usepackage{amsmath}&#10;\pagestyle{empty}&#10;\begin{document}&#10;&#10;$\rho(\lambda)=\frac{1}{2\pi}\quad\text{pour $\lambda \in[0,2\pi]$}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64,792"/>
  <p:tag name="LATEXADDIN" val="\documentclass{article}&#10;\usepackage{amsmath}&#10;\pagestyle{empty}&#10;\begin{document}&#10;&#10;$A(\theta_a,\lambda)={\rm signe}\left(\cos2(\theta_a-\lambda) \right)$&#10;&#10;&#10;&#10;\end{document}"/>
  <p:tag name="IGUANATEXSIZE" val="22"/>
  <p:tag name="IGUANATEXCURSOR" val="14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51,294"/>
  <p:tag name="LATEXADDIN" val="\documentclass{article}&#10;\usepackage{amsmath}&#10;\pagestyle{empty}&#10;\begin{document}&#10;&#10;$B(\theta_b,\lambda)={\rm signe}\left(\cos2(\theta_b-\lambda) \right)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,color}&#10;\pagestyle{empty}&#10;\begin{document}&#10;&#10;$\textcolor{red}{\theta_a}$&#10;&#10;&#10;&#10;\end{document}"/>
  <p:tag name="IGUANATEXSIZE" val="22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95,23811"/>
  <p:tag name="LATEXADDIN" val="\documentclass{article}&#10;\usepackage{amsmath,color}&#10;\pagestyle{empty}&#10;\begin{document}&#10;&#10;$\textcolor{blue}{\theta_b}$&#10;&#10;&#10;&#10;\end{document}"/>
  <p:tag name="IGUANATEXSIZE" val="22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3,4608"/>
  <p:tag name="LATEXADDIN" val="\documentclass{article}&#10;\usepackage{amsmath,color}&#10;\pagestyle{empty}&#10;\begin{document}&#10;&#10;$\textcolor{red}{A&gt;0}$&#10;&#10;&#10;&#10;\end{document}"/>
  <p:tag name="IGUANATEXSIZE" val="22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92,9509"/>
  <p:tag name="LATEXADDIN" val="\documentclass{article}&#10;\usepackage{amsmath}&#10;\pagestyle{empty}&#10;\begin{document}&#10;&#10;$\|\vec{a}\|=1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2,24221"/>
  <p:tag name="LATEXADDIN" val="\documentclass{article}&#10;\usepackage{amsmath}&#10;\pagestyle{empty}&#10;\begin{document}&#10;&#10;$\lambda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3,4608"/>
  <p:tag name="LATEXADDIN" val="\documentclass{article}&#10;\usepackage{amsmath,color}&#10;\pagestyle{empty}&#10;\begin{document}&#10;&#10;$\textcolor{red}{A&gt;0}$&#10;&#10;&#10;&#10;\end{document}"/>
  <p:tag name="IGUANATEXSIZE" val="22"/>
  <p:tag name="IGUANATEXCURSOR" val="105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0,21"/>
  <p:tag name="LATEXADDIN" val="\documentclass{article}&#10;\usepackage{amsmath,color}&#10;\pagestyle{empty}&#10;\begin{document}&#10;&#10;$\textcolor{blue}{B&gt;0}$&#10;&#10;&#10;&#10;\end{document}"/>
  <p:tag name="IGUANATEXSIZE" val="22"/>
  <p:tag name="IGUANATEXCURSOR" val="106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0,21"/>
  <p:tag name="LATEXADDIN" val="\documentclass{article}&#10;\usepackage{amsmath,color}&#10;\pagestyle{empty}&#10;\begin{document}&#10;&#10;$\textcolor{blue}{B&gt;0}$&#10;&#10;&#10;&#10;\end{document}"/>
  <p:tag name="IGUANATEXSIZE" val="22"/>
  <p:tag name="IGUANATEXCURSOR" val="106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069,741"/>
  <p:tag name="LATEXADDIN" val="\documentclass{article}&#10;\usepackage{amsmath}&#10;\pagestyle{empty}&#10;\begin{document}&#10;&#10;$E(\theta_a,\theta_b)=\int\,d\lambda \,\rho(\lambda) \;A(\theta_a,\lambda) \,&#10;B(\theta_b,\lambda)$&#10;&#10;&#10;&#10;\end{document}"/>
  <p:tag name="IGUANATEXSIZE" val="20"/>
  <p:tag name="IGUANATEXCURSOR" val="16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491,563"/>
  <p:tag name="LATEXADDIN" val="\documentclass{article}&#10;\usepackage{amsmath}&#10;\pagestyle{empty}&#10;\begin{document}&#10;&#10;$\rho(\lambda)=\frac{1}{2\pi}\quad\text{pour $\lambda \in[0,2\pi]$}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64,792"/>
  <p:tag name="LATEXADDIN" val="\documentclass{article}&#10;\usepackage{amsmath}&#10;\pagestyle{empty}&#10;\begin{document}&#10;&#10;$A(\theta_a,\lambda)={\rm signe}\left(\cos2(\theta_a-\lambda) \right)$&#10;&#10;&#10;&#10;\end{document}"/>
  <p:tag name="IGUANATEXSIZE" val="22"/>
  <p:tag name="IGUANATEXCURSOR" val="14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,color}&#10;\pagestyle{empty}&#10;\begin{document}&#10;&#10;$\textcolor{red}{\theta_a}$&#10;&#10;&#10;&#10;\end{document}"/>
  <p:tag name="IGUANATEXSIZE" val="22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95,23811"/>
  <p:tag name="LATEXADDIN" val="\documentclass{article}&#10;\usepackage{amsmath,color}&#10;\pagestyle{empty}&#10;\begin{document}&#10;&#10;$\textcolor{blue}{\theta_b}$&#10;&#10;&#10;&#10;\end{document}"/>
  <p:tag name="IGUANATEXSIZE" val="22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3,4608"/>
  <p:tag name="LATEXADDIN" val="\documentclass{article}&#10;\usepackage{amsmath,color}&#10;\pagestyle{empty}&#10;\begin{document}&#10;&#10;$\textcolor{red}{A&gt;0}$&#10;&#10;&#10;&#10;\end{document}"/>
  <p:tag name="IGUANATEXSIZE" val="22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910,3862"/>
  <p:tag name="LATEXADDIN" val="\documentclass{article}&#10;\usepackage{amsmath}&#10;\pagestyle{empty}&#10;\begin{document}&#10;&#10;$\hat{P}(\varphi_i):= |\varphi_i \rangle  \langle \varphi_i |$&#10;&#10;&#10;&#10;\end{document}"/>
  <p:tag name="IGUANATEXSIZE" val="22"/>
  <p:tag name="IGUANATEXCURSOR" val="13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394,4507"/>
  <p:tag name="LATEXADDIN" val="\documentclass{article}&#10;\usepackage{amsmath}&#10;\pagestyle{empty}&#10;\begin{document}&#10;&#10;$\lambda = \pm \frac{1}{2}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2,24221"/>
  <p:tag name="LATEXADDIN" val="\documentclass{article}&#10;\usepackage{amsmath}&#10;\pagestyle{empty}&#10;\begin{document}&#10;&#10;$\lambda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3,4608"/>
  <p:tag name="LATEXADDIN" val="\documentclass{article}&#10;\usepackage{amsmath,color}&#10;\pagestyle{empty}&#10;\begin{document}&#10;&#10;$\textcolor{red}{A&gt;0}$&#10;&#10;&#10;&#10;\end{document}"/>
  <p:tag name="IGUANATEXSIZE" val="22"/>
  <p:tag name="IGUANATEXCURSOR" val="105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0,21"/>
  <p:tag name="LATEXADDIN" val="\documentclass{article}&#10;\usepackage{amsmath,color}&#10;\pagestyle{empty}&#10;\begin{document}&#10;&#10;$\textcolor{blue}{B&gt;0}$&#10;&#10;&#10;&#10;\end{document}"/>
  <p:tag name="IGUANATEXSIZE" val="22"/>
  <p:tag name="IGUANATEXCURSOR" val="106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0,21"/>
  <p:tag name="LATEXADDIN" val="\documentclass{article}&#10;\usepackage{amsmath,color}&#10;\pagestyle{empty}&#10;\begin{document}&#10;&#10;$\textcolor{blue}{B&gt;0}$&#10;&#10;&#10;&#10;\end{document}"/>
  <p:tag name="IGUANATEXSIZE" val="22"/>
  <p:tag name="IGUANATEXCURSOR" val="106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434,9456"/>
  <p:tag name="LATEXADDIN" val="\documentclass{article}&#10;\usepackage{amsmath}&#10;\pagestyle{empty}&#10;\begin{document}&#10;&#10;$A\, B &lt;0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434,9456"/>
  <p:tag name="LATEXADDIN" val="\documentclass{article}&#10;\usepackage{amsmath}&#10;\pagestyle{empty}&#10;\begin{document}&#10;&#10;$A\, B &gt;0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51,294"/>
  <p:tag name="LATEXADDIN" val="\documentclass{article}&#10;\usepackage{amsmath}&#10;\pagestyle{empty}&#10;\begin{document}&#10;&#10;$B(\theta_b,\lambda)={\rm signe}\left(\cos2(\theta_b-\lambda) \right)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069,741"/>
  <p:tag name="LATEXADDIN" val="\documentclass{article}&#10;\usepackage{amsmath}&#10;\pagestyle{empty}&#10;\begin{document}&#10;&#10;$E(\theta_a,\theta_b)=\int\,d\lambda \,\rho(\lambda) \;A(\theta_a,\lambda) \,&#10;B(\theta_b,\lambda)$&#10;&#10;&#10;&#10;\end{document}"/>
  <p:tag name="IGUANATEXSIZE" val="20"/>
  <p:tag name="IGUANATEXCURSOR" val="16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491,563"/>
  <p:tag name="LATEXADDIN" val="\documentclass{article}&#10;\usepackage{amsmath}&#10;\pagestyle{empty}&#10;\begin{document}&#10;&#10;$\rho(\lambda)=\frac{1}{2\pi}\quad\text{pour $\lambda \in[0,2\pi]$}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64,792"/>
  <p:tag name="LATEXADDIN" val="\documentclass{article}&#10;\usepackage{amsmath}&#10;\pagestyle{empty}&#10;\begin{document}&#10;&#10;$A(\theta_a,\lambda)={\rm signe}\left(\cos2(\theta_a-\lambda) \right)$&#10;&#10;&#10;&#10;\end{document}"/>
  <p:tag name="IGUANATEXSIZE" val="22"/>
  <p:tag name="IGUANATEXCURSOR" val="14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,color}&#10;\pagestyle{empty}&#10;\begin{document}&#10;&#10;$\textcolor{red}{\theta_a}$&#10;&#10;&#10;&#10;\end{document}"/>
  <p:tag name="IGUANATEXSIZE" val="22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95,23811"/>
  <p:tag name="LATEXADDIN" val="\documentclass{article}&#10;\usepackage{amsmath,color}&#10;\pagestyle{empty}&#10;\begin{document}&#10;&#10;$\textcolor{blue}{\theta_b}$&#10;&#10;&#10;&#10;\end{document}"/>
  <p:tag name="IGUANATEXSIZE" val="22"/>
  <p:tag name="IGUANATEXCURSOR" val="11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3,4608"/>
  <p:tag name="LATEXADDIN" val="\documentclass{article}&#10;\usepackage{amsmath,color}&#10;\pagestyle{empty}&#10;\begin{document}&#10;&#10;$\textcolor{red}{A&gt;0}$&#10;&#10;&#10;&#10;\end{document}"/>
  <p:tag name="IGUANATEXSIZE" val="22"/>
  <p:tag name="IGUANATEXCURSOR" val="10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2,24221"/>
  <p:tag name="LATEXADDIN" val="\documentclass{article}&#10;\usepackage{amsmath}&#10;\pagestyle{empty}&#10;\begin{document}&#10;&#10;$\lambda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313,4608"/>
  <p:tag name="LATEXADDIN" val="\documentclass{article}&#10;\usepackage{amsmath,color}&#10;\pagestyle{empty}&#10;\begin{document}&#10;&#10;$\textcolor{red}{A&gt;0}$&#10;&#10;&#10;&#10;\end{document}"/>
  <p:tag name="IGUANATEXSIZE" val="22"/>
  <p:tag name="IGUANATEXCURSOR" val="105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0,21"/>
  <p:tag name="LATEXADDIN" val="\documentclass{article}&#10;\usepackage{amsmath,color}&#10;\pagestyle{empty}&#10;\begin{document}&#10;&#10;$\textcolor{blue}{B&gt;0}$&#10;&#10;&#10;&#10;\end{document}"/>
  <p:tag name="IGUANATEXSIZE" val="22"/>
  <p:tag name="IGUANATEXCURSOR" val="106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320,21"/>
  <p:tag name="LATEXADDIN" val="\documentclass{article}&#10;\usepackage{amsmath,color}&#10;\pagestyle{empty}&#10;\begin{document}&#10;&#10;$\textcolor{blue}{B&gt;0}$&#10;&#10;&#10;&#10;\end{document}"/>
  <p:tag name="IGUANATEXSIZE" val="22"/>
  <p:tag name="IGUANATEXCURSOR" val="106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434,9456"/>
  <p:tag name="LATEXADDIN" val="\documentclass{article}&#10;\usepackage{amsmath}&#10;\pagestyle{empty}&#10;\begin{document}&#10;&#10;$A\, B &lt;0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434,9456"/>
  <p:tag name="LATEXADDIN" val="\documentclass{article}&#10;\usepackage{amsmath}&#10;\pagestyle{empty}&#10;\begin{document}&#10;&#10;$A\, B &gt;0$&#10;&#10;&#10;&#10;\end{document}"/>
  <p:tag name="IGUANATEXSIZE" val="22"/>
  <p:tag name="IGUANATEXCURSOR" val="8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51,294"/>
  <p:tag name="LATEXADDIN" val="\documentclass{article}&#10;\usepackage{amsmath}&#10;\pagestyle{empty}&#10;\begin{document}&#10;&#10;$B(\theta_b,\lambda)={\rm signe}\left(\cos2(\theta_b-\lambda) \right)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998,5"/>
  <p:tag name="LATEXADDIN" val="\documentclass{article}&#10;\usepackage{amsmath}&#10;\pagestyle{empty}&#10;\begin{document}&#10;&#10;$\vec{a}=(\sin\theta_a \cos \varphi_a,\sin\theta_a \sin \varphi_a, \cos\theta_a )$&#10;&#10;&#10;&#10;\end{document}"/>
  <p:tag name="IGUANATEXSIZE" val="22"/>
  <p:tag name="IGUANATEXCURSOR" val="12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2069,741"/>
  <p:tag name="LATEXADDIN" val="\documentclass{article}&#10;\usepackage{amsmath}&#10;\pagestyle{empty}&#10;\begin{document}&#10;&#10;$E(\theta_a,\theta_b)=\int\,d\lambda \,\rho(\lambda) \;A(\theta_a,\lambda) \,&#10;B(\theta_b,\lambda)$&#10;&#10;&#10;&#10;\end{document}"/>
  <p:tag name="IGUANATEXSIZE" val="20"/>
  <p:tag name="IGUANATEXCURSOR" val="16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491,563"/>
  <p:tag name="LATEXADDIN" val="\documentclass{article}&#10;\usepackage{amsmath}&#10;\pagestyle{empty}&#10;\begin{document}&#10;&#10;$\rho(\lambda)=\frac{1}{2\pi}\quad\text{pour $\lambda \in[0,2\pi]$}$&#10;&#10;&#10;&#10;\end{document}"/>
  <p:tag name="IGUANATEXSIZE" val="22"/>
  <p:tag name="IGUANATEXCURSOR" val="14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64,792"/>
  <p:tag name="LATEXADDIN" val="\documentclass{article}&#10;\usepackage{amsmath}&#10;\pagestyle{empty}&#10;\begin{document}&#10;&#10;$A(\theta_a,\lambda)={\rm signe}\left(\cos2(\theta_a-\lambda) \right)$&#10;&#10;&#10;&#10;\end{document}"/>
  <p:tag name="IGUANATEXSIZE" val="22"/>
  <p:tag name="IGUANATEXCURSOR" val="14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651,294"/>
  <p:tag name="LATEXADDIN" val="\documentclass{article}&#10;\usepackage{amsmath}&#10;\pagestyle{empty}&#10;\begin{document}&#10;&#10;$B(\theta_b,\lambda)={\rm signe}\left(\cos2(\theta_b-\lambda) \right)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61,1924"/>
  <p:tag name="LATEXADDIN" val="\documentclass{article}&#10;\usepackage{amsmath}&#10;\pagestyle{empty}&#10;\begin{document}&#10;&#10;$E(\theta_a,\theta_b)$&#10;&#10;&#10;&#10;\end{document}"/>
  <p:tag name="IGUANATEXSIZE" val="20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65,2043"/>
  <p:tag name="LATEXADDIN" val="\documentclass{article}&#10;\usepackage{amsmath}&#10;\pagestyle{empty}&#10;\begin{document}&#10;&#10;$\theta_b-\theta_a$&#10;&#10;&#10;&#10;\end{document}"/>
  <p:tag name="IGUANATEXSIZE" val="20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2009,749"/>
  <p:tag name="LATEXADDIN" val="\documentclass{article}&#10;\usepackage{amsmath}&#10;\pagestyle{empty}&#10;\begin{document}&#10;&#10;$E(\theta_b,\theta_c) \le 1- |E(\theta_a,\theta_b)-E(\theta_a,\theta_c)|$&#10;&#10;&#10;&#10;\end{document}"/>
  <p:tag name="IGUANATEXSIZE" val="18"/>
  <p:tag name="IGUANATEXCURSOR" val="15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005,249"/>
  <p:tag name="LATEXADDIN" val="\documentclass{article}&#10;\usepackage{amsmath}&#10;\pagestyle{empty}&#10;\begin{document}&#10;&#10;$A: \theta_a \quad \text{ou} \quad  \theta_a' \quad \otimes \quad B: \theta_b \quad \text{ou} \quad  \theta_b'  $&#10;&#10;&#10;&#10;\end{document}"/>
  <p:tag name="IGUANATEXSIZE" val="22"/>
  <p:tag name="IGUANATEXCURSOR" val="1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4089,989"/>
  <p:tag name="LATEXADDIN" val="\documentclass{article}&#10;\usepackage{amsmath,color}&#10;\pagestyle{empty}&#10;\begin{document}&#10;&#10;$s=A(\theta_a,\lambda)B(\theta_b,\lambda)&#10;\textcolor{red}{-}&#10;A(\theta_a,\lambda)B(\theta'_b,\lambda)+&#10;A(\theta'_a,\lambda)B(\theta_b,\lambda)+&#10;A(\theta'_a,\lambda)B(\theta'_b,\lambda)$&#10;&#10;&#10;&#10;\end{document}"/>
  <p:tag name="IGUANATEXSIZE" val="20"/>
  <p:tag name="IGUANATEXCURSOR" val="147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449,569"/>
  <p:tag name="LATEXADDIN" val="\documentclass{article}&#10;\usepackage{amsmath,color}&#10;\pagestyle{empty}&#10;\begin{document}&#10;&#10;$s=A(\theta_a,\lambda)&#10;\left[B(\theta_b,\lambda) -&#10;B(\theta'_b,\lambda) \right]+&#10;A(\theta'_a,\lambda)&#10;\left[B(\theta_b,\lambda)+&#10;B(\theta'_b,\lambda)\right]$&#10;&#10;&#10;&#10;\end{document}"/>
  <p:tag name="IGUANATEXSIZE" val="20"/>
  <p:tag name="IGUANATEXCURSOR" val="243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2111"/>
  <p:tag name="ORIGINALWIDTH" val="1198,35"/>
  <p:tag name="LATEXADDIN" val="\documentclass{article}&#10;\usepackage{amsmath}&#10;\pagestyle{empty}&#10;\begin{document}&#10;&#10;$|+_{\vec{a}}\rangle = \left(&#10;\begin{array}{c}&#10;\cos \frac{\theta_a}{2}\\&#10;\sin \frac{\theta_a}{2} e^{i \varphi_a}&#10;\end{array} &#10;\right)$&#10;&#10;&#10;&#10;\end{document}"/>
  <p:tag name="IGUANATEXSIZE" val="18"/>
  <p:tag name="IGUANATEXCURSOR" val="15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907,386"/>
  <p:tag name="LATEXADDIN" val="\documentclass{article}&#10;\usepackage{amsmath,color}&#10;\pagestyle{empty}&#10;\begin{document}&#10;&#10;$B(\theta_b,\lambda) -&#10;B(\theta'_b,\lambda) = 0 \quad \text{et}&#10;\quad  |B(\theta_b,\lambda)+&#10;B(\theta'_b,\lambda)| = 2$&#10;&#10;&#10;&#10;\end{document}"/>
  <p:tag name="IGUANATEXSIZE" val="20"/>
  <p:tag name="IGUANATEXCURSOR" val="205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907,386"/>
  <p:tag name="LATEXADDIN" val="\documentclass{article}&#10;\usepackage{amsmath,color}&#10;\pagestyle{empty}&#10;\begin{document}&#10;&#10;$B(\theta_b,\lambda) +&#10;B(\theta'_b,\lambda) = 0 \quad \text{et}&#10;\quad  |B(\theta_b,\lambda)-&#10;B(\theta'_b,\lambda)| = 2$&#10;&#10;&#10;&#10;\end{document}"/>
  <p:tag name="IGUANATEXSIZE" val="20"/>
  <p:tag name="IGUANATEXCURSOR" val="205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381,327"/>
  <p:tag name="LATEXADDIN" val="\documentclass{article}&#10;\usepackage{amsmath,color}&#10;\pagestyle{empty}&#10;\begin{document}&#10;&#10;$s=\textcolor{red}{ \pm 1}&#10;\times \textcolor{blue}{ 0} &#10;\textcolor{red}{ \pm 1}&#10;\times \textcolor{blue}{\pm 2} =  \pm 2&#10;$&#10;&#10;&#10;&#10;\end{document}"/>
  <p:tag name="IGUANATEXSIZE" val="22"/>
  <p:tag name="IGUANATEXCURSOR" val="206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1396,325"/>
  <p:tag name="LATEXADDIN" val="\documentclass{article}&#10;\usepackage{amsmath}&#10;\pagestyle{empty}&#10;\begin{document}&#10;&#10;$-2 \le S:=\int d\lambda\,\rho(\lambda)\,s  \le 2 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600,675"/>
  <p:tag name="LATEXADDIN" val="\documentclass{article}&#10;\usepackage{amsmath}&#10;\pagestyle{empty}&#10;\begin{document}&#10;&#10;$S=E(\theta_a,\theta_b)-E(\theta_a,\theta'_b)+&#10;E(\theta'_a,\theta_b)+E(\theta'_a,\theta'_b)$&#10;&#10;&#10;&#10;\end{document}"/>
  <p:tag name="IGUANATEXSIZE" val="22"/>
  <p:tag name="IGUANATEXCURSOR" val="16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907,386"/>
  <p:tag name="LATEXADDIN" val="\documentclass{article}&#10;\usepackage{amsmath}&#10;\pagestyle{empty}&#10;\begin{document}&#10;&#10;$-2 \le E(\theta_a,\theta_b)-E(\theta_a,\theta'_b)+&#10;E(\theta'_a,\theta_b)+E(\theta'_a,\theta'_b) \le 2$&#10;&#10;&#10;&#10;\end{document}"/>
  <p:tag name="IGUANATEXSIZE" val="22"/>
  <p:tag name="IGUANATEXCURSOR" val="1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04,237"/>
  <p:tag name="LATEXADDIN" val="\documentclass{article}&#10;\usepackage{amsmath}&#10;\pagestyle{empty}&#10;\begin{document}&#10;&#10;$\theta_a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95,23811"/>
  <p:tag name="LATEXADDIN" val="\documentclass{article}&#10;\usepackage{amsmath}&#10;\pagestyle{empty}&#10;\begin{document}&#10;&#10;$\theta_b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04,237"/>
  <p:tag name="LATEXADDIN" val="\documentclass{article}&#10;\usepackage{amsmath}&#10;\pagestyle{empty}&#10;\begin{document}&#10;&#10;$\theta'_a$&#10;&#10;&#10;&#10;\end{document}"/>
  <p:tag name="IGUANATEXSIZE" val="22"/>
  <p:tag name="IGUANATEXCURSOR" val="8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5,23811"/>
  <p:tag name="LATEXADDIN" val="\documentclass{article}&#10;\usepackage{amsmath}&#10;\pagestyle{empty}&#10;\begin{document}&#10;&#10;$\theta_b'$&#10;&#10;&#10;&#10;\end{document}"/>
  <p:tag name="IGUANATEXSIZE" val="22"/>
  <p:tag name="IGUANATEXCURSOR" val="9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2111"/>
  <p:tag name="ORIGINALWIDTH" val="1394,076"/>
  <p:tag name="LATEXADDIN" val="\documentclass{article}&#10;\usepackage{amsmath}&#10;\pagestyle{empty}&#10;\begin{document}&#10;&#10;$|-_{\vec{a}}\rangle = \left(&#10;\begin{array}{c}&#10;-\sin \frac{\theta_a}{2} e^{-i \varphi_a} \\&#10;\cos \frac{\theta_a}{2}&#10;\end{array} &#10;\right)$&#10;&#10;&#10;&#10;\end{document}"/>
  <p:tag name="IGUANATEXSIZE" val="18"/>
  <p:tag name="IGUANATEXCURSOR" val="1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61,49228"/>
  <p:tag name="LATEXADDIN" val="\documentclass{article}&#10;\usepackage{amsmath}&#10;\pagestyle{empty}&#10;\begin{document}&#10;&#10;$\frac{\pi}{8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61,49228"/>
  <p:tag name="LATEXADDIN" val="\documentclass{article}&#10;\usepackage{amsmath}&#10;\pagestyle{empty}&#10;\begin{document}&#10;&#10;$\frac{\pi}{8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61,49228"/>
  <p:tag name="LATEXADDIN" val="\documentclass{article}&#10;\usepackage{amsmath}&#10;\pagestyle{empty}&#10;\begin{document}&#10;&#10;$\frac{\pi}{8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600,675"/>
  <p:tag name="LATEXADDIN" val="\documentclass{article}&#10;\usepackage{amsmath}&#10;\pagestyle{empty}&#10;\begin{document}&#10;&#10;$S=E(\theta_a,\theta_b)-E(\theta_a,\theta'_b)+&#10;E(\theta'_a,\theta_b)+E(\theta'_a,\theta'_b)$&#10;&#10;&#10;&#10;\end{document}"/>
  <p:tag name="IGUANATEXSIZE" val="20"/>
  <p:tag name="IGUANATEXCURSOR" val="16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50,319"/>
  <p:tag name="LATEXADDIN" val="\documentclass{article}&#10;\usepackage{amsmath}&#10;\pagestyle{empty}&#10;\begin{document}&#10;&#10;$E(\theta_a,\theta_b) =\cos\left(2(\theta_a-\theta_b)\right)$&#10;&#10;&#10;&#10;\end{document}"/>
  <p:tag name="IGUANATEXSIZE" val="18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,228"/>
  <p:tag name="ORIGINALWIDTH" val="2998,875"/>
  <p:tag name="LATEXADDIN" val="\documentclass{article}&#10;\usepackage{amsmath}&#10;\pagestyle{empty}&#10;\begin{document}&#10;&#10;$=\cos \frac{\pi}{4}-\cos \frac{3\pi}{4}+\cos \frac{\pi}{4}+\cos \frac{\pi}{4}=\frac{1}{\sqrt{2}}-\frac{-1}{\sqrt{2}}+\frac{1}{\sqrt{2}}+\frac{1}{\sqrt{2}}$&#10;&#10;&#10;&#10;\end{document}"/>
  <p:tag name="IGUANATEXSIZE" val="20"/>
  <p:tag name="IGUANATEXCURSOR" val="23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35,658"/>
  <p:tag name="LATEXADDIN" val="\documentclass{article}&#10;\usepackage{amsmath}&#10;\pagestyle{empty}&#10;\begin{document}&#10;&#10;$S=2 \sqrt{2} \, &gt;\, 2$&#10;&#10;&#10;&#10;\end{document}"/>
  <p:tag name="IGUANATEXSIZE" val="20"/>
  <p:tag name="IGUANATEXCURSOR" val="10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019,123"/>
  <p:tag name="LATEXADDIN" val="\documentclass{article}&#10;\usepackage{amsmath,color}&#10;\pagestyle{empty}&#10;\begin{document}&#10;&#10;$s=A(\theta_a,\theta_b,\lambda)B(\theta_a,\theta_b,\lambda)&#10;\textcolor{red}{-}&#10;A(\theta_a,\theta'_b,\lambda)B(\theta_a,\theta'_b,\lambda)+ \cdots$&#10;&#10;&#10;&#10;\end{document}"/>
  <p:tag name="IGUANATEXSIZE" val="20"/>
  <p:tag name="IGUANATEXCURSOR" val="232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051,744"/>
  <p:tag name="LATEXADDIN" val="\documentclass{article}&#10;\usepackage{amsmath,color}&#10;\pagestyle{empty}&#10;\begin{document}&#10;&#10;$s=A(\theta_a,\lambda)&#10;\left[B(\theta_b,\lambda) -&#10;B(\theta'_b,\lambda) \right]+\cdots$&#10;&#10;&#10;&#10;\end{document}"/>
  <p:tag name="IGUANATEXSIZE" val="20"/>
  <p:tag name="IGUANATEXCURSOR" val="173"/>
  <p:tag name="TRANSPARENCY" val="Vrai"/>
  <p:tag name="FILENAME" val=""/>
  <p:tag name="LATEXENGINEID" val="0"/>
  <p:tag name="TEMPFOLDER" val="D:\tempiguana\"/>
  <p:tag name="LATEXFORMHEIGHT" val="256,2"/>
  <p:tag name="LATEXFORMWIDTH" val="384"/>
  <p:tag name="LATEXFORMWRAP" val="Vrai"/>
  <p:tag name="BITMAPVECTOR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1637,795"/>
  <p:tag name="LATEXADDIN" val="\documentclass{article}&#10;\usepackage{amsmath}&#10;\pagestyle{empty}&#10;\begin{document}&#10;&#10;$\hat{H} = - \vec{\mu}\cdot\vec{B}(t) = \cdots = \vec{f}(t) \cdot\vec{\sigma}  $&#10;&#10;&#10;&#10;\end{document}"/>
  <p:tag name="IGUANATEXSIZE" val="22"/>
  <p:tag name="IGUANATEXCURSOR" val="11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2111"/>
  <p:tag name="ORIGINALWIDTH" val="3145,107"/>
  <p:tag name="LATEXADDIN" val="\documentclass{article}&#10;\usepackage{amsmath}&#10;\pagestyle{empty}&#10;\begin{document}&#10;&#10;$\langle -_{\vec{a}} |+_{\vec{a}}\rangle =&#10;\left(\begin{array}{cc}&#10;-\sin \frac{\theta_a}{2} e^{+i \varphi_a} &amp;&#10;\cos \frac{\theta_a}{2}&#10;\end{array} &#10;\right) \cdot \left(&#10;\begin{array}{c}&#10;\cos \frac{\theta_a}{2}\\&#10;\sin \frac{\theta_a}{2} e^{i \varphi_a}&#10;\end{array} &#10;\right)=0$&#10;&#10;&#10;&#10;\end{document}"/>
  <p:tag name="IGUANATEXSIZE" val="18"/>
  <p:tag name="IGUANATEXCURSOR" val="35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764,1545"/>
  <p:tag name="LATEXADDIN" val="\documentclass{article}&#10;\usepackage{amsmath}&#10;\pagestyle{empty}&#10;\begin{document}&#10;&#10;$i \hbar \frac{d\psi}{dt} = \hat{H}(t) \psi$&#10;&#10;&#10;&#10;\end{document}"/>
  <p:tag name="IGUANATEXSIZE" val="22"/>
  <p:tag name="IGUANATEXCURSOR" val="11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176,228"/>
  <p:tag name="LATEXADDIN" val="\documentclass{article}&#10;\usepackage{amsmath,color}&#10;\pagestyle{empty}&#10;\begin{document}&#10;&#10;$ \psi(t,\{\vec{f}\}) = \textcolor{red}{T}&#10;\exp\left(-\frac{i}{\hbar} \int_0^t dt'\, \hat{H}(t')&#10;\right) \psi(0)$&#10;&#10;&#10;&#10;\end{document}"/>
  <p:tag name="IGUANATEXSIZE" val="22"/>
  <p:tag name="IGUANATEXCURSOR" val="1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50,4312"/>
  <p:tag name="LATEXADDIN" val="\documentclass{article}&#10;\usepackage{amsmath}&#10;\pagestyle{empty}&#10;\begin{document}&#10;&#10;$\hat{\rho} = |\psi\rangle \langle \psi |$&#10;&#10;&#10;&#10;\end{document}"/>
  <p:tag name="IGUANATEXSIZE" val="22"/>
  <p:tag name="IGUANATEXCURSOR" val="12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2106,487"/>
  <p:tag name="LATEXADDIN" val="\documentclass{article}&#10;\usepackage{amsmath,color}&#10;\pagestyle{empty}&#10;\begin{document}&#10;&#10;$\textcolor{blue}{\langle}\,\,\,\textcolor{red}{\bar{\vphantom{O}}}\!\!\!O \textcolor{blue}{\rangle}=&#10;\textcolor{blue}{\langle}&#10;\langle \psi | \hat{O} | \psi \rangle&#10;\textcolor{blue}{\rangle} = &#10;\textcolor{blue}{\langle} {\rm tr}&#10;(\hat{O} \hat{\rho} ) \textcolor{blue}{\rangle} =&#10;{\rm tr} (\hat{O} &#10;\textcolor{blue}{\langle} \hat{\rho}&#10;\textcolor{blue}{\rangle})&#10;$&#10;&#10;&#10;&#10;\end{document}"/>
  <p:tag name="IGUANATEXSIZE" val="22"/>
  <p:tag name="IGUANATEXCURSOR" val="45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4,9832"/>
  <p:tag name="LATEXADDIN" val="\documentclass{article}&#10;\usepackage{amsmath,color}&#10;\pagestyle{empty}&#10;\begin{document}&#10;&#10;$\textcolor{blue}{\langle} \hat{\rho}&#10;\textcolor{blue}{\rangle}&#10;$&#10;&#10;&#10;&#10;\end{document}"/>
  <p:tag name="IGUANATEXSIZE" val="22"/>
  <p:tag name="IGUANATEXCURSOR" val="15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59,99252"/>
  <p:tag name="LATEXADDIN" val="\documentclass{article}&#10;\usepackage{amsmath}&#10;\pagestyle{empty}&#10;\begin{document}&#10;&#10;$\hat{\rho}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3240,345"/>
  <p:tag name="LATEXADDIN" val="\documentclass{article}&#10;\usepackage{amsmath}&#10;\pagestyle{empty}&#10;\begin{document}&#10;&#10;$\frac{d}{dt}\hat{\rho} = -\frac{i}{\hbar} \hat{H} | \psi\rangle  \langle \psi | + \frac{i}{\hbar} &#10;| \psi\rangle  \langle \psi | \hat{H} = &#10;-\frac{i}{\hbar}  \hat{H} \hat{\rho} +\frac{i}{\hbar}&#10;\hat{\rho} \hat{H} =&#10; -\frac{i}{\hbar} [ \hat{H} ,\hat{\rho} ] $&#10;&#10;&#10;&#10;\end{document}"/>
  <p:tag name="IGUANATEXSIZE" val="22"/>
  <p:tag name="IGUANATEXCURSOR" val="33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603,6746"/>
  <p:tag name="LATEXADDIN" val="\documentclass{article}&#10;\usepackage{amsmath}&#10;\pagestyle{empty}&#10;\begin{document}&#10;&#10;$\frac{d}{dt}\hat{\rho} = \mathcal{N}(\hat{\rho} ) $&#10;&#10;&#10;&#10;\end{document}"/>
  <p:tag name="IGUANATEXSIZE" val="22"/>
  <p:tag name="IGUANATEXCURSOR" val="13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,7116"/>
  <p:tag name="ORIGINALWIDTH" val="3049,869"/>
  <p:tag name="LATEXADDIN" val="\documentclass{article}&#10;\usepackage{amsmath}&#10;\pagestyle{empty}&#10;\begin{document}&#10;&#10;$\hat{\rho} = |\psi\rangle \langle \psi | =&#10;\left(\begin{array}{c}&#10;\psi_{\uparrow} \\ &#10;\psi_{\downarrow}  &#10;\end{array} \right)\cdot &#10;\left(\begin{array}{cc}&#10;\psi^\star_{\uparrow} &amp; &#10;\psi^\star_{\downarrow}  &#10;\end{array} \right)=&#10;\left(\begin{array}{cc}&#10;\rho_{\uparrow} &amp; &#10;\psi_{\uparrow}  \psi^\star_{\downarrow} &#10;\\&#10;\psi^\star_{\uparrow}&#10;\psi_{\downarrow}  &amp;&#10;\rho_{\downarrow}&#10;\end{array} \right)&#10;$&#10;&#10;&#10;&#10;\end{document}"/>
  <p:tag name="IGUANATEXSIZE" val="22"/>
  <p:tag name="IGUANATEXCURSOR" val="42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,7116"/>
  <p:tag name="ORIGINALWIDTH" val="3049,869"/>
  <p:tag name="LATEXADDIN" val="\documentclass{article}&#10;\usepackage{amsmath}&#10;\pagestyle{empty}&#10;\begin{document}&#10;&#10;$\hat{\rho} = |\psi\rangle \langle \psi | =&#10;\left(\begin{array}{c}&#10;\psi_{\uparrow} \\ &#10;\psi_{\downarrow}  &#10;\end{array} \right)\cdot &#10;\left(\begin{array}{cc}&#10;\psi^\star_{\uparrow} &amp; &#10;\psi^\star_{\downarrow}  &#10;\end{array} \right)=&#10;\left(\begin{array}{cc}&#10;\rho_{\uparrow} &amp; &#10;\psi_{\uparrow}  \psi^\star_{\downarrow} &#10;\\&#10;\psi^\star_{\uparrow}&#10;\psi_{\downarrow}  &amp;&#10;\rho_{\downarrow}&#10;\end{array} \right)&#10;$&#10;&#10;&#10;&#10;\end{document}"/>
  <p:tag name="IGUANATEXSIZE" val="22"/>
  <p:tag name="IGUANATEXCURSOR" val="42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767,904"/>
  <p:tag name="LATEXADDIN" val="\documentclass{article}&#10;\usepackage{amsmath}&#10;\pagestyle{empty}&#10;\begin{document}&#10;&#10;$|+_{\vec{z}}\rangle := \left(&#10;\begin{array}{c}&#10;1\\&#10;0&#10;\end{array} &#10;\right)$&#10;&#10;&#10;&#10;\end{document}"/>
  <p:tag name="IGUANATEXSIZE" val="18"/>
  <p:tag name="IGUANATEXCURSOR" val="13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,7116"/>
  <p:tag name="ORIGINALWIDTH" val="2613,423"/>
  <p:tag name="LATEXADDIN" val="\documentclass{article}&#10;\usepackage{amsmath}&#10;\pagestyle{empty}&#10;\begin{document}&#10;&#10;$\langle \hat{\rho} \rangle =&#10;\left(\begin{array}{cc}&#10;\langle\rho_{\uparrow} \rangle &amp; &#10;\langle\psi_{\uparrow}  \psi^\star_{\downarrow}\rangle &#10;\\&#10;\langle\psi^\star_{\uparrow}&#10;\psi_{\downarrow} \rangle &amp;&#10;\langle\rho_{\downarrow} \rangle&#10;\end{array} \right) =&#10;\left(\begin{array}{cc}&#10;\langle \hat{\rho} \rangle_{\uparrow} &amp; &#10;\langle \hat{\rho} \rangle_{\uparrow\downarrow}&#10;\\&#10;\langle \hat{\rho} \rangle_{\downarrow\uparrow}  &amp;&#10;\langle \hat{\rho} \rangle_{\downarrow} &#10;\end{array} \right)&#10;$&#10;&#10;&#10;&#10;\end{document}"/>
  <p:tag name="IGUANATEXSIZE" val="22"/>
  <p:tag name="IGUANATEXCURSOR" val="43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4,9832"/>
  <p:tag name="LATEXADDIN" val="\documentclass{article}&#10;\usepackage{amsmath,color}&#10;\pagestyle{empty}&#10;\begin{document}&#10;&#10;$\textcolor{blue}{\langle} \hat{\rho}&#10;\textcolor{blue}{\rangle}&#10;$&#10;&#10;&#10;&#10;\end{document}"/>
  <p:tag name="IGUANATEXSIZE" val="22"/>
  <p:tag name="IGUANATEXCURSOR" val="15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4,9832"/>
  <p:tag name="LATEXADDIN" val="\documentclass{article}&#10;\usepackage{amsmath,color}&#10;\pagestyle{empty}&#10;\begin{document}&#10;&#10;$\textcolor{blue}{\langle} \hat{\rho}&#10;\textcolor{blue}{\rangle}&#10;$&#10;&#10;&#10;&#10;\end{document}"/>
  <p:tag name="IGUANATEXSIZE" val="22"/>
  <p:tag name="IGUANATEXCURSOR" val="15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,883"/>
  <p:tag name="ORIGINALWIDTH" val="3266,592"/>
  <p:tag name="LATEXADDIN" val="\documentclass{article}&#10;\usepackage{amsmath}&#10;\pagestyle{empty}&#10;\begin{document}&#10;&#10;\begin{eqnarray*}&#10;\frac{d^2\hat{\rho}}{dt^2} &amp;=&amp; -\frac{i}{\hbar}  \hat{H} \frac{d\hat{\rho}}{dt} +\frac{i}{\hbar}&#10;\frac{d\hat{\rho}}{dt} \hat{H}&#10;\nonumber\\&#10;&amp;=&amp; -\frac{i}{\hbar}  \hat{H}&#10;\left( -\frac{i}{\hbar}  \hat{H} \hat{\rho} +\frac{i}{\hbar}&#10;\hat{\rho} \hat{H}&#10;\right) +\frac{i}{\hbar}&#10;\left( -\frac{i}{\hbar}  \hat{H} \hat{\rho} +\frac{i}{\hbar}&#10;\hat{\rho} \hat{H}&#10;\right) \hat{H} &#10;\nonumber\\&#10;&amp;=&amp; \frac{1}{\hbar^2} \left( &#10;2 \hat{H} \hat \rho \hat{H} -&#10;\hat{H}^2 \hat \rho  - &#10;\hat \rho \hat{H}^2 \right)&#10;\end{eqnarray*}&#10;&#10;&#10;&#10;&#10;\end{document}"/>
  <p:tag name="IGUANATEXSIZE" val="20"/>
  <p:tag name="IGUANATEXCURSOR" val="56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,4777"/>
  <p:tag name="ORIGINALWIDTH" val="1761,53"/>
  <p:tag name="LATEXADDIN" val="\documentclass{article}&#10;\usepackage{amsmath}&#10;\pagestyle{empty}&#10;\begin{document}&#10;&#10;$\hat{\rho}(t+dt)=\hat{\rho}(t)+dt\, \frac{d\hat \rho}{dt}+&#10;\frac{dt^2}{2}\,\frac{d^2\hat \rho}{dt^2}$&#10;&#10;&#10;&#10;\end{document}"/>
  <p:tag name="IGUANATEXSIZE" val="22"/>
  <p:tag name="IGUANATEXCURSOR" val="17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755,9055"/>
  <p:tag name="LATEXADDIN" val="\documentclass{article}&#10;\usepackage{amsmath}&#10;\pagestyle{empty}&#10;\begin{document}&#10;&#10;$\frac{d\hat{\rho}}{dt} =  -\frac{i}{\hbar} [ \hat{H} ,\hat{\rho} ] $&#10;&#10;&#10;&#10;\end{document}"/>
  <p:tag name="IGUANATEXSIZE" val="22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4,6606"/>
  <p:tag name="ORIGINALWIDTH" val="3370,829"/>
  <p:tag name="LATEXADDIN" val="\documentclass{article}&#10;\usepackage{amsmath}&#10;\pagestyle{empty}&#10;\begin{document}&#10;&#10;\begin{eqnarray*}&#10;\frac{d^2\hat{\rho}_{ij}}{dt^2} &amp;=&amp; &#10;\sum_{kl}&#10;\frac{1}{\hbar^2} \left( &#10;2 \hat{H}_{ik} \hat{H}_{lj} \hat \rho_{kl}  -&#10;(\hat{H}^2)_{ik} \delta_{jl} \hat \rho_{kl}  - &#10;\hat \rho_{kl} \delta_{ik}(\hat{H}^2)_{lj} \right)&#10;\nonumber\\&#10;&amp;=&amp;&#10;\sum_{kl}&#10;\frac{1}{\hbar^2} \left( &#10;2 \hat{H}_{ik} \hat{H}_{lj}  -&#10;(\hat{H}^2)_{ik} \delta_{jl}   - &#10;\delta_{ik}(\hat{H}^2)_{lj} \right)&#10;\hat \rho_{kl} &#10;\end{eqnarray*}&#10;&#10;&#10;&#10;&#10;\end{document}"/>
  <p:tag name="IGUANATEXSIZE" val="20"/>
  <p:tag name="IGUANATEXCURSOR" val="397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298"/>
  <p:tag name="ORIGINALWIDTH" val="1665,542"/>
  <p:tag name="LATEXADDIN" val="\documentclass{article}&#10;\usepackage{amsmath}&#10;\pagestyle{empty}&#10;\begin{document}&#10;&#10;$\langle \hat{H} \rangle  =  0 &#10;\Rightarrow  \langle  [ \hat{H} ,\hat{\rho} ]  \rangle &#10;\Rightarrow \langle  \frac{d\hat\rho}{dt} \rangle = 0 &#10;$&#10;&#10;&#10;&#10;\end{document}"/>
  <p:tag name="IGUANATEXSIZE" val="22"/>
  <p:tag name="IGUANATEXCURSOR" val="22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,4777"/>
  <p:tag name="ORIGINALWIDTH" val="1761,53"/>
  <p:tag name="LATEXADDIN" val="\documentclass{article}&#10;\usepackage{amsmath}&#10;\pagestyle{empty}&#10;\begin{document}&#10;&#10;$\hat{\rho}(t+dt)=\hat{\rho}(t)+dt\, \frac{d\hat \rho}{dt}+&#10;\frac{dt^2}{2}\,\frac{d^2\hat \rho}{dt^2}$&#10;&#10;&#10;&#10;\end{document}"/>
  <p:tag name="IGUANATEXSIZE" val="22"/>
  <p:tag name="IGUANATEXCURSOR" val="17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,2077"/>
  <p:tag name="ORIGINALWIDTH" val="4378,703"/>
  <p:tag name="LATEXADDIN" val="\documentclass{article}&#10;\usepackage{amsmath}&#10;\pagestyle{empty}&#10;\begin{document}&#10;&#10;\begin{eqnarray*}&#10;\langle&#10;\hat{\rho}\rangle_{ij}(t+dt) &#10; &amp;=&amp; &#10;\langle&#10;\hat{\rho}\rangle_{ij}(t)  +&#10;\frac{dt^2}{2\hbar^2}\sum_{kl}&#10; \left( &#10;2 \langle&#10;\hat{H}_{ik} \hat{H}_{lj}\rangle  -&#10;\langle \hat{H}^2\rangle_{ik} \delta_{jl}   - &#10;\delta_{ik}\langle&#10;\hat{H}^2\rangle_{lj} \right)&#10;\langle&#10;\hat \rho\rangle_{kl}(t)&#10;\end{eqnarray*}&#10;&#10;&#10;&#10;&#10;\end{document}"/>
  <p:tag name="IGUANATEXSIZE" val="20"/>
  <p:tag name="IGUANATEXCURSOR" val="19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520,81"/>
  <p:tag name="LATEXADDIN" val="\documentclass{article}&#10;\usepackage{amsmath,xcolor}&#10;\pagestyle{empty}&#10;\begin{document}&#10;&#10;$\textcolor{blue}{p(+)}=|\langle +_{\vec{a}} |+_{\vec{z}}\rangle|^2=&#10;\cos^2\frac{\theta_a}{2}$&#10;&#10;&#10;&#10;\end{document}"/>
  <p:tag name="IGUANATEXSIZE" val="18"/>
  <p:tag name="IGUANATEXCURSOR" val="11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3476,565"/>
  <p:tag name="LATEXADDIN" val="\documentclass{article}&#10;\usepackage{amsmath}&#10;\pagestyle{empty}&#10;\begin{document}&#10;&#10;\begin{eqnarray*}&#10;\frac{d \langle&#10;\hat{\rho}\rangle_{ij}}{dt} &#10; &amp;=&amp; &#10;\frac{dt}{\hbar^2}\sum_{kl}&#10; \left( &#10;\langle \hat{H}_{ik} \hat{H}_{lj}\rangle  -&#10;\frac{1}{2}&#10;\langle \hat{H}^2\rangle_{ik} \delta_{jl}   - &#10;\frac{1}{2}&#10;\delta_{ik}\langle&#10;\hat{H}^2\rangle_{lj} \right)&#10;\langle&#10;\hat \rho\rangle_{kl}&#10;\end{eqnarray*}&#10;&#10;&#10;&#10;&#10;\end{document}"/>
  <p:tag name="IGUANATEXSIZE" val="20"/>
  <p:tag name="IGUANATEXCURSOR" val="3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,4777"/>
  <p:tag name="ORIGINALWIDTH" val="1703,037"/>
  <p:tag name="LATEXADDIN" val="\documentclass{article}&#10;\usepackage{amsmath,color}&#10;\pagestyle{empty}&#10;\begin{document}&#10;&#10;$\hat{H} = \vec{f}(t) \cdot\vec{\sigma}  \Rightarrow&#10;\textcolor{blue}{\langle}&#10;f_a f_b \textcolor{blue}{\rangle}&#10; = \frac{\eta\,\hbar^2}{dt}  \delta_{ab}$&#10;&#10;&#10;&#10;\end{document}"/>
  <p:tag name="IGUANATEXSIZE" val="22"/>
  <p:tag name="IGUANATEXCURSOR" val="23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3,952"/>
  <p:tag name="ORIGINALWIDTH" val="3122,61"/>
  <p:tag name="LATEXADDIN" val="\documentclass{article}&#10;\usepackage{amsmath,amssymb}&#10;\pagestyle{empty}&#10;\begin{document}&#10;&#10;$$&#10;\frac{dt}{\hbar^2}\langle \hat{H}^2\rangle_{ik}&#10;= \eta&#10;\sum_{a,b} \delta_{ab} (\sigma^a \cdot \sigma^b)_{ik} =&#10;\eta \sum_a {\underbrace{(\sigma^a \cdot \sigma^a)}_{=\mathbb{I}_2}}{}_{ik} = 3 \eta\, \delta_{ik}&#10;$$&#10;&#10;&#10;&#10;&#10;&#10;\end{document}"/>
  <p:tag name="IGUANATEXSIZE" val="20"/>
  <p:tag name="IGUANATEXCURSOR" val="25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,4578"/>
  <p:tag name="ORIGINALWIDTH" val="2635,92"/>
  <p:tag name="LATEXADDIN" val="\documentclass{article}&#10;\usepackage{amsmath,amssymb}&#10;\pagestyle{empty}&#10;\begin{document}&#10;&#10;$$&#10;\frac{dt}{\hbar^2}\langle \hat{H}_{ik} \hat{H}_{lj}\rangle&#10;= \eta&#10;\sum_{a,b} \delta_{ab} \sigma^a_{ik}  &#10;\sigma^b_{lj} =&#10;\eta \sum_a \sigma^a_{ik}  &#10;\sigma^a_{lj} = \ldots&#10;$$&#10;&#10;&#10;&#10;&#10;&#10;\end{document}"/>
  <p:tag name="IGUANATEXSIZE" val="20"/>
  <p:tag name="IGUANATEXCURSOR" val="26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1259,093"/>
  <p:tag name="LATEXADDIN" val="\documentclass{article}&#10;\usepackage{amsmath}&#10;\pagestyle{empty}&#10;\begin{document}&#10;&#10;$\langle \hat{\rho} \rangle =&#10;\left(\begin{array}{cc}&#10;\langle \hat{\rho} \rangle_{\uparrow} &amp; &#10;\langle \hat{\rho} \rangle_{\uparrow\downarrow}&#10;\\&#10;\langle \hat{\rho} \rangle_{\downarrow\uparrow}  &amp;&#10;\langle \hat{\rho} \rangle_{\downarrow} &#10;\end{array} \right)&#10;$&#10;&#10;&#10;&#10;\end{document}"/>
  <p:tag name="IGUANATEXSIZE" val="22"/>
  <p:tag name="IGUANATEXCURSOR" val="30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293,9632"/>
  <p:tag name="LATEXADDIN" val="\documentclass{article}&#10;\usepackage{amsmath}&#10;\pagestyle{empty}&#10;\begin{document}&#10;&#10;$\alpha=1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297,7128"/>
  <p:tag name="LATEXADDIN" val="\documentclass{article}&#10;\usepackage{amsmath}&#10;\pagestyle{empty}&#10;\begin{document}&#10;&#10;$\alpha=2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298,4627"/>
  <p:tag name="LATEXADDIN" val="\documentclass{article}&#10;\usepackage{amsmath}&#10;\pagestyle{empty}&#10;\begin{document}&#10;&#10;$\alpha=3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300,7124"/>
  <p:tag name="LATEXADDIN" val="\documentclass{article}&#10;\usepackage{amsmath}&#10;\pagestyle{empty}&#10;\begin{document}&#10;&#10;$\alpha=4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3"/>
  <p:tag name="ORIGINALWIDTH" val="2293,963"/>
  <p:tag name="LATEXADDIN" val="\documentclass{article}&#10;\usepackage{amsmath,amssymb}&#10;\pagestyle{empty}&#10;\begin{document}&#10;&#10;$$&#10;\eta \sum_a \sigma^a_{ik}  &#10;\sigma^a_{lj} = \ldots&#10;=&#10;\eta \left( \begin{array}{cccc}&#10;1 &amp; 2 &amp; 0 &amp; 0 \\&#10;2 &amp; 1 &amp; 0 &amp; 0 \\&#10;0 &amp; 0 &amp; -1 &amp; 0 \\&#10;0 &amp; 0 &amp; 0 &amp; -1&#10;\end{array}&#10;\right)&#10;$$&#10;&#10;&#10;&#10;&#10;&#10;\end{document}"/>
  <p:tag name="IGUANATEXSIZE" val="18"/>
  <p:tag name="IGUANATEXCURSOR" val="24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1506,562"/>
  <p:tag name="LATEXADDIN" val="\documentclass{article}&#10;\usepackage{amsmath,xcolor}&#10;\pagestyle{empty}&#10;\begin{document}&#10;&#10;$\textcolor{orange}{p(-)}=|\langle -_{\vec{a}} |+_{\vec{z}}\rangle|^2=&#10;\sin^2\frac{\theta_a}{2}$&#10;&#10;&#10;&#10;\end{document}"/>
  <p:tag name="IGUANATEXSIZE" val="18"/>
  <p:tag name="IGUANATEXCURSOR" val="11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3"/>
  <p:tag name="ORIGINALWIDTH" val="2728,909"/>
  <p:tag name="LATEXADDIN" val="\documentclass{article}&#10;\usepackage{amsmath,amssymb}&#10;\pagestyle{empty}&#10;\begin{document}&#10;&#10;$$&#10;\frac{d}{dt}&#10;\left(&#10;\begin{array}{c}&#10;\rho_1 \\&#10;\rho_2 \\&#10;\rho_3 \\&#10;\rho_4 &#10;\end{array} \right)&#10;=&#10;\eta \left(&#10;\begin{array}{rrrr}&#10;-2 &amp; 2 &amp; 0 &amp; 0 \\&#10;2 &amp; -2 &amp; 0 &amp; 0 \\&#10;0 &amp; 0 &amp; -4 &amp; 0 \\&#10;0 &amp; 0 &amp; 0 &amp; -4&#10;\end{array}&#10;\right)\cdot&#10;\left(\begin{array}{c}&#10;\rho_1 \\&#10;\rho_2 \\&#10;\rho_3 \\&#10;\rho_4 &#10;\end{array}&#10;\right)&#10;$$&#10;&#10;&#10;&#10;&#10;\end{document}"/>
  <p:tag name="IGUANATEXSIZE" val="20"/>
  <p:tag name="IGUANATEXCURSOR" val="21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080,615"/>
  <p:tag name="LATEXADDIN" val="\documentclass{article}&#10;\usepackage{amsmath}&#10;\pagestyle{empty}&#10;\begin{document}&#10;&#10;$\rho_{\uparrow\downarrow}(t) =&#10;e^{-4 \eta t } \rho_{\uparrow\downarrow}(0)&#10;$&#10;&#10;&#10;&#10;\end{document}"/>
  <p:tag name="IGUANATEXSIZE" val="22"/>
  <p:tag name="IGUANATEXCURSOR" val="15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988,3765"/>
  <p:tag name="LATEXADDIN" val="\documentclass{article}&#10;\usepackage{amsmath}&#10;\pagestyle{empty}&#10;\begin{document}&#10;&#10;$\rho_{\uparrow}(t)+&#10;\rho_{\downarrow}(t) ={\rm cst}$&#10;&#10;&#10;&#10;\end{document}"/>
  <p:tag name="IGUANATEXSIZE" val="22"/>
  <p:tag name="IGUANATEXCURSOR" val="13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,4826"/>
  <p:tag name="ORIGINALWIDTH" val="1944,507"/>
  <p:tag name="LATEXADDIN" val="\documentclass{article}&#10;\usepackage{amsmath}&#10;\pagestyle{empty}&#10;\begin{document}&#10;&#10;$\rho_{\uparrow}(t)-\rho_{\downarrow}(t) =&#10;e^{-2 \eta t } \left(\rho_{\uparrow}(0)-\rho_{\downarrow}(0) \right)$&#10;&#10;&#10;&#10;\end{document}"/>
  <p:tag name="IGUANATEXSIZE" val="22"/>
  <p:tag name="IGUANATEXCURSOR" val="12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379,078"/>
  <p:tag name="LATEXADDIN" val="\documentclass{article}&#10;\usepackage{amsmath}&#10;\pagestyle{empty}&#10;\begin{document}&#10;&#10;$|\psi(t=0)\rangle =\frac{1}{\sqrt{2}}&#10;\left( |\uparrow \rangle + \downarrow \rangle&#10;\right)$&#10;&#10;&#10;&#10;\end{document}"/>
  <p:tag name="IGUANATEXSIZE" val="22"/>
  <p:tag name="IGUANATEXCURSOR" val="17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259,843"/>
  <p:tag name="LATEXADDIN" val="\documentclass{article}&#10;\usepackage{amsmath}&#10;\pagestyle{empty}&#10;\begin{document}&#10;&#10;$\langle \hat{\rho} \rangle (t=0)=&#10;\left(\begin{array}{cc}&#10;\frac{1}{2} &amp; \frac{1}{2}&#10;\\[1mm]&#10;\frac{1}{2} &amp; \frac{1}{2}&#10;\end{array} \right)&#10;$&#10;&#10;&#10;&#10;\end{document}"/>
  <p:tag name="IGUANATEXSIZE" val="22"/>
  <p:tag name="IGUANATEXCURSOR" val="17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031,871"/>
  <p:tag name="LATEXADDIN" val="\documentclass{article}&#10;\usepackage{amsmath}&#10;\pagestyle{empty}&#10;\begin{document}&#10;&#10;$\langle \hat{\rho} \rangle (t)\approx&#10;\left(\begin{array}{cc}&#10;\frac{1}{2} &amp; 0&#10;\\[1mm]&#10;0 &amp; \frac{1}{2}&#10;\end{array} \right)&#10;$&#10;&#10;&#10;&#10;\end{document}"/>
  <p:tag name="IGUANATEXSIZE" val="22"/>
  <p:tag name="IGUANATEXCURSOR" val="16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25,9843"/>
  <p:tag name="LATEXADDIN" val="\documentclass{article}&#10;\usepackage{amsmath}&#10;\pagestyle{empty}&#10;\begin{document}&#10;&#10;$S_{\vec{a}} 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,4777"/>
  <p:tag name="LATEXADDIN" val="\documentclass{article}&#10;\usepackage{amsmath}&#10;\pagestyle{empty}&#10;\begin{document}&#10;&#10;$|\varphi_i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2108,736"/>
  <p:tag name="LATEXADDIN" val="\documentclass{article}&#10;\usepackage{amsmath}&#10;\pagestyle{empty}&#10;\begin{document}&#10;&#10;$2\bar{S}_{\vec{a}} =  \cos^2\frac{\theta_a}{2} - \sin^2\frac{\theta_a}{2} = \cos \theta_a = \vec{z}\cdot \vec{a}$&#10;&#10;&#10;&#10;\end{document}"/>
  <p:tag name="IGUANATEXSIZE" val="22"/>
  <p:tag name="IGUANATEXCURSOR" val="8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04,237"/>
  <p:tag name="LATEXADDIN" val="\documentclass{article}&#10;\usepackage{amsmath}&#10;\pagestyle{empty}&#10;\begin{document}&#10;&#10;$\theta_a$&#10;&#10;&#10;\end{document}"/>
  <p:tag name="IGUANATEXSIZE" val="20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04,237"/>
  <p:tag name="LATEXADDIN" val="\documentclass{article}&#10;\usepackage{amsmath}&#10;\pagestyle{empty}&#10;\begin{document}&#10;&#10;$\theta_a$&#10;&#10;&#10;\end{document}"/>
  <p:tag name="IGUANATEXSIZE" val="20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9,9738"/>
  <p:tag name="LATEXADDIN" val="\documentclass{article}&#10;\usepackage{amsmath}&#10;\pagestyle{empty}&#10;\begin{document}&#10;&#10;$|+_{\vec{z}}\rangle$&#10;&#10;&#10;&#10;\end{document}"/>
  <p:tag name="IGUANATEXSIZE" val="18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39,97"/>
  <p:tag name="LATEXADDIN" val="\documentclass{article}&#10;\usepackage{amsmath}&#10;\pagestyle{empty}&#10;\begin{document}&#10;&#10;$\psi (\lambda)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293,2133"/>
  <p:tag name="LATEXADDIN" val="\documentclass{article}&#10;\usepackage{amsmath}&#10;\pagestyle{empty}&#10;\begin{document}&#10;&#10;$\pm \left(\frac{\hbar}{2}\right)$&#10;&#10;&#10;&#10;\end{document}"/>
  <p:tag name="IGUANATEXSIZE" val="22"/>
  <p:tag name="IGUANATEXCURSOR" val="11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68,2039"/>
  <p:tag name="LATEXADDIN" val="\documentclass{article}&#10;\usepackage{amsmath}&#10;\pagestyle{empty}&#10;\begin{document}&#10;&#10;$A(\vec{a},\lambda)$&#10;&#10;&#10;&#10;\end{document}"/>
  <p:tag name="IGUANATEXSIZE" val="22"/>
  <p:tag name="IGUANATEXCURSOR" val="9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35,9205"/>
  <p:tag name="LATEXADDIN" val="\documentclass{article}&#10;\usepackage{amsmath}&#10;\pagestyle{empty}&#10;\begin{document}&#10;&#10;$A(\lambda,\vec{a})=+$&#10;&#10;&#10;&#10;\end{document}"/>
  <p:tag name="IGUANATEXSIZE" val="22"/>
  <p:tag name="IGUANATEXCURSOR" val="102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53,7308"/>
  <p:tag name="LATEXADDIN" val="\documentclass{article}&#10;\usepackage{amsmath}&#10;\pagestyle{empty}&#10;\begin{document}&#10;&#10;$\Omega_-$&#10;&#10;&#10;&#10;\end{document}"/>
  <p:tag name="IGUANATEXSIZE" val="22"/>
  <p:tag name="IGUANATEXCURSOR" val="9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32,9208"/>
  <p:tag name="LATEXADDIN" val="\documentclass{article}&#10;\usepackage{amsmath}&#10;\pagestyle{empty}&#10;\begin{document}&#10;&#10;$A(\lambda,\vec{a})=-$&#10;&#10;&#10;&#10;\end{document}"/>
  <p:tag name="IGUANATEXSIZE" val="22"/>
  <p:tag name="IGUANATEXCURSOR" val="102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379,4526"/>
  <p:tag name="LATEXADDIN" val="\documentclass{article}&#10;\usepackage{amsmath}&#10;\pagestyle{empty}&#10;\begin{document}&#10;&#10;$\lambda \in\Omega_+$&#10;&#10;&#10;&#10;\end{document}"/>
  <p:tag name="IGUANATEXSIZE" val="22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77,9528"/>
  <p:tag name="LATEXADDIN" val="\documentclass{article}&#10;\usepackage{amsmath}&#10;\pagestyle{empty}&#10;\begin{document}&#10;&#10;$\lambda \in\Omega_-$&#10;&#10;&#10;&#10;\end{document}"/>
  <p:tag name="IGUANATEXSIZE" val="22"/>
  <p:tag name="IGUANATEXCURSOR" val="10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101,612"/>
  <p:tag name="LATEXADDIN" val="\documentclass{article}&#10;\usepackage{amsmath}&#10;\pagestyle{empty}&#10;\begin{document}&#10;&#10;$2\bar{S}_{\vec{a}} =  \bar{A} = \Omega_+ - \Omega_-$&#10;&#10;&#10;&#10;\end{document}"/>
  <p:tag name="IGUANATEXSIZE" val="22"/>
  <p:tag name="IGUANATEXCURSOR" val="133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55,2306"/>
  <p:tag name="LATEXADDIN" val="\documentclass{article}&#10;\usepackage{amsmath}&#10;\pagestyle{empty}&#10;\begin{document}&#10;&#10;$\Omega_+$&#10;&#10;&#10;&#10;\end{document}"/>
  <p:tag name="IGUANATEXSIZE" val="22"/>
  <p:tag name="IGUANATEXCURSOR" val="90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209,9738"/>
  <p:tag name="LATEXADDIN" val="\documentclass{article}&#10;\usepackage{amsmath}&#10;\pagestyle{empty}&#10;\begin{document}&#10;&#10;$|+_{\vec{p}}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3,4608"/>
  <p:tag name="LATEXADDIN" val="\documentclass{article}&#10;\usepackage{amsmath}&#10;\pagestyle{empty}&#10;\begin{document}&#10;&#10;$\langle \varphi_i | \psi\rangle $&#10;&#10;&#10;&#10;\end{document}"/>
  <p:tag name="IGUANATEXSIZE" val="22"/>
  <p:tag name="IGUANATEXCURSOR" val="10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87,6265"/>
  <p:tag name="LATEXADDIN" val="\documentclass{article}&#10;\usepackage{amsmath}&#10;\pagestyle{empty}&#10;\begin{document}&#10;&#10;$2\bar{S}_{\vec{a}} = \vec{p}\cdot \vec{a} =\cos \theta$&#10;&#10;&#10;&#10;\end{document}"/>
  <p:tag name="IGUANATEXSIZE" val="22"/>
  <p:tag name="IGUANATEXCURSOR" val="13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944,132"/>
  <p:tag name="LATEXADDIN" val="\documentclass{article}&#10;\usepackage{amsmath}&#10;\pagestyle{empty}&#10;\begin{document}&#10;&#10;$\rho(\vec \lambda)=\frac{1}{2 \pi} \Theta(\vec{\lambda}\cdot \vec{p})$&#10;&#10;&#10;&#10;\end{document}"/>
  <p:tag name="IGUANATEXSIZE" val="22"/>
  <p:tag name="IGUANATEXCURSOR" val="12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&#10;\usepackage{amsmath}&#10;\pagestyle{empty}&#10;\begin{document}&#10;&#10;$|\psi \rangle$&#10;&#10;&#10;&#10;\end{document}"/>
  <p:tag name="IGUANATEXSIZE" val="22"/>
  <p:tag name="IGUANATEXCURSOR" val="95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209,9738"/>
  <p:tag name="LATEXADDIN" val="\documentclass{article}&#10;\usepackage{amsmath}&#10;\pagestyle{empty}&#10;\begin{document}&#10;&#10;$|+_{\vec{p}} \rangle$&#10;&#10;&#10;&#10;\end{document}"/>
  <p:tag name="IGUANATEXSIZE" val="22"/>
  <p:tag name="IGUANATEXCURSOR" val="92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179,603"/>
  <p:tag name="LATEXADDIN" val="\documentclass{article}&#10;\usepackage{amsmath}&#10;\pagestyle{empty}&#10;\begin{document}&#10;&#10;$\hat{P}(\varphi_i) |\psi \rangle =  \langle \varphi_i | \psi \rangle |\varphi_i \rangle $&#10;&#10;&#10;&#10;\end{document}"/>
  <p:tag name="IGUANATEXSIZE" val="22"/>
  <p:tag name="IGUANATEXCURSOR" val="170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293"/>
  <p:tag name="ORIGINALWIDTH" val="944,132"/>
  <p:tag name="LATEXADDIN" val="\documentclass{article}&#10;\usepackage{amsmath}&#10;\pagestyle{empty}&#10;\begin{document}&#10;&#10;$\rho(\vec \lambda)=\frac{1}{2 \pi} \Theta(\vec{\lambda}\cdot \vec{p})$&#10;&#10;&#10;&#10;\end{document}"/>
  <p:tag name="IGUANATEXSIZE" val="22"/>
  <p:tag name="IGUANATEXCURSOR" val="129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5,99173"/>
  <p:tag name="LATEXADDIN" val="\documentclass{article}&#10;\usepackage{amsmath}&#10;\pagestyle{empty}&#10;\begin{document}&#10;&#10;$\vec{a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9809"/>
  <p:tag name="ORIGINALWIDTH" val="1148,106"/>
  <p:tag name="LATEXADDIN" val="\documentclass{article}&#10;\usepackage{amsmath}&#10;\pagestyle{empty}&#10;\begin{document}&#10;&#10;${S}_{\vec{a}} = {\rm signe}(\vec{\lambda}\cdot \vec{b}(\vec{a},\vec{p}))$&#10;&#10;&#10;&#10;\end{document}"/>
  <p:tag name="IGUANATEXSIZE" val="22"/>
  <p:tag name="IGUANATEXCURSOR" val="151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83,98952"/>
  <p:tag name="LATEXADDIN" val="\documentclass{article}&#10;\usepackage{amsmath}&#10;\pagestyle{empty}&#10;\begin{document}&#10;&#10;$\vec{p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7,49158"/>
  <p:tag name="LATEXADDIN" val="\documentclass{article}&#10;\usepackage{amsmath}&#10;\pagestyle{empty}&#10;\begin{document}&#10;&#10;$\vec{\lambda}$&#10;&#10;&#10;&#10;\end{document}"/>
  <p:tag name="IGUANATEXSIZE" val="22"/>
  <p:tag name="IGUANATEXCURSOR" val="94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9,2426"/>
  <p:tag name="LATEXADDIN" val="\documentclass{article}&#10;\usepackage{amsmath}&#10;\pagestyle{empty}&#10;\begin{document}&#10;&#10;$\vec{b}$&#10;&#10;&#10;&#10;\end{document}"/>
  <p:tag name="IGUANATEXSIZE" val="22"/>
  <p:tag name="IGUANATEXCURSOR" val="88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354,7057"/>
  <p:tag name="LATEXADDIN" val="\documentclass{article}&#10;\usepackage{amsmath}&#10;\pagestyle{empty}&#10;\begin{document}&#10;&#10;${S}_{\vec{a}}  &lt;0$&#10;&#10;&#10;&#10;\end{document}"/>
  <p:tag name="IGUANATEXSIZE" val="22"/>
  <p:tag name="IGUANATEXCURSOR" val="96"/>
  <p:tag name="TRANSPARENCY" val="Vrai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55,2306"/>
  <p:tag name="LATEXADDIN" val="\documentclass{article}&#10;\usepackage{amsmath}&#10;\pagestyle{empty}&#10;\begin{document}&#10;&#10;$\Omega_+$&#10;&#10;&#10;&#10;\end{document}"/>
  <p:tag name="IGUANATEXSIZE" val="22"/>
  <p:tag name="IGUANATEXCURSOR" val="90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53,7308"/>
  <p:tag name="LATEXADDIN" val="\documentclass{article}&#10;\usepackage{amsmath}&#10;\pagestyle{empty}&#10;\begin{document}&#10;&#10;$\Omega_-$&#10;&#10;&#10;&#10;\end{document}"/>
  <p:tag name="IGUANATEXSIZE" val="22"/>
  <p:tag name="IGUANATEXCURSOR" val="90"/>
  <p:tag name="TRANSPARENCY" val="Faux"/>
  <p:tag name="FILENAME" val=""/>
  <p:tag name="LATEXENGINEID" val="0"/>
  <p:tag name="TEMPFOLDER" val="D:\tempiguana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31043</TotalTime>
  <Words>6677</Words>
  <Application>Microsoft Macintosh PowerPoint</Application>
  <PresentationFormat>On-screen Show (4:3)</PresentationFormat>
  <Paragraphs>1234</Paragraphs>
  <Slides>80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La méca Q dans ses retranchements</vt:lpstr>
      <vt:lpstr>Mesure …</vt:lpstr>
      <vt:lpstr>Mesure …</vt:lpstr>
      <vt:lpstr>Mesure …</vt:lpstr>
      <vt:lpstr>Mesure de spin</vt:lpstr>
      <vt:lpstr>Mesure de spin</vt:lpstr>
      <vt:lpstr>Déterminisme en physique</vt:lpstr>
      <vt:lpstr>Point de vue de N. Bohr (interprétation de Copenhague)</vt:lpstr>
      <vt:lpstr>Déterminisme en physique</vt:lpstr>
      <vt:lpstr>Le concept de variables cachées</vt:lpstr>
      <vt:lpstr>Mesure de spin et variables cachées </vt:lpstr>
      <vt:lpstr>Mesure de spin et variables cachées </vt:lpstr>
      <vt:lpstr>Mesure de spin et variables cachées </vt:lpstr>
      <vt:lpstr>Mesure de spin et variables cachées </vt:lpstr>
      <vt:lpstr>Mesure de spin et variables cachées </vt:lpstr>
      <vt:lpstr>Mesure de spin (photon)</vt:lpstr>
      <vt:lpstr>Mesure de spin (photon)</vt:lpstr>
      <vt:lpstr>Mesure de spin (photon)</vt:lpstr>
      <vt:lpstr>Mesure de spin (photon)</vt:lpstr>
      <vt:lpstr>Mesure de spin (photon)</vt:lpstr>
      <vt:lpstr>Mesure de spin (photon)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Mesure “simultanée” de DEUX spins</vt:lpstr>
      <vt:lpstr>Les Etats intriqués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Mesure “simultanée” de 2 spins INTRIQUES</vt:lpstr>
      <vt:lpstr>L’argument EPR</vt:lpstr>
      <vt:lpstr>L’argument EPR</vt:lpstr>
      <vt:lpstr>L’argument EPR</vt:lpstr>
      <vt:lpstr>L’argument EPR</vt:lpstr>
      <vt:lpstr>L’argument EPR</vt:lpstr>
      <vt:lpstr>L’argument EPR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Les inégalités de Bell</vt:lpstr>
      <vt:lpstr>La décohérence (modèle simple)</vt:lpstr>
      <vt:lpstr>La décohérence (modèle simple)</vt:lpstr>
      <vt:lpstr>La décohérence (modèle simple)</vt:lpstr>
      <vt:lpstr>La décohérence (modèle simple)</vt:lpstr>
      <vt:lpstr>La décohérence (modèle simple)</vt:lpstr>
      <vt:lpstr>La décohérence (modèle simple)</vt:lpstr>
      <vt:lpstr>La décohérence (modèle simple)</vt:lpstr>
      <vt:lpstr>La décohérence (modèle simple)</vt:lpstr>
      <vt:lpstr>Et maintenant…</vt:lpstr>
      <vt:lpstr>Et maintenant…</vt:lpstr>
      <vt:lpstr>La méca Q dans ses retranchements</vt:lpstr>
      <vt:lpstr>Bohm :</vt:lpstr>
      <vt:lpstr>Conf aspect</vt:lpstr>
      <vt:lpstr>Conf aspect</vt:lpstr>
      <vt:lpstr>Autre références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Abrégé de TQC</dc:title>
  <dc:creator>Pol GOSSIAUX</dc:creator>
  <cp:lastModifiedBy>Gines MARTINEZ</cp:lastModifiedBy>
  <cp:revision>320</cp:revision>
  <cp:lastPrinted>2022-10-21T15:12:16Z</cp:lastPrinted>
  <dcterms:created xsi:type="dcterms:W3CDTF">2020-10-15T09:22:21Z</dcterms:created>
  <dcterms:modified xsi:type="dcterms:W3CDTF">2025-09-25T14:29:54Z</dcterms:modified>
</cp:coreProperties>
</file>