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8" r:id="rId13"/>
    <p:sldId id="279" r:id="rId14"/>
    <p:sldId id="281" r:id="rId15"/>
    <p:sldId id="282" r:id="rId16"/>
    <p:sldId id="266" r:id="rId17"/>
    <p:sldId id="283" r:id="rId18"/>
    <p:sldId id="286" r:id="rId19"/>
    <p:sldId id="287" r:id="rId20"/>
    <p:sldId id="288" r:id="rId21"/>
    <p:sldId id="289" r:id="rId22"/>
    <p:sldId id="267" r:id="rId23"/>
    <p:sldId id="275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9144000" cy="6858000" type="screen4x3"/>
  <p:notesSz cx="9144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682D3E-D590-752F-E5FD-5478A44D0CF6}">
  <a:tblStyle styleId="{9A682D3E-D590-752F-E5FD-5478A44D0CF6}" styleName="Style à thème 1 - Accentuation 2">
    <a:tblBg>
      <a:fillRef idx="2">
        <a:schemeClr val="accent2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lastCol>
    <a:firstCol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firstCol>
    <a:lastRow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58C7DD3-7839-810C-8294-A59705DA9971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6"/>
  </p:normalViewPr>
  <p:slideViewPr>
    <p:cSldViewPr>
      <p:cViewPr varScale="1">
        <p:scale>
          <a:sx n="126" d="100"/>
          <a:sy n="126" d="100"/>
        </p:scale>
        <p:origin x="1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FFC9F-5E95-BC41-A371-18E1E19DD117}" type="datetimeFigureOut">
              <a:rPr lang="en-US" smtClean="0"/>
              <a:t>9/29/24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18A0-5760-A64C-BDBC-36B594FEE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Web components</a:t>
            </a:r>
          </a:p>
          <a:p>
            <a:pPr>
              <a:lnSpc>
                <a:spcPct val="95000"/>
              </a:lnSpc>
              <a:defRPr/>
            </a:pPr>
            <a:r>
              <a:rPr lang="fr-FR" sz="1900"/>
              <a:t>Architecture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fr-FR" sz="1800"/>
              <a:t>Modèles (MVVM, …) ,passage à l’échelle, legacy, performances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fr-FR" sz="1900"/>
              <a:t>Standards W3C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fr-FR" sz="1800"/>
              <a:t>Aspects avancés HTML (DOM) / CSS (SASS SCSS) / JavaScript (TS)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chat bot - intégrer un chat bot / lien avec l'UE web : workshop ?</a:t>
            </a:r>
          </a:p>
          <a:p>
            <a:pPr>
              <a:defRPr/>
            </a:pPr>
            <a:r>
              <a:t>technique industrielles d'implémentation de NLP</a:t>
            </a:r>
          </a:p>
          <a:p>
            <a:pPr>
              <a:defRPr/>
            </a:pPr>
            <a:r>
              <a:t>application fil rouge ?</a:t>
            </a:r>
          </a:p>
          <a:p>
            <a:pPr>
              <a:defRPr/>
            </a:pPr>
            <a:r>
              <a:t>web assembly / web VR</a:t>
            </a:r>
          </a:p>
          <a:p>
            <a:pPr>
              <a:defRPr/>
            </a:pPr>
            <a:r>
              <a:t>system collaboratifs synchrones : Mozilla Hubs / ... / ...</a:t>
            </a:r>
          </a:p>
          <a:p>
            <a:pPr>
              <a:defRPr/>
            </a:pP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F4F50-132D-23C0-918D-9BD0F937AE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>
            <a:extLst>
              <a:ext uri="{FF2B5EF4-FFF2-40B4-BE49-F238E27FC236}">
                <a16:creationId xmlns:a16="http://schemas.microsoft.com/office/drawing/2014/main" id="{19469C44-CBA5-2685-0A3B-0A9AFE660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28375221-AB44-FF21-B914-5D8FC0A05B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Web components</a:t>
            </a:r>
          </a:p>
          <a:p>
            <a:pPr>
              <a:lnSpc>
                <a:spcPct val="95000"/>
              </a:lnSpc>
              <a:defRPr/>
            </a:pPr>
            <a:r>
              <a:rPr lang="fr-FR" sz="1900"/>
              <a:t>Architecture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fr-FR" sz="1800"/>
              <a:t>Modèles (MVVM, …) ,passage à l’échelle, legacy, performances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fr-FR" sz="1900"/>
              <a:t>Standards W3C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fr-FR" sz="1800"/>
              <a:t>Aspects avancés HTML (DOM) / CSS (SASS SCSS) / JavaScript (TS)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4940C8F-CFC0-EDB7-6045-A1C89883E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2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1AF1C-71EA-7591-E77F-02359DEDB6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>
            <a:extLst>
              <a:ext uri="{FF2B5EF4-FFF2-40B4-BE49-F238E27FC236}">
                <a16:creationId xmlns:a16="http://schemas.microsoft.com/office/drawing/2014/main" id="{5488FF9A-FDD0-2BEC-D2E1-D3CFB3F54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BEC0A357-6F46-B960-6565-CA57C52009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chat bot - intégrer un chat bot / lien avec l'UE web : workshop ?</a:t>
            </a:r>
          </a:p>
          <a:p>
            <a:pPr>
              <a:defRPr/>
            </a:pPr>
            <a:r>
              <a:t>technique industrielles d'implémentation de NLP</a:t>
            </a:r>
          </a:p>
          <a:p>
            <a:pPr>
              <a:defRPr/>
            </a:pPr>
            <a:r>
              <a:t>application fil rouge ?</a:t>
            </a:r>
          </a:p>
          <a:p>
            <a:pPr>
              <a:defRPr/>
            </a:pPr>
            <a:r>
              <a:t>web assembly / web VR</a:t>
            </a:r>
          </a:p>
          <a:p>
            <a:pPr>
              <a:defRPr/>
            </a:pPr>
            <a:r>
              <a:t>system collaboratifs synchrones : Mozilla Hubs / ... / ...</a:t>
            </a:r>
          </a:p>
          <a:p>
            <a:pPr>
              <a:defRPr/>
            </a:pPr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1ABAC-A8D8-10B9-837D-980EEA4CA5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12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reeform 7"/>
          <p:cNvSpPr/>
          <p:nvPr userDrawn="1"/>
        </p:nvSpPr>
        <p:spPr bwMode="gray">
          <a:xfrm>
            <a:off x="4110832" y="-2654"/>
            <a:ext cx="5032375" cy="6867524"/>
          </a:xfrm>
          <a:custGeom>
            <a:avLst/>
            <a:gdLst>
              <a:gd name="T0" fmla="*/ 4324 w 5277"/>
              <a:gd name="T1" fmla="*/ 0 h 7199"/>
              <a:gd name="T2" fmla="*/ 4324 w 5277"/>
              <a:gd name="T3" fmla="*/ 0 h 7199"/>
              <a:gd name="T4" fmla="*/ 0 w 5277"/>
              <a:gd name="T5" fmla="*/ 4322 h 7199"/>
              <a:gd name="T6" fmla="*/ 2876 w 5277"/>
              <a:gd name="T7" fmla="*/ 7199 h 7199"/>
              <a:gd name="T8" fmla="*/ 5277 w 5277"/>
              <a:gd name="T9" fmla="*/ 7199 h 7199"/>
              <a:gd name="T10" fmla="*/ 5277 w 5277"/>
              <a:gd name="T11" fmla="*/ 0 h 7199"/>
              <a:gd name="T12" fmla="*/ 4324 w 5277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7" h="7199" extrusionOk="0">
                <a:moveTo>
                  <a:pt x="4324" y="0"/>
                </a:moveTo>
                <a:lnTo>
                  <a:pt x="4324" y="0"/>
                </a:lnTo>
                <a:lnTo>
                  <a:pt x="0" y="4322"/>
                </a:lnTo>
                <a:lnTo>
                  <a:pt x="2876" y="7199"/>
                </a:lnTo>
                <a:lnTo>
                  <a:pt x="5277" y="7199"/>
                </a:lnTo>
                <a:lnTo>
                  <a:pt x="5277" y="0"/>
                </a:lnTo>
                <a:lnTo>
                  <a:pt x="43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Freeform 8"/>
          <p:cNvSpPr/>
          <p:nvPr userDrawn="1"/>
        </p:nvSpPr>
        <p:spPr bwMode="gray">
          <a:xfrm>
            <a:off x="-11905" y="2743721"/>
            <a:ext cx="6865937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 extrusionOk="0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Freeform 6"/>
          <p:cNvSpPr/>
          <p:nvPr userDrawn="1"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 extrusionOk="0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AF213B9F-BE22-4A63-A428-DBF13F03AC54}" type="datetime1">
              <a:rPr lang="fr-FR"/>
              <a:t>29/09/2024</a:t>
            </a:fld>
            <a:endParaRPr lang="fr-FR"/>
          </a:p>
        </p:txBody>
      </p:sp>
      <p:sp>
        <p:nvSpPr>
          <p:cNvPr id="9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‹#›</a:t>
            </a:fld>
            <a:endParaRPr lang="fr-FR"/>
          </a:p>
        </p:txBody>
      </p:sp>
      <p:sp>
        <p:nvSpPr>
          <p:cNvPr id="10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pic>
        <p:nvPicPr>
          <p:cNvPr id="11" name="Image 1" descr="logo_couv_1.pdf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612000" y="612000"/>
            <a:ext cx="2349500" cy="1384300"/>
          </a:xfrm>
          <a:prstGeom prst="rect">
            <a:avLst/>
          </a:prstGeom>
        </p:spPr>
      </p:pic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5" y="917575"/>
            <a:ext cx="5313363" cy="3852000"/>
          </a:xfrm>
        </p:spPr>
        <p:txBody>
          <a:bodyPr anchor="ctr" anchorCtr="0"/>
          <a:lstStyle>
            <a:lvl1pPr algn="r">
              <a:defRPr sz="3400" b="1" cap="all">
                <a:solidFill>
                  <a:schemeClr val="bg1"/>
                </a:solidFill>
              </a:defRPr>
            </a:lvl1pPr>
            <a:lvl2pPr algn="r">
              <a:defRPr sz="3400" b="0" cap="all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TITRE</a:t>
            </a:r>
            <a:endParaRPr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reeform 6"/>
          <p:cNvSpPr/>
          <p:nvPr userDrawn="1"/>
        </p:nvSpPr>
        <p:spPr bwMode="gray">
          <a:xfrm>
            <a:off x="1373188" y="0"/>
            <a:ext cx="7781925" cy="6867524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 extrusionOk="0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Freeform 5"/>
          <p:cNvSpPr/>
          <p:nvPr userDrawn="1"/>
        </p:nvSpPr>
        <p:spPr bwMode="gray">
          <a:xfrm>
            <a:off x="0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 extrusionOk="0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53D67070-8DF5-4606-AADA-EDE74669700F}" type="datetime1">
              <a:rPr lang="fr-FR"/>
              <a:t>29/09/2024</a:t>
            </a:fld>
            <a:endParaRPr lang="fr-FR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pic>
        <p:nvPicPr>
          <p:cNvPr id="10" name="Image 9" descr="logo_couv_1.pdf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612000" y="5540400"/>
            <a:ext cx="1198800" cy="706320"/>
          </a:xfrm>
          <a:prstGeom prst="rect">
            <a:avLst/>
          </a:prstGeom>
        </p:spPr>
      </p:pic>
      <p:sp>
        <p:nvSpPr>
          <p:cNvPr id="11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917575"/>
            <a:ext cx="7143750" cy="3852000"/>
          </a:xfrm>
        </p:spPr>
        <p:txBody>
          <a:bodyPr anchor="ctr" anchorCtr="0"/>
          <a:lstStyle>
            <a:lvl1pPr algn="r">
              <a:defRPr sz="3400" b="0" cap="all">
                <a:solidFill>
                  <a:schemeClr val="bg1"/>
                </a:solidFill>
              </a:defRPr>
            </a:lvl1pPr>
            <a:lvl2pPr algn="r">
              <a:defRPr sz="3400" b="1" cap="all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fr-FR"/>
              <a:t>Chapitre</a:t>
            </a:r>
            <a:endParaRPr/>
          </a:p>
          <a:p>
            <a:pPr lvl="1">
              <a:defRPr/>
            </a:pPr>
            <a:r>
              <a:rPr lang="fr-FR"/>
              <a:t>Chapitre</a:t>
            </a:r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reeform 5"/>
          <p:cNvSpPr/>
          <p:nvPr userDrawn="1"/>
        </p:nvSpPr>
        <p:spPr bwMode="gray">
          <a:xfrm>
            <a:off x="1373188" y="0"/>
            <a:ext cx="7781925" cy="6867524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 extrusionOk="0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Freeform 6"/>
          <p:cNvSpPr/>
          <p:nvPr userDrawn="1"/>
        </p:nvSpPr>
        <p:spPr bwMode="gray">
          <a:xfrm>
            <a:off x="0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 extrusionOk="0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2079970B-C0A7-442C-9D8C-D1EF2235F4B6}" type="datetime1">
              <a:rPr lang="fr-FR"/>
              <a:t>29/09/2024</a:t>
            </a:fld>
            <a:endParaRPr lang="fr-FR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‹#›</a:t>
            </a:fld>
            <a:endParaRPr lang="fr-FR"/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6288" y="1264568"/>
            <a:ext cx="3041650" cy="4896544"/>
          </a:xfrm>
        </p:spPr>
        <p:txBody>
          <a:bodyPr anchor="t" anchorCtr="0"/>
          <a:lstStyle>
            <a:lvl1pPr marL="342900" indent="-342900" algn="l">
              <a:spcBef>
                <a:spcPts val="24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650" b="1" cap="all">
                <a:solidFill>
                  <a:schemeClr val="bg2"/>
                </a:solidFill>
              </a:defRPr>
            </a:lvl1pPr>
            <a:lvl2pPr marL="342000" indent="0" algn="l">
              <a:lnSpc>
                <a:spcPct val="130000"/>
              </a:lnSpc>
              <a:defRPr sz="1200" b="0" cap="none">
                <a:solidFill>
                  <a:schemeClr val="accent3"/>
                </a:solidFill>
              </a:defRPr>
            </a:lvl2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1.1 Deuxième niveau</a:t>
            </a:r>
            <a:endParaRPr/>
          </a:p>
        </p:txBody>
      </p:sp>
      <p:pic>
        <p:nvPicPr>
          <p:cNvPr id="11" name="Image 9" descr="logo_couv_1.pdf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612000" y="5540400"/>
            <a:ext cx="1198800" cy="706320"/>
          </a:xfrm>
          <a:prstGeom prst="rect">
            <a:avLst/>
          </a:prstGeom>
        </p:spPr>
      </p:pic>
      <p:sp>
        <p:nvSpPr>
          <p:cNvPr id="12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2"/>
            <a:ext cx="2658318" cy="453603"/>
          </a:xfrm>
        </p:spPr>
        <p:txBody>
          <a:bodyPr/>
          <a:lstStyle>
            <a:lvl1pPr>
              <a:defRPr sz="2500" b="1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Chapitre 0 :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52486E5-CDA4-4F15-91CE-D0F2512DB3EF}" type="datetime1">
              <a:rPr lang="fr-FR"/>
              <a:t>29/09/2024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340BB21B-9BEF-40D7-A347-5FAA069EF9D6}" type="slidenum">
              <a:rPr lang="fr-FR"/>
              <a:t>‹#›</a:t>
            </a:fld>
            <a:endParaRPr lang="fr-FR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0.0 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408113"/>
            <a:ext cx="7899400" cy="439737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2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Chapitre 0 :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52486E5-CDA4-4F15-91CE-D0F2512DB3EF}" type="datetime1">
              <a:rPr lang="fr-FR"/>
              <a:t>29/09/2024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pPr>
              <a:defRPr/>
            </a:pPr>
            <a:fld id="{340BB21B-9BEF-40D7-A347-5FAA069EF9D6}" type="slidenum">
              <a:rPr lang="fr-FR"/>
              <a:t>‹#›</a:t>
            </a:fld>
            <a:endParaRPr lang="fr-FR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0.0 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408113"/>
            <a:ext cx="3780000" cy="439737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736938" y="1408113"/>
            <a:ext cx="3780000" cy="439737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2 colonnes &amp;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Chapitre 0 :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52486E5-CDA4-4F15-91CE-D0F2512DB3EF}" type="datetime1">
              <a:rPr lang="fr-FR"/>
              <a:t>29/09/2024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pPr>
              <a:defRPr/>
            </a:pPr>
            <a:fld id="{340BB21B-9BEF-40D7-A347-5FAA069EF9D6}" type="slidenum">
              <a:rPr lang="fr-FR"/>
              <a:t>‹#›</a:t>
            </a:fld>
            <a:endParaRPr lang="fr-FR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0.0 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408113"/>
            <a:ext cx="3780000" cy="439737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 bwMode="gray">
          <a:xfrm>
            <a:off x="4736938" y="1408113"/>
            <a:ext cx="3780000" cy="439737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Logotype</a:t>
            </a:r>
            <a:br>
              <a:rPr lang="fr-FR"/>
            </a:br>
            <a:r>
              <a:rPr lang="fr-FR"/>
              <a:t>partenaire</a:t>
            </a:r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visuel &amp;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E29DBDC-B638-4298-B90B-A5263735886F}" type="datetime1">
              <a:rPr lang="fr-FR"/>
              <a:t>29/09/2024</a:t>
            </a:fld>
            <a:endParaRPr lang="fr-FR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pPr>
              <a:defRPr/>
            </a:pPr>
            <a:fld id="{10C140CD-8AED-46FF-A9A2-77308F3F39AE}" type="slidenum">
              <a:rPr lang="fr-FR"/>
              <a:t>‹#›</a:t>
            </a:fld>
            <a:endParaRPr lang="fr-FR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2000" y="1408113"/>
            <a:ext cx="3086875" cy="2533650"/>
          </a:xfrm>
        </p:spPr>
        <p:txBody>
          <a:bodyPr tIns="900000" anchor="ctr" anchorCtr="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Chapitre 0 :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540600"/>
            <a:ext cx="7020000" cy="368120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fr-FR"/>
              <a:t>0.0 Titre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3984625" y="1408113"/>
            <a:ext cx="4532313" cy="43973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Logotype</a:t>
            </a:r>
            <a:br>
              <a:rPr lang="fr-FR"/>
            </a:br>
            <a:r>
              <a:rPr lang="fr-FR"/>
              <a:t>partenaire</a:t>
            </a:r>
            <a:endParaRPr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1_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55650" y="836613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0" y="5805488"/>
            <a:ext cx="9144000" cy="10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527425" y="5445125"/>
            <a:ext cx="1874838" cy="287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402263" y="5445125"/>
            <a:ext cx="1874837" cy="287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277100" y="5445125"/>
            <a:ext cx="1874838" cy="287338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auto"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563888" y="3933057"/>
            <a:ext cx="5112568" cy="1296144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BAF0684-487C-49C1-924D-E145A9486A7A}" type="datetime1">
              <a:rPr lang="fr-FR"/>
              <a:t>29/09/2024</a:t>
            </a:fld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Modèle de présentation Mines Nantes</a:t>
            </a:r>
            <a:endParaRPr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F67C020-81A3-4294-A129-0C695B076021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spcAft>
                <a:spcPts val="600"/>
              </a:spcAft>
              <a:defRPr/>
            </a:lvl1pPr>
            <a:lvl2pPr marL="180000">
              <a:lnSpc>
                <a:spcPct val="100000"/>
              </a:lnSpc>
              <a:spcAft>
                <a:spcPts val="600"/>
              </a:spcAft>
              <a:buFontTx/>
              <a:buNone/>
              <a:defRPr/>
            </a:lvl2pPr>
            <a:lvl3pPr marL="360000">
              <a:defRPr/>
            </a:lvl3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>
          <a:xfrm>
            <a:off x="8383606" y="6408564"/>
            <a:ext cx="652890" cy="40481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118B034-1D2D-4DED-A61F-2CC5AFDA6B66}" type="slidenum">
              <a:rPr lang="fr-FR"/>
              <a:t>‹#›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1"/>
          </p:nvPr>
        </p:nvSpPr>
        <p:spPr bwMode="auto">
          <a:xfrm>
            <a:off x="5220072" y="6408604"/>
            <a:ext cx="2376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02/10/2017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 bwMode="auto">
          <a:xfrm>
            <a:off x="2555776" y="6408604"/>
            <a:ext cx="2376000" cy="3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Rentrée FIL A3</a:t>
            </a:r>
          </a:p>
        </p:txBody>
      </p:sp>
      <p:pic>
        <p:nvPicPr>
          <p:cNvPr id="9" name="Image 6" descr="ITII_LOGO_PAYS_DE_LA_LOIRE-01.jp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16416" y="116633"/>
            <a:ext cx="755576" cy="58084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gray">
          <a:xfrm>
            <a:off x="0" y="0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51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fr-FR"/>
              <a:t>Chapitre 0 : Titre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408114"/>
            <a:ext cx="7899400" cy="4081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220072" y="6061075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B4BA7F9B-904A-48E6-9D6F-8967D98FE920}" type="datetime1">
              <a:rPr lang="fr-FR"/>
              <a:t>29/09/2024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555776" y="6061075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cap="all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 - menu « Insertion / En-tête et pied de page »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350" b="0" cap="all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‹#›</a:t>
            </a:fld>
            <a:endParaRPr lang="fr-FR"/>
          </a:p>
        </p:txBody>
      </p:sp>
      <p:pic>
        <p:nvPicPr>
          <p:cNvPr id="10" name="Image 8" descr="logo_couv_1.pdf"/>
          <p:cNvPicPr>
            <a:picLocks noChangeAspect="1"/>
          </p:cNvPicPr>
          <p:nvPr/>
        </p:nvPicPr>
        <p:blipFill>
          <a:blip r:embed="rId11"/>
          <a:stretch/>
        </p:blipFill>
        <p:spPr bwMode="gray">
          <a:xfrm>
            <a:off x="612000" y="6061075"/>
            <a:ext cx="856800" cy="504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>
        <a:lnSpc>
          <a:spcPct val="100000"/>
        </a:lnSpc>
        <a:spcBef>
          <a:spcPts val="0"/>
        </a:spcBef>
        <a:spcAft>
          <a:spcPts val="0"/>
        </a:spcAft>
        <a:buNone/>
        <a:defRPr sz="2200" b="1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2000" b="0" cap="none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900" b="1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800" cap="none">
          <a:solidFill>
            <a:schemeClr val="tx1"/>
          </a:solidFill>
          <a:latin typeface="+mn-lt"/>
          <a:ea typeface="+mn-ea"/>
          <a:cs typeface="+mn-cs"/>
        </a:defRPr>
      </a:lvl3pPr>
      <a:lvl4pPr marL="266700" indent="-2667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80000"/>
        <a:buFont typeface="Arial"/>
        <a:buChar char="►"/>
        <a:defRPr sz="1800" cap="none">
          <a:solidFill>
            <a:schemeClr val="tx1"/>
          </a:solidFill>
          <a:latin typeface="+mn-lt"/>
          <a:ea typeface="+mn-ea"/>
          <a:cs typeface="+mn-cs"/>
        </a:defRPr>
      </a:lvl4pPr>
      <a:lvl5pPr marL="447675" indent="-180975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/>
        <a:buChar char="-"/>
        <a:defRPr sz="1800" cap="none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evfest2024.gdgnantes.com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tdemain.co/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fvs-accompagnement@imt-atlantique.fr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-scolarite@imt-atlantique.fr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.imt-atlantique.fr/OPDotNet/ePlug/FPC/Offre/Utilisateur/eltFicheDyn.aspx?forceIEEdgeMode=true&amp;intIdElement=10441&amp;intIDalias=0&amp;strMode=Fiche" TargetMode="External"/><Relationship Id="rId2" Type="http://schemas.openxmlformats.org/officeDocument/2006/relationships/hyperlink" Target="https://pass.imt-atlantique.fr/OPDotNet/ePlug/FPC/Offre/Utilisateur/eltFicheDyn.aspx?forceIEEdgeMode=true&amp;intIdElement=10445&amp;intIDalias=0&amp;strMode=Fiche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.imt-atlantique.fr/OPDotNet/ePlug/FPC/Offre/Utilisateur/eltFicheDyn.aspx?forceIEEdgeMode=true&amp;intIdElement=10502&amp;intIDalias=0&amp;strMode=Fiche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3"/>
          </p:nvPr>
        </p:nvSpPr>
        <p:spPr bwMode="auto">
          <a:xfrm>
            <a:off x="3435101" y="908720"/>
            <a:ext cx="5313363" cy="3852000"/>
          </a:xfrm>
        </p:spPr>
        <p:txBody>
          <a:bodyPr/>
          <a:lstStyle/>
          <a:p>
            <a:pPr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Rentrée Année 3 : </a:t>
            </a:r>
            <a:br>
              <a:rPr lang="fr-FR" dirty="0">
                <a:latin typeface="Arial"/>
                <a:ea typeface="Arial"/>
                <a:cs typeface="Arial"/>
              </a:rPr>
            </a:br>
            <a:r>
              <a:rPr lang="fr-FR" dirty="0">
                <a:latin typeface="Arial"/>
                <a:ea typeface="Arial"/>
                <a:cs typeface="Arial"/>
              </a:rPr>
              <a:t>suivez le FIL !</a:t>
            </a:r>
            <a:endParaRPr lang="fr-FR" dirty="0"/>
          </a:p>
        </p:txBody>
      </p:sp>
      <p:pic>
        <p:nvPicPr>
          <p:cNvPr id="6" name="Image 4" descr="ITII_LOGO_PAYS_DE_LA_LOIRE-0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2583" y="2287604"/>
            <a:ext cx="1423416" cy="1094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243E97-90A2-406E-C4A4-888D3212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83" y="4791427"/>
            <a:ext cx="2197100" cy="1866900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id="{24D66756-58A4-4C15-0690-0A4B033B3986}"/>
              </a:ext>
            </a:extLst>
          </p:cNvPr>
          <p:cNvSpPr txBox="1">
            <a:spLocks/>
          </p:cNvSpPr>
          <p:nvPr/>
        </p:nvSpPr>
        <p:spPr bwMode="auto">
          <a:xfrm>
            <a:off x="4684276" y="3068960"/>
            <a:ext cx="4068141" cy="17221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dirty="0"/>
              <a:t>2 septembre 2024</a:t>
            </a:r>
            <a:br>
              <a:rPr lang="fr-FR" dirty="0"/>
            </a:br>
            <a:br>
              <a:rPr lang="fr-FR" dirty="0"/>
            </a:br>
            <a:r>
              <a:rPr lang="fr-FR" dirty="0"/>
              <a:t>Massimo TISI </a:t>
            </a:r>
            <a:br>
              <a:rPr lang="fr-FR" dirty="0"/>
            </a:br>
            <a:r>
              <a:rPr lang="fr-FR" dirty="0"/>
              <a:t>Guillaume ROSINOSKY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PARCOURS front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17538" y="1124744"/>
            <a:ext cx="7899400" cy="4081462"/>
          </a:xfrm>
        </p:spPr>
        <p:txBody>
          <a:bodyPr/>
          <a:lstStyle/>
          <a:p>
            <a:pPr>
              <a:defRPr/>
            </a:pPr>
            <a:r>
              <a:rPr lang="fr-FR"/>
              <a:t>Front ( ≈ 160h, 8 ECTS)</a:t>
            </a:r>
            <a:endParaRPr/>
          </a:p>
          <a:p>
            <a:pPr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 sz="1200"/>
          </a:p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10</a:t>
            </a:fld>
            <a:endParaRPr lang="fr-FR"/>
          </a:p>
        </p:txBody>
      </p:sp>
      <p:graphicFrame>
        <p:nvGraphicFramePr>
          <p:cNvPr id="7" name="Tableau 12"/>
          <p:cNvGraphicFramePr>
            <a:graphicFrameLocks noGrp="1"/>
          </p:cNvGraphicFramePr>
          <p:nvPr/>
        </p:nvGraphicFramePr>
        <p:xfrm>
          <a:off x="395538" y="1560535"/>
          <a:ext cx="8280919" cy="3400842"/>
        </p:xfrm>
        <a:graphic>
          <a:graphicData uri="http://schemas.openxmlformats.org/drawingml/2006/table">
            <a:tbl>
              <a:tblPr firstRow="1" bandRow="1">
                <a:tableStyleId>{A58C7DD3-7839-810C-8294-A59705DA9971}</a:tableStyleId>
              </a:tblPr>
              <a:tblGrid>
                <a:gridCol w="268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Nom 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RUE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Mots-clés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Clients Légers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Cédric Dumas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/>
                        <a:t>standards du web, les architectures et les bibliothèque de programmation pour les IHM sur le web</a:t>
                      </a:r>
                      <a:endParaRPr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162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RX</a:t>
                      </a:r>
                      <a:endParaRPr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Cédric Dumas &amp; Aurélien Milliat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réalité virtuelle, réalité augmentée, réalités mixtes, interaction 3D, immersion, présence</a:t>
                      </a:r>
                      <a:endParaRPr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2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dirty="0"/>
                        <a:t>Interaction Collaborative</a:t>
                      </a:r>
                      <a:endParaRPr lang="fr-FR" sz="1400" i="1" dirty="0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Cédric Dumas &amp; 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Aurélien Milliat</a:t>
                      </a:r>
                      <a:endParaRPr/>
                    </a:p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interactions collaboratives, infrastructures pour la collaboration, les environnements virtuels collaboratifs, la collaboration humaine médiatisée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72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Conception UX et industrialisation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/>
                        <a:t>Cédric Dumas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méthodes de conception, interactions avancées, le cycle logiciel et l'approche centrée utilisateur, </a:t>
                      </a:r>
                      <a:r>
                        <a:rPr lang="fr-FR" sz="14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UxDevOps</a:t>
                      </a:r>
                      <a:endParaRPr lang="fr-FR" sz="14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/>
          <p:cNvSpPr/>
          <p:nvPr/>
        </p:nvSpPr>
        <p:spPr bwMode="auto">
          <a:xfrm>
            <a:off x="5701508" y="3200878"/>
            <a:ext cx="3222624" cy="738186"/>
          </a:xfrm>
          <a:prstGeom prst="round2SameRect">
            <a:avLst>
              <a:gd name="adj1" fmla="val 0"/>
              <a:gd name="adj2" fmla="val 120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fr-FR">
                <a:solidFill>
                  <a:schemeClr val="tx1"/>
                </a:solidFill>
              </a:rPr>
              <a:t>Interactions collaboratives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5701508" y="2403135"/>
            <a:ext cx="3222624" cy="682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RX </a:t>
            </a:r>
            <a:endParaRPr/>
          </a:p>
        </p:txBody>
      </p:sp>
      <p:sp>
        <p:nvSpPr>
          <p:cNvPr id="6" name="Rectangle : avec coins arrondis en haut 5"/>
          <p:cNvSpPr/>
          <p:nvPr/>
        </p:nvSpPr>
        <p:spPr bwMode="auto">
          <a:xfrm>
            <a:off x="2199930" y="3200878"/>
            <a:ext cx="3222624" cy="738187"/>
          </a:xfrm>
          <a:prstGeom prst="round2SameRect">
            <a:avLst>
              <a:gd name="adj1" fmla="val 0"/>
              <a:gd name="adj2" fmla="val 137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Conception UX et industrialisation</a:t>
            </a:r>
            <a:endParaRPr lang="fr-FR"/>
          </a:p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 bwMode="auto">
          <a:xfrm>
            <a:off x="2199930" y="2403135"/>
            <a:ext cx="3222624" cy="68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Client léger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pPr>
              <a:defRPr/>
            </a:pPr>
            <a:r>
              <a:t>Deux grands thèmes dans le parcours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599"/>
            <a:ext cx="7020000" cy="368119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t>Web vs RX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046" y="2424906"/>
            <a:ext cx="1866567" cy="682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chemeClr val="tx1"/>
                </a:solidFill>
              </a:rPr>
              <a:t>Ergonomie Cognitive</a:t>
            </a:r>
            <a:endParaRPr/>
          </a:p>
        </p:txBody>
      </p:sp>
      <p:sp>
        <p:nvSpPr>
          <p:cNvPr id="13" name="Rectangle 12"/>
          <p:cNvSpPr/>
          <p:nvPr/>
        </p:nvSpPr>
        <p:spPr bwMode="auto">
          <a:xfrm>
            <a:off x="80046" y="4030523"/>
            <a:ext cx="1866567" cy="68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chemeClr val="tx1"/>
                </a:solidFill>
              </a:rPr>
              <a:t>Projet Front Back</a:t>
            </a:r>
            <a:endParaRPr/>
          </a:p>
        </p:txBody>
      </p:sp>
      <p:sp>
        <p:nvSpPr>
          <p:cNvPr id="14" name="Rectangle 13"/>
          <p:cNvSpPr/>
          <p:nvPr/>
        </p:nvSpPr>
        <p:spPr bwMode="auto">
          <a:xfrm>
            <a:off x="80046" y="3227028"/>
            <a:ext cx="1866567" cy="68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chemeClr val="tx1"/>
                </a:solidFill>
              </a:rPr>
              <a:t>Sensibilisation à la recherche</a:t>
            </a:r>
            <a:endParaRPr/>
          </a:p>
        </p:txBody>
      </p:sp>
      <p:sp>
        <p:nvSpPr>
          <p:cNvPr id="19" name="Rectangle : avec coins arrondis en haut 18"/>
          <p:cNvSpPr/>
          <p:nvPr/>
        </p:nvSpPr>
        <p:spPr bwMode="auto">
          <a:xfrm>
            <a:off x="5701508" y="1335286"/>
            <a:ext cx="3222624" cy="674530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Gfx</a:t>
            </a:r>
          </a:p>
          <a:p>
            <a:pPr>
              <a:defRPr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0" name="Rectangle : avec coins arrondis en haut 19"/>
          <p:cNvSpPr/>
          <p:nvPr/>
        </p:nvSpPr>
        <p:spPr bwMode="auto">
          <a:xfrm>
            <a:off x="2199930" y="1335287"/>
            <a:ext cx="3222624" cy="674530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Web</a:t>
            </a:r>
            <a:endParaRPr lang="fr-FR"/>
          </a:p>
        </p:txBody>
      </p:sp>
      <p:sp>
        <p:nvSpPr>
          <p:cNvPr id="22" name="Rectangle : coins arrondis 21"/>
          <p:cNvSpPr/>
          <p:nvPr/>
        </p:nvSpPr>
        <p:spPr bwMode="auto">
          <a:xfrm>
            <a:off x="2123728" y="1268759"/>
            <a:ext cx="3366640" cy="2761766"/>
          </a:xfrm>
          <a:prstGeom prst="roundRect">
            <a:avLst>
              <a:gd name="adj" fmla="val 555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 : coins arrondis 22"/>
          <p:cNvSpPr/>
          <p:nvPr/>
        </p:nvSpPr>
        <p:spPr bwMode="auto">
          <a:xfrm>
            <a:off x="5623814" y="1268758"/>
            <a:ext cx="3366640" cy="2761764"/>
          </a:xfrm>
          <a:prstGeom prst="roundRect">
            <a:avLst>
              <a:gd name="adj" fmla="val 555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5" name="Connecteur droit 24"/>
          <p:cNvCxnSpPr>
            <a:cxnSpLocks/>
          </p:cNvCxnSpPr>
          <p:nvPr/>
        </p:nvCxnSpPr>
        <p:spPr bwMode="auto">
          <a:xfrm flipH="1" flipV="1">
            <a:off x="89756" y="2166555"/>
            <a:ext cx="8946740" cy="205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 bwMode="auto">
          <a:xfrm>
            <a:off x="0" y="1950727"/>
            <a:ext cx="599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chemeClr val="accent1">
                    <a:lumMod val="75000"/>
                  </a:schemeClr>
                </a:solidFill>
              </a:rPr>
              <a:t>FIL A2</a:t>
            </a:r>
            <a:endParaRPr/>
          </a:p>
          <a:p>
            <a:pPr>
              <a:defRPr/>
            </a:pPr>
            <a:r>
              <a:rPr lang="fr-FR" sz="1100">
                <a:solidFill>
                  <a:schemeClr val="accent1">
                    <a:lumMod val="75000"/>
                  </a:schemeClr>
                </a:solidFill>
              </a:rPr>
              <a:t>FIL A3</a:t>
            </a:r>
            <a:endParaRPr/>
          </a:p>
        </p:txBody>
      </p:sp>
      <p:sp>
        <p:nvSpPr>
          <p:cNvPr id="62877495" name="Rectangle 11"/>
          <p:cNvSpPr/>
          <p:nvPr/>
        </p:nvSpPr>
        <p:spPr bwMode="auto">
          <a:xfrm>
            <a:off x="89755" y="989924"/>
            <a:ext cx="1769508" cy="34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dirty="0">
                <a:solidFill>
                  <a:schemeClr val="tx1"/>
                </a:solidFill>
              </a:rPr>
              <a:t>Laval Virtual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987824" y="116632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/>
              <a:t>Clients Légers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987824" y="1329278"/>
            <a:ext cx="5904656" cy="4081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sz="1900" dirty="0"/>
              <a:t>Architecture logicielle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fr-FR" sz="1900" b="0" i="0" u="none" strike="noStrike" cap="none" spc="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fr-FR" sz="1900" b="0" i="0" u="none" strike="noStrike" cap="none" spc="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Toolkits web</a:t>
            </a:r>
            <a:r>
              <a:rPr lang="fr-FR" sz="1900" dirty="0"/>
              <a:t>, interfaces adaptables (responsive),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lang="fr-FR" sz="1800" b="0" dirty="0" err="1"/>
              <a:t>React</a:t>
            </a:r>
            <a:r>
              <a:rPr lang="fr-FR" sz="1800" b="0" dirty="0"/>
              <a:t>, </a:t>
            </a:r>
            <a:r>
              <a:rPr lang="fr-FR" sz="1800" b="0" dirty="0" err="1"/>
              <a:t>Vue.js</a:t>
            </a:r>
            <a:r>
              <a:rPr lang="fr-FR" sz="1800" b="0" dirty="0"/>
              <a:t>, </a:t>
            </a:r>
            <a:r>
              <a:rPr lang="fr-FR" sz="1800" b="0" dirty="0" err="1"/>
              <a:t>SolidJS</a:t>
            </a:r>
            <a:r>
              <a:rPr lang="fr-FR" sz="1800" b="0" dirty="0"/>
              <a:t>, …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lang="fr-FR" sz="1800" b="0" dirty="0"/>
              <a:t>Programmation réactive :  </a:t>
            </a:r>
            <a:r>
              <a:rPr lang="fr-FR" sz="1800" b="0" dirty="0" err="1"/>
              <a:t>RxJs</a:t>
            </a:r>
            <a:r>
              <a:rPr lang="fr-FR" sz="1800" b="0" dirty="0"/>
              <a:t>, Flux, </a:t>
            </a:r>
            <a:r>
              <a:rPr lang="fr-FR" sz="1800" b="0" dirty="0" err="1"/>
              <a:t>Redux</a:t>
            </a:r>
            <a:r>
              <a:rPr lang="fr-FR" sz="1800" b="0" dirty="0"/>
              <a:t>, Observable, …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fr-FR" sz="1900" dirty="0"/>
          </a:p>
          <a:p>
            <a:pPr>
              <a:lnSpc>
                <a:spcPct val="80000"/>
              </a:lnSpc>
              <a:defRPr/>
            </a:pPr>
            <a:r>
              <a:rPr lang="fr-FR" sz="1900" dirty="0"/>
              <a:t>Communication avec le Back</a:t>
            </a:r>
            <a:endParaRPr sz="1900" dirty="0"/>
          </a:p>
          <a:p>
            <a:pPr lvl="1">
              <a:lnSpc>
                <a:spcPct val="80000"/>
              </a:lnSpc>
              <a:defRPr/>
            </a:pPr>
            <a:r>
              <a:rPr lang="fr-FR" sz="1800" b="0" dirty="0"/>
              <a:t>Savoir concevoir et consommer des API (REST/</a:t>
            </a:r>
            <a:r>
              <a:rPr lang="fr-FR" sz="1800" b="0" dirty="0" err="1"/>
              <a:t>GraphQL</a:t>
            </a:r>
            <a:r>
              <a:rPr lang="fr-FR" sz="1800" b="0" dirty="0"/>
              <a:t>),</a:t>
            </a:r>
            <a:endParaRPr sz="1800" b="0" dirty="0"/>
          </a:p>
          <a:p>
            <a:pPr lvl="1">
              <a:lnSpc>
                <a:spcPct val="80000"/>
              </a:lnSpc>
              <a:defRPr/>
            </a:pPr>
            <a:r>
              <a:rPr lang="fr-FR" sz="1800" b="0" dirty="0"/>
              <a:t>Compression de données (</a:t>
            </a:r>
            <a:r>
              <a:rPr lang="fr-FR" sz="1800" b="0" dirty="0" err="1"/>
              <a:t>protobuf</a:t>
            </a:r>
            <a:r>
              <a:rPr lang="fr-FR" sz="1800" b="0" dirty="0"/>
              <a:t>, </a:t>
            </a:r>
            <a:r>
              <a:rPr lang="fr-FR" sz="1800" b="0" dirty="0" err="1"/>
              <a:t>serialize</a:t>
            </a:r>
            <a:r>
              <a:rPr lang="fr-FR" sz="1800" b="0" dirty="0"/>
              <a:t>/</a:t>
            </a:r>
            <a:r>
              <a:rPr lang="fr-FR" sz="1800" b="0" dirty="0" err="1"/>
              <a:t>deserialize</a:t>
            </a:r>
            <a:r>
              <a:rPr lang="fr-FR" sz="1800" b="0" dirty="0"/>
              <a:t>..)</a:t>
            </a:r>
            <a:endParaRPr dirty="0"/>
          </a:p>
          <a:p>
            <a:pPr>
              <a:lnSpc>
                <a:spcPct val="80000"/>
              </a:lnSpc>
              <a:defRPr/>
            </a:pPr>
            <a:endParaRPr lang="fr-FR" sz="1900" dirty="0"/>
          </a:p>
          <a:p>
            <a:pPr>
              <a:lnSpc>
                <a:spcPct val="80000"/>
              </a:lnSpc>
              <a:defRPr/>
            </a:pPr>
            <a:r>
              <a:rPr lang="fr-FR" sz="1900" dirty="0"/>
              <a:t>Projet fil rouge</a:t>
            </a:r>
            <a:endParaRPr sz="19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51520" y="3206359"/>
            <a:ext cx="2376264" cy="738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Conception UX et industrialisation</a:t>
            </a:r>
            <a:endParaRPr lang="fr-FR"/>
          </a:p>
          <a:p>
            <a:pPr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251520" y="2408616"/>
            <a:ext cx="2376264" cy="68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Client léger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251520" y="1340768"/>
            <a:ext cx="2376264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Web</a:t>
            </a: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612976" y="116632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/>
              <a:t>Conception UX et industrialisation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907904" y="1335021"/>
            <a:ext cx="6264696" cy="4735961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fr-FR" sz="1900" b="0">
                <a:latin typeface="+mj-lt"/>
              </a:rPr>
              <a:t>Comment travailler avec les autres acteurs de la conception à l’intégration et la maintenance</a:t>
            </a:r>
            <a:endParaRPr sz="1900" b="0">
              <a:latin typeface="+mj-lt"/>
            </a:endParaRPr>
          </a:p>
          <a:p>
            <a:pPr marL="179705" lvl="1">
              <a:lnSpc>
                <a:spcPct val="80000"/>
              </a:lnSpc>
              <a:defRPr/>
            </a:pPr>
            <a:r>
              <a:rPr lang="fr-FR" sz="1900" b="0">
                <a:latin typeface="+mj-lt"/>
              </a:rPr>
              <a:t>Apprendre à travailler dans plusieurs dimensions : environnement, éthique, technique, ergonomique, …</a:t>
            </a:r>
            <a:endParaRPr/>
          </a:p>
          <a:p>
            <a:pPr>
              <a:lnSpc>
                <a:spcPct val="95000"/>
              </a:lnSpc>
              <a:defRPr/>
            </a:pPr>
            <a:r>
              <a:rPr lang="fr-FR" sz="1900" b="0">
                <a:latin typeface="+mj-lt"/>
                <a:ea typeface="Arial"/>
                <a:cs typeface="Arial"/>
              </a:rPr>
              <a:t>Interactions avancées</a:t>
            </a:r>
            <a:endParaRPr/>
          </a:p>
          <a:p>
            <a:pPr marL="174625" lvl="2">
              <a:lnSpc>
                <a:spcPct val="80000"/>
              </a:lnSpc>
              <a:defRPr/>
            </a:pPr>
            <a:r>
              <a:rPr lang="fr-FR" sz="1900">
                <a:solidFill>
                  <a:schemeClr val="bg2"/>
                </a:solidFill>
                <a:latin typeface="+mj-lt"/>
                <a:ea typeface="Arial"/>
                <a:cs typeface="Arial"/>
              </a:rPr>
              <a:t>Interaction sémantique</a:t>
            </a:r>
            <a:r>
              <a:rPr lang="fr-FR" sz="1900" b="0" i="0" u="none" strike="noStrike" cap="none" spc="0">
                <a:solidFill>
                  <a:schemeClr val="bg2"/>
                </a:solidFill>
                <a:latin typeface="+mj-lt"/>
                <a:ea typeface="Arial"/>
                <a:cs typeface="Arial"/>
              </a:rPr>
              <a:t>, spatiale, temporelle. Les interfaces </a:t>
            </a:r>
            <a:r>
              <a:rPr lang="fr-FR" sz="1900">
                <a:solidFill>
                  <a:schemeClr val="bg2"/>
                </a:solidFill>
                <a:latin typeface="+mj-lt"/>
                <a:ea typeface="Arial"/>
                <a:cs typeface="Arial"/>
              </a:rPr>
              <a:t>post-WIMP</a:t>
            </a:r>
            <a:r>
              <a:rPr lang="fr-FR" sz="1900" b="0" i="0" u="none" strike="noStrike" cap="none" spc="0">
                <a:solidFill>
                  <a:schemeClr val="bg2"/>
                </a:solidFill>
                <a:latin typeface="+mj-lt"/>
                <a:ea typeface="Arial"/>
                <a:cs typeface="Arial"/>
              </a:rPr>
              <a:t>.</a:t>
            </a:r>
            <a:endParaRPr lang="fr-FR" sz="190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 marL="174625" lvl="2">
              <a:lnSpc>
                <a:spcPct val="80000"/>
              </a:lnSpc>
              <a:defRPr/>
            </a:pPr>
            <a:r>
              <a:rPr lang="fr-FR" sz="1900">
                <a:solidFill>
                  <a:schemeClr val="bg2"/>
                </a:solidFill>
                <a:latin typeface="+mj-lt"/>
                <a:ea typeface="Arial"/>
                <a:cs typeface="Arial"/>
              </a:rPr>
              <a:t>Micro Frontends</a:t>
            </a:r>
            <a:br>
              <a:rPr lang="fr-FR" sz="1900">
                <a:solidFill>
                  <a:schemeClr val="bg2"/>
                </a:solidFill>
                <a:latin typeface="+mj-lt"/>
                <a:ea typeface="Arial"/>
                <a:cs typeface="Arial"/>
              </a:rPr>
            </a:br>
            <a:endParaRPr lang="fr-FR" sz="1900">
              <a:solidFill>
                <a:schemeClr val="bg2"/>
              </a:solidFill>
              <a:ea typeface="+mn-lt"/>
              <a:cs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fr-FR" sz="1900" b="0">
                <a:solidFill>
                  <a:srgbClr val="878787"/>
                </a:solidFill>
                <a:latin typeface="+mj-lt"/>
              </a:rPr>
              <a:t>Les outils de la conception (uxdevops)</a:t>
            </a:r>
            <a:endParaRPr/>
          </a:p>
          <a:p>
            <a:pPr marL="179705" lvl="1">
              <a:lnSpc>
                <a:spcPct val="80000"/>
              </a:lnSpc>
              <a:defRPr/>
            </a:pPr>
            <a:r>
              <a:rPr lang="fr-FR" b="0">
                <a:latin typeface="+mj-lt"/>
              </a:rPr>
              <a:t>Design System</a:t>
            </a:r>
            <a:endParaRPr/>
          </a:p>
          <a:p>
            <a:pPr marL="179705" lvl="1">
              <a:lnSpc>
                <a:spcPct val="80000"/>
              </a:lnSpc>
              <a:defRPr/>
            </a:pPr>
            <a:r>
              <a:rPr lang="fr-FR" sz="1900" b="0">
                <a:latin typeface="+mj-lt"/>
              </a:rPr>
              <a:t>Tests / Qualité</a:t>
            </a:r>
            <a:endParaRPr/>
          </a:p>
          <a:p>
            <a:pPr>
              <a:lnSpc>
                <a:spcPct val="80000"/>
              </a:lnSpc>
              <a:defRPr/>
            </a:pPr>
            <a:endParaRPr sz="1900" b="0"/>
          </a:p>
        </p:txBody>
      </p:sp>
      <p:sp>
        <p:nvSpPr>
          <p:cNvPr id="2" name="Rectangle 1"/>
          <p:cNvSpPr/>
          <p:nvPr/>
        </p:nvSpPr>
        <p:spPr bwMode="auto">
          <a:xfrm>
            <a:off x="251520" y="3206359"/>
            <a:ext cx="2376264" cy="738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Conception UX et industrialisation</a:t>
            </a:r>
            <a:endParaRPr lang="fr-FR"/>
          </a:p>
          <a:p>
            <a:pPr>
              <a:defRPr/>
            </a:pPr>
            <a:endParaRPr/>
          </a:p>
        </p:txBody>
      </p:sp>
      <p:sp>
        <p:nvSpPr>
          <p:cNvPr id="3" name="Rectangle 2"/>
          <p:cNvSpPr/>
          <p:nvPr/>
        </p:nvSpPr>
        <p:spPr bwMode="auto">
          <a:xfrm>
            <a:off x="251520" y="2408616"/>
            <a:ext cx="2376264" cy="682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Client léger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>
            <a:off x="251520" y="1340768"/>
            <a:ext cx="2376264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Web</a:t>
            </a: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987824" y="188640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/>
              <a:t>RX = RV + RA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979507" y="1346785"/>
            <a:ext cx="6056989" cy="4521751"/>
          </a:xfrm>
        </p:spPr>
        <p:txBody>
          <a:bodyPr/>
          <a:lstStyle/>
          <a:p>
            <a:pPr>
              <a:defRPr/>
            </a:pPr>
            <a:r>
              <a:rPr lang="fr-FR" dirty="0"/>
              <a:t>Ecosystème</a:t>
            </a:r>
            <a:endParaRPr dirty="0"/>
          </a:p>
          <a:p>
            <a:pPr lvl="1">
              <a:defRPr/>
            </a:pPr>
            <a:r>
              <a:rPr lang="fr-FR" b="0" dirty="0"/>
              <a:t>Atelier demi-journée découverte de la RV</a:t>
            </a:r>
            <a:endParaRPr b="0" dirty="0"/>
          </a:p>
          <a:p>
            <a:pPr>
              <a:defRPr/>
            </a:pPr>
            <a:r>
              <a:rPr lang="fr-FR" dirty="0"/>
              <a:t>Principes</a:t>
            </a:r>
            <a:endParaRPr dirty="0"/>
          </a:p>
          <a:p>
            <a:pPr lvl="1">
              <a:defRPr/>
            </a:pPr>
            <a:r>
              <a:rPr lang="fr-FR" b="0" dirty="0"/>
              <a:t>Réalité physique/virtuelle/subjective, système sensorimoteur, illusions, immersion, présence</a:t>
            </a:r>
            <a:endParaRPr b="0" dirty="0"/>
          </a:p>
          <a:p>
            <a:pPr>
              <a:defRPr/>
            </a:pPr>
            <a:r>
              <a:rPr lang="fr-FR" dirty="0"/>
              <a:t>Conception, prototypage, tests, déploiement RV/RA</a:t>
            </a:r>
            <a:endParaRPr dirty="0"/>
          </a:p>
          <a:p>
            <a:pPr lvl="1">
              <a:defRPr/>
            </a:pPr>
            <a:r>
              <a:rPr lang="fr-FR" b="0" dirty="0"/>
              <a:t>Techniques d’interaction (manipulation, déplacement, UI)</a:t>
            </a:r>
            <a:endParaRPr dirty="0"/>
          </a:p>
          <a:p>
            <a:pPr lvl="1">
              <a:defRPr/>
            </a:pPr>
            <a:r>
              <a:rPr lang="fr-FR" b="0" dirty="0"/>
              <a:t>Perception (guidage, feedback, son)</a:t>
            </a:r>
            <a:endParaRPr b="0" dirty="0"/>
          </a:p>
          <a:p>
            <a:pPr lvl="1">
              <a:defRPr/>
            </a:pPr>
            <a:r>
              <a:rPr lang="fr-FR" b="0" dirty="0"/>
              <a:t>Evaluation et tests</a:t>
            </a:r>
            <a:endParaRPr dirty="0"/>
          </a:p>
          <a:p>
            <a:pPr lvl="1">
              <a:defRPr/>
            </a:pPr>
            <a:endParaRPr lang="fr-FR" sz="2000" b="0" i="0" u="none" strike="noStrike" cap="none" spc="0" dirty="0">
              <a:solidFill>
                <a:schemeClr val="accent5"/>
              </a:solidFill>
              <a:latin typeface="+mn-lt"/>
              <a:ea typeface="+mn-lt"/>
              <a:cs typeface="+mn-lt"/>
            </a:endParaRPr>
          </a:p>
          <a:p>
            <a:pPr marL="0" lvl="1">
              <a:defRPr/>
            </a:pPr>
            <a:r>
              <a:rPr lang="fr-FR" sz="2000" b="0" i="0" u="none" strike="noStrike" cap="none" spc="0" dirty="0">
                <a:solidFill>
                  <a:schemeClr val="accent5"/>
                </a:solidFill>
                <a:latin typeface="+mn-lt"/>
                <a:ea typeface="+mn-lt"/>
                <a:cs typeface="+mn-lt"/>
              </a:rPr>
              <a:t>Projet fil rouge</a:t>
            </a:r>
            <a:endParaRPr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0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51520" y="3206360"/>
            <a:ext cx="2448272" cy="738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fr-FR">
                <a:solidFill>
                  <a:schemeClr val="tx1"/>
                </a:solidFill>
              </a:rPr>
              <a:t>Interactions collaboratives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3" name="Rectangle 2"/>
          <p:cNvSpPr/>
          <p:nvPr/>
        </p:nvSpPr>
        <p:spPr bwMode="auto">
          <a:xfrm>
            <a:off x="251520" y="2408617"/>
            <a:ext cx="2448272" cy="682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RX </a:t>
            </a:r>
            <a:endParaRPr/>
          </a:p>
        </p:txBody>
      </p:sp>
      <p:sp>
        <p:nvSpPr>
          <p:cNvPr id="6" name="Rectangle 5"/>
          <p:cNvSpPr/>
          <p:nvPr/>
        </p:nvSpPr>
        <p:spPr bwMode="auto">
          <a:xfrm>
            <a:off x="251520" y="1340768"/>
            <a:ext cx="2448272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Gfx</a:t>
            </a:r>
          </a:p>
          <a:p>
            <a:pPr>
              <a:defRPr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843807" y="188640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/>
              <a:t>Interactions Collaboratives 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915816" y="1340768"/>
            <a:ext cx="5673130" cy="4081462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fr-FR" sz="1900" b="0" dirty="0">
                <a:latin typeface="Arial"/>
                <a:ea typeface="Arial"/>
                <a:cs typeface="Arial"/>
              </a:rPr>
              <a:t>Interactions collaboratives</a:t>
            </a:r>
            <a:endParaRPr sz="1900" b="0" dirty="0">
              <a:latin typeface="Arial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1900" b="0" i="0" u="none" strike="noStrike" cap="none" spc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La collaboration humaine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lang="fr-FR" sz="1900" b="0" i="0" u="none" strike="noStrike" cap="none" spc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Communication médiatisée</a:t>
            </a:r>
            <a:endParaRPr sz="1900" b="0" i="0" u="none" strike="noStrike" cap="none" spc="0" dirty="0">
              <a:solidFill>
                <a:schemeClr val="bg2"/>
              </a:solidFill>
              <a:latin typeface="Arial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1900" b="0" i="0" u="none" strike="noStrike" cap="none" spc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Référentiel commun</a:t>
            </a:r>
            <a:endParaRPr sz="1900" b="0" i="0" u="none" strike="noStrike" cap="none" spc="0" dirty="0">
              <a:solidFill>
                <a:schemeClr val="bg2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fr-FR" sz="1900" b="0" i="0" u="none" strike="noStrike" cap="none" spc="0" dirty="0">
                <a:solidFill>
                  <a:schemeClr val="accent5"/>
                </a:solidFill>
                <a:latin typeface="Arial"/>
                <a:ea typeface="Arial"/>
                <a:cs typeface="Arial"/>
              </a:rPr>
              <a:t>Les technologies de la collaboration</a:t>
            </a:r>
            <a:endParaRPr sz="1900" b="0" dirty="0">
              <a:latin typeface="Arial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1900" b="0" i="0" u="none" strike="noStrike" cap="none" spc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Technologies pour faire du synchrone</a:t>
            </a:r>
            <a:endParaRPr sz="1900" b="0" dirty="0">
              <a:latin typeface="Arial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1900" b="0" i="0" u="none" strike="noStrike" cap="none" spc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Architectures en RV (stack réseau)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lang="fr-FR" b="0" dirty="0">
                <a:latin typeface="Arial"/>
                <a:ea typeface="Arial"/>
                <a:cs typeface="Arial"/>
              </a:rPr>
              <a:t>Architecture pour le multimodal synchrone</a:t>
            </a:r>
            <a:endParaRPr sz="1900" b="0" dirty="0">
              <a:latin typeface="Arial"/>
              <a:ea typeface="Arial"/>
              <a:cs typeface="Arial"/>
            </a:endParaRPr>
          </a:p>
          <a:p>
            <a:pPr>
              <a:lnSpc>
                <a:spcPct val="95000"/>
              </a:lnSpc>
              <a:defRPr/>
            </a:pPr>
            <a:r>
              <a:rPr lang="fr-FR" sz="1900" b="0" dirty="0">
                <a:latin typeface="Arial"/>
                <a:ea typeface="Arial"/>
                <a:cs typeface="Arial"/>
              </a:rPr>
              <a:t>Interactions sociales</a:t>
            </a:r>
            <a:endParaRPr sz="1900" b="0" dirty="0">
              <a:latin typeface="Arial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1800" b="0" dirty="0">
                <a:latin typeface="Arial"/>
                <a:ea typeface="Arial"/>
                <a:cs typeface="Arial"/>
              </a:rPr>
              <a:t>Mesure (reconnaissance voix, visage, émotions...)</a:t>
            </a:r>
            <a:endParaRPr sz="1800" b="0" dirty="0">
              <a:latin typeface="Arial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fr-FR" sz="1800" b="0" dirty="0">
                <a:latin typeface="Arial"/>
                <a:ea typeface="Arial"/>
                <a:cs typeface="Arial"/>
              </a:rPr>
              <a:t>Modèles</a:t>
            </a:r>
          </a:p>
          <a:p>
            <a:pPr lvl="1">
              <a:defRPr/>
            </a:pPr>
            <a:endParaRPr sz="1800" b="0" i="0" u="none" strike="noStrike" cap="none" spc="0" dirty="0">
              <a:solidFill>
                <a:schemeClr val="accent5"/>
              </a:solidFill>
              <a:latin typeface="Arial"/>
              <a:ea typeface="Arial"/>
              <a:cs typeface="Arial"/>
            </a:endParaRPr>
          </a:p>
          <a:p>
            <a:pPr marL="0" lvl="1">
              <a:defRPr/>
            </a:pPr>
            <a:r>
              <a:rPr lang="fr-FR" sz="1800" b="0" i="0" u="none" strike="noStrike" cap="none" spc="0" dirty="0">
                <a:solidFill>
                  <a:schemeClr val="accent5"/>
                </a:solidFill>
                <a:latin typeface="Arial"/>
                <a:ea typeface="Arial"/>
                <a:cs typeface="Arial"/>
              </a:rPr>
              <a:t>Projet fil rouge</a:t>
            </a:r>
            <a:endParaRPr sz="1800" dirty="0"/>
          </a:p>
          <a:p>
            <a:pPr lvl="1">
              <a:lnSpc>
                <a:spcPct val="80000"/>
              </a:lnSpc>
              <a:defRPr/>
            </a:pPr>
            <a:endParaRPr lang="fr-FR" sz="1800" b="0" dirty="0">
              <a:latin typeface="Arial"/>
              <a:ea typeface="Arial"/>
              <a:cs typeface="Arial"/>
            </a:endParaRPr>
          </a:p>
          <a:p>
            <a:pPr marL="342900" lvl="1">
              <a:lnSpc>
                <a:spcPct val="80000"/>
              </a:lnSpc>
              <a:defRPr/>
            </a:pPr>
            <a:endParaRPr lang="fr-FR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51520" y="3206360"/>
            <a:ext cx="2448272" cy="7381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fr-FR">
                <a:solidFill>
                  <a:schemeClr val="tx1"/>
                </a:solidFill>
              </a:rPr>
              <a:t>Interactions collaboratives</a:t>
            </a:r>
            <a:endParaRPr/>
          </a:p>
          <a:p>
            <a:pPr>
              <a:defRPr/>
            </a:pPr>
            <a:endParaRPr/>
          </a:p>
        </p:txBody>
      </p:sp>
      <p:sp>
        <p:nvSpPr>
          <p:cNvPr id="3" name="Rectangle 2"/>
          <p:cNvSpPr/>
          <p:nvPr/>
        </p:nvSpPr>
        <p:spPr bwMode="auto">
          <a:xfrm>
            <a:off x="251520" y="2408617"/>
            <a:ext cx="2448272" cy="6826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RX </a:t>
            </a:r>
            <a:endParaRPr/>
          </a:p>
        </p:txBody>
      </p:sp>
      <p:sp>
        <p:nvSpPr>
          <p:cNvPr id="6" name="Rectangle 5"/>
          <p:cNvSpPr/>
          <p:nvPr/>
        </p:nvSpPr>
        <p:spPr bwMode="auto">
          <a:xfrm>
            <a:off x="251520" y="1340768"/>
            <a:ext cx="2448272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Gfx</a:t>
            </a:r>
          </a:p>
          <a:p>
            <a:pPr>
              <a:defRPr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PARCOURS back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17538" y="1124744"/>
            <a:ext cx="7899400" cy="4081462"/>
          </a:xfrm>
        </p:spPr>
        <p:txBody>
          <a:bodyPr/>
          <a:lstStyle/>
          <a:p>
            <a:pPr>
              <a:defRPr/>
            </a:pPr>
            <a:r>
              <a:rPr lang="fr-FR"/>
              <a:t>Back ( ≈ 160h, 8 ECTS)</a:t>
            </a:r>
            <a:endParaRPr/>
          </a:p>
          <a:p>
            <a:pPr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 sz="1200"/>
          </a:p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16</a:t>
            </a:fld>
            <a:endParaRPr lang="fr-FR"/>
          </a:p>
        </p:txBody>
      </p:sp>
      <p:graphicFrame>
        <p:nvGraphicFramePr>
          <p:cNvPr id="7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02159"/>
              </p:ext>
            </p:extLst>
          </p:nvPr>
        </p:nvGraphicFramePr>
        <p:xfrm>
          <a:off x="395538" y="1560535"/>
          <a:ext cx="8280919" cy="3360996"/>
        </p:xfrm>
        <a:graphic>
          <a:graphicData uri="http://schemas.openxmlformats.org/drawingml/2006/table">
            <a:tbl>
              <a:tblPr firstRow="1" bandRow="1">
                <a:tableStyleId>{A58C7DD3-7839-810C-8294-A59705DA9971}</a:tableStyleId>
              </a:tblPr>
              <a:tblGrid>
                <a:gridCol w="268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Nom 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RUE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Mots-clés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Infrastructures Cloud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dirty="0"/>
                        <a:t>Jean-Marc </a:t>
                      </a:r>
                      <a:r>
                        <a:rPr lang="fr-FR" sz="1600" dirty="0" err="1"/>
                        <a:t>Menaud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Machines virtuelles, </a:t>
                      </a:r>
                      <a:r>
                        <a:rPr lang="fr-FR" sz="1400"/>
                        <a:t>hyperviseur </a:t>
                      </a:r>
                      <a:endParaRPr/>
                    </a:p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ESXi</a:t>
                      </a:r>
                      <a:r>
                        <a:rPr lang="fr-FR" sz="1400"/>
                        <a:t>, OpenStack, AWS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7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Ingénierie des Langages</a:t>
                      </a:r>
                      <a:endParaRPr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Massimo 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Compilation, </a:t>
                      </a:r>
                      <a:r>
                        <a:rPr lang="fr-FR" sz="1400" dirty="0"/>
                        <a:t>langages dédiés, génération de code</a:t>
                      </a:r>
                      <a:endParaRPr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2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dirty="0" err="1"/>
                        <a:t>BigData</a:t>
                      </a:r>
                      <a:r>
                        <a:rPr lang="fr-FR" sz="1800" dirty="0"/>
                        <a:t> </a:t>
                      </a:r>
                      <a:endParaRPr lang="fr-FR" sz="1800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defRPr/>
                      </a:pPr>
                      <a:endParaRPr lang="fr-FR" sz="1400" i="1" dirty="0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dirty="0"/>
                        <a:t>Guillaume </a:t>
                      </a:r>
                      <a:r>
                        <a:rPr lang="fr-FR" sz="1600" dirty="0" err="1"/>
                        <a:t>Rosinosky</a:t>
                      </a:r>
                      <a:endParaRPr lang="fr-FR" sz="1600" dirty="0"/>
                    </a:p>
                    <a:p>
                      <a:pPr>
                        <a:defRPr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ELK, NoSQL, MapReduce, </a:t>
                      </a:r>
                      <a:r>
                        <a:rPr lang="fr-FR" sz="14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BigQuery, Spark, Kafka</a:t>
                      </a:r>
                      <a:endParaRPr/>
                    </a:p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72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IoT et énergie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dirty="0"/>
                        <a:t>Jean-Marc </a:t>
                      </a:r>
                      <a:r>
                        <a:rPr lang="fr-FR" sz="1600" dirty="0" err="1"/>
                        <a:t>Menaud</a:t>
                      </a:r>
                      <a:endParaRPr lang="fr-FR" sz="1600" dirty="0"/>
                    </a:p>
                    <a:p>
                      <a:pPr>
                        <a:defRPr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efficacité énergétique, Internet des objets, Arduino, protocole LoRa, Services Web pour l’IoT, centre de données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2B6DBEE-1143-A196-977D-A1DB45863F7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1FA62D-5590-5318-4027-7FCCE7DEB343}"/>
              </a:ext>
            </a:extLst>
          </p:cNvPr>
          <p:cNvSpPr/>
          <p:nvPr/>
        </p:nvSpPr>
        <p:spPr bwMode="auto">
          <a:xfrm>
            <a:off x="2212748" y="3234713"/>
            <a:ext cx="3222624" cy="682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IoT et énergie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D2CF5-399C-9506-3F17-F1191C895E5A}"/>
              </a:ext>
            </a:extLst>
          </p:cNvPr>
          <p:cNvSpPr/>
          <p:nvPr/>
        </p:nvSpPr>
        <p:spPr bwMode="auto">
          <a:xfrm>
            <a:off x="2212748" y="2424906"/>
            <a:ext cx="3222624" cy="68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Infrastructure Cloud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3B8839-F7AB-0B85-4CBC-D7965A35D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pPr>
              <a:defRPr/>
            </a:pPr>
            <a:r>
              <a:rPr lang="en-US" dirty="0" err="1"/>
              <a:t>OverVIEW</a:t>
            </a:r>
            <a:endParaRPr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061A0FA-36AD-5444-DA50-543FED957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540599"/>
            <a:ext cx="7020000" cy="368119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Parcours</a:t>
            </a:r>
            <a:r>
              <a:rPr lang="en-US" dirty="0"/>
              <a:t> Back-End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279696-F3F5-45AC-DE3D-0B00E666C538}"/>
              </a:ext>
            </a:extLst>
          </p:cNvPr>
          <p:cNvSpPr/>
          <p:nvPr/>
        </p:nvSpPr>
        <p:spPr bwMode="auto">
          <a:xfrm>
            <a:off x="80046" y="2424906"/>
            <a:ext cx="1866567" cy="682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Apprentissage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automatique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1AD57-F424-4B9E-6572-AFAB801FACCC}"/>
              </a:ext>
            </a:extLst>
          </p:cNvPr>
          <p:cNvSpPr/>
          <p:nvPr/>
        </p:nvSpPr>
        <p:spPr bwMode="auto">
          <a:xfrm>
            <a:off x="80046" y="4030523"/>
            <a:ext cx="1866567" cy="68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>
                <a:solidFill>
                  <a:schemeClr val="tx1"/>
                </a:solidFill>
              </a:rPr>
              <a:t>Projet Front Back</a:t>
            </a: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7075E2-1211-07B0-5CAD-9EDE5A0EE54A}"/>
              </a:ext>
            </a:extLst>
          </p:cNvPr>
          <p:cNvSpPr/>
          <p:nvPr/>
        </p:nvSpPr>
        <p:spPr bwMode="auto">
          <a:xfrm>
            <a:off x="80046" y="3227028"/>
            <a:ext cx="1866567" cy="68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dirty="0" err="1">
                <a:solidFill>
                  <a:schemeClr val="tx1"/>
                </a:solidFill>
              </a:rPr>
              <a:t>Sensibilisation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à</a:t>
            </a:r>
            <a:r>
              <a:rPr dirty="0">
                <a:solidFill>
                  <a:schemeClr val="tx1"/>
                </a:solidFill>
              </a:rPr>
              <a:t> la recherche</a:t>
            </a:r>
            <a:endParaRPr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E7216DA-2E1E-C8CA-6705-9EC13B57B7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9756" y="2166555"/>
            <a:ext cx="8946740" cy="205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7C49440-2A57-0C53-2C08-99509AB3E638}"/>
              </a:ext>
            </a:extLst>
          </p:cNvPr>
          <p:cNvSpPr txBox="1"/>
          <p:nvPr/>
        </p:nvSpPr>
        <p:spPr bwMode="auto">
          <a:xfrm>
            <a:off x="0" y="1950727"/>
            <a:ext cx="599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chemeClr val="accent1">
                    <a:lumMod val="75000"/>
                  </a:schemeClr>
                </a:solidFill>
              </a:rPr>
              <a:t>FIL A2</a:t>
            </a:r>
            <a:endParaRPr/>
          </a:p>
          <a:p>
            <a:pPr>
              <a:defRPr/>
            </a:pPr>
            <a:r>
              <a:rPr lang="fr-FR" sz="1100">
                <a:solidFill>
                  <a:schemeClr val="accent1">
                    <a:lumMod val="75000"/>
                  </a:schemeClr>
                </a:solidFill>
              </a:rPr>
              <a:t>FIL A3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E4001-1765-DEB3-4E42-531C018C683C}"/>
              </a:ext>
            </a:extLst>
          </p:cNvPr>
          <p:cNvSpPr/>
          <p:nvPr/>
        </p:nvSpPr>
        <p:spPr bwMode="auto">
          <a:xfrm>
            <a:off x="5709906" y="3228403"/>
            <a:ext cx="3222624" cy="68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 err="1"/>
              <a:t>BigData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EF2CF2-3AEA-92C4-DC80-1949D9C33883}"/>
              </a:ext>
            </a:extLst>
          </p:cNvPr>
          <p:cNvSpPr/>
          <p:nvPr/>
        </p:nvSpPr>
        <p:spPr bwMode="auto">
          <a:xfrm>
            <a:off x="5701507" y="2424908"/>
            <a:ext cx="3222624" cy="682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Ingénierie des Langages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500FB-323B-043B-1787-58BEB2DA4A17}"/>
              </a:ext>
            </a:extLst>
          </p:cNvPr>
          <p:cNvSpPr/>
          <p:nvPr/>
        </p:nvSpPr>
        <p:spPr bwMode="auto">
          <a:xfrm>
            <a:off x="2212748" y="1338382"/>
            <a:ext cx="3222624" cy="682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Systèmes d’exploitation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7965F-96F9-3AB8-5995-DF255334A0CA}"/>
              </a:ext>
            </a:extLst>
          </p:cNvPr>
          <p:cNvSpPr/>
          <p:nvPr/>
        </p:nvSpPr>
        <p:spPr bwMode="auto">
          <a:xfrm>
            <a:off x="5701508" y="1338382"/>
            <a:ext cx="3222624" cy="68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DevOps</a:t>
            </a:r>
          </a:p>
        </p:txBody>
      </p:sp>
      <p:sp>
        <p:nvSpPr>
          <p:cNvPr id="6" name="Rectangle : coins arrondis 21">
            <a:extLst>
              <a:ext uri="{FF2B5EF4-FFF2-40B4-BE49-F238E27FC236}">
                <a16:creationId xmlns:a16="http://schemas.microsoft.com/office/drawing/2014/main" id="{6E684E81-60E3-C026-1F76-5016EFD0C282}"/>
              </a:ext>
            </a:extLst>
          </p:cNvPr>
          <p:cNvSpPr/>
          <p:nvPr/>
        </p:nvSpPr>
        <p:spPr bwMode="auto">
          <a:xfrm>
            <a:off x="2123728" y="1268759"/>
            <a:ext cx="3366640" cy="2761766"/>
          </a:xfrm>
          <a:prstGeom prst="roundRect">
            <a:avLst>
              <a:gd name="adj" fmla="val 555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 : coins arrondis 22">
            <a:extLst>
              <a:ext uri="{FF2B5EF4-FFF2-40B4-BE49-F238E27FC236}">
                <a16:creationId xmlns:a16="http://schemas.microsoft.com/office/drawing/2014/main" id="{187FE155-A0ED-C78F-C42A-2487C6F257AF}"/>
              </a:ext>
            </a:extLst>
          </p:cNvPr>
          <p:cNvSpPr/>
          <p:nvPr/>
        </p:nvSpPr>
        <p:spPr bwMode="auto">
          <a:xfrm>
            <a:off x="5623814" y="1268758"/>
            <a:ext cx="3366640" cy="2761764"/>
          </a:xfrm>
          <a:prstGeom prst="roundRect">
            <a:avLst>
              <a:gd name="adj" fmla="val 555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5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EE2FBB6-9596-3E66-BD22-7B5E2694A3B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FFBBAD3-862D-9E0C-1F6B-85D1FE198A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87824" y="116632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 dirty="0"/>
              <a:t>Infrastructure Cloud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9DC5C4A-121E-525B-8AA2-63757FF92DA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987824" y="1329278"/>
            <a:ext cx="5904656" cy="4081462"/>
          </a:xfrm>
        </p:spPr>
        <p:txBody>
          <a:bodyPr/>
          <a:lstStyle/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Responsable : </a:t>
            </a:r>
            <a:r>
              <a:rPr lang="fr-FR" sz="1800" dirty="0"/>
              <a:t>Jean-Marc </a:t>
            </a:r>
            <a:r>
              <a:rPr lang="fr-FR" sz="1800" dirty="0" err="1"/>
              <a:t>Menaud</a:t>
            </a:r>
            <a:endParaRPr lang="fr-FR" sz="1800" b="0" dirty="0">
              <a:solidFill>
                <a:schemeClr val="accent6"/>
              </a:solidFill>
            </a:endParaRP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Objectifs : </a:t>
            </a:r>
          </a:p>
          <a:p>
            <a:pPr marL="179705" lvl="1">
              <a:defRPr/>
            </a:pPr>
            <a:r>
              <a:rPr lang="fr-FR" sz="1800" i="0" dirty="0"/>
              <a:t>maîtriser les briques fondamentales et systèmes du Cloud</a:t>
            </a: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Mots-clés : </a:t>
            </a:r>
          </a:p>
          <a:p>
            <a:pPr marL="179705" lvl="1">
              <a:defRPr/>
            </a:pPr>
            <a:r>
              <a:rPr lang="fr-FR" sz="1800" i="0" dirty="0"/>
              <a:t>X as a service, </a:t>
            </a:r>
            <a:r>
              <a:rPr lang="fr-FR" sz="1800" i="0" dirty="0" err="1"/>
              <a:t>hypervisor</a:t>
            </a:r>
            <a:r>
              <a:rPr lang="fr-FR" sz="1800" i="0" dirty="0"/>
              <a:t> (VMware ESXi), OS pour le Cloud/IaaS (</a:t>
            </a:r>
            <a:r>
              <a:rPr lang="fr-FR" sz="1800" i="0" dirty="0" err="1"/>
              <a:t>OpenStack</a:t>
            </a:r>
            <a:r>
              <a:rPr lang="fr-FR" sz="1800" i="0" dirty="0"/>
              <a:t>), Cloud </a:t>
            </a:r>
            <a:r>
              <a:rPr lang="fr-FR" sz="1800" i="0" dirty="0" err="1"/>
              <a:t>computing</a:t>
            </a:r>
            <a:r>
              <a:rPr lang="fr-FR" sz="1800" i="0" dirty="0"/>
              <a:t> platforms (</a:t>
            </a:r>
            <a:r>
              <a:rPr lang="fr-FR" sz="1800" dirty="0"/>
              <a:t>AWS), Infrastructure as Code (</a:t>
            </a:r>
            <a:r>
              <a:rPr lang="fr-FR" sz="1800" dirty="0" err="1"/>
              <a:t>IaC</a:t>
            </a:r>
            <a:r>
              <a:rPr lang="fr-FR" sz="1800" dirty="0"/>
              <a:t>), </a:t>
            </a:r>
            <a:r>
              <a:rPr lang="fr-FR" sz="1800" dirty="0" err="1"/>
              <a:t>Terraform</a:t>
            </a:r>
            <a:r>
              <a:rPr lang="fr-FR" sz="1800" dirty="0"/>
              <a:t> (on GDC)</a:t>
            </a: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Langages : </a:t>
            </a:r>
          </a:p>
          <a:p>
            <a:pPr marL="179705" lvl="1">
              <a:defRPr/>
            </a:pPr>
            <a:r>
              <a:rPr lang="fr-FR" sz="1800" dirty="0"/>
              <a:t>Java, Python</a:t>
            </a: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Intervenants : </a:t>
            </a:r>
          </a:p>
          <a:p>
            <a:pPr marL="179705" lvl="1">
              <a:defRPr/>
            </a:pPr>
            <a:r>
              <a:rPr lang="fr-FR" sz="1800" dirty="0"/>
              <a:t>1/2 équipe Stack, 1/2 industriels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80499-5E53-488C-3AC4-3AE5DE1F6C1F}"/>
              </a:ext>
            </a:extLst>
          </p:cNvPr>
          <p:cNvSpPr/>
          <p:nvPr/>
        </p:nvSpPr>
        <p:spPr bwMode="auto">
          <a:xfrm>
            <a:off x="251520" y="3206359"/>
            <a:ext cx="2376264" cy="738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IoT et énergie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F08113-9D45-88D1-F3DE-C31E6A4141C7}"/>
              </a:ext>
            </a:extLst>
          </p:cNvPr>
          <p:cNvSpPr/>
          <p:nvPr/>
        </p:nvSpPr>
        <p:spPr bwMode="auto">
          <a:xfrm>
            <a:off x="251520" y="2408616"/>
            <a:ext cx="2376264" cy="682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Infrastructure Cloud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6C3EA-D8BB-2765-1147-7864676B94F1}"/>
              </a:ext>
            </a:extLst>
          </p:cNvPr>
          <p:cNvSpPr/>
          <p:nvPr/>
        </p:nvSpPr>
        <p:spPr bwMode="auto">
          <a:xfrm>
            <a:off x="251520" y="1340768"/>
            <a:ext cx="2376264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Systèmes d’exploitation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26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AD632E1-8B99-40C0-BA64-BE2763D13A5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0C96671-5A13-0110-D17C-09119B9EE5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12976" y="116632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 dirty="0"/>
              <a:t>IoT et énergie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6052657-538C-A430-9EC4-6D77AA007E6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907904" y="1335021"/>
            <a:ext cx="6264696" cy="4735961"/>
          </a:xfrm>
        </p:spPr>
        <p:txBody>
          <a:bodyPr/>
          <a:lstStyle/>
          <a:p>
            <a:pPr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Responsable : </a:t>
            </a:r>
            <a:r>
              <a:rPr lang="fr-FR" sz="1800" dirty="0"/>
              <a:t>Jean-Marc </a:t>
            </a:r>
            <a:r>
              <a:rPr lang="fr-FR" sz="1800" dirty="0" err="1"/>
              <a:t>Menaud</a:t>
            </a:r>
            <a:endParaRPr lang="fr-FR" sz="1800" b="0" dirty="0">
              <a:solidFill>
                <a:schemeClr val="accent6"/>
              </a:solidFill>
            </a:endParaRPr>
          </a:p>
          <a:p>
            <a:pPr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Objectifs : </a:t>
            </a:r>
          </a:p>
          <a:p>
            <a:pPr lvl="1">
              <a:defRPr/>
            </a:pPr>
            <a:r>
              <a:rPr lang="fr-FR" sz="2000" dirty="0"/>
              <a:t>Sensibiliser à la gestion énergétique de l'IT : des équipements IoT au datacenter</a:t>
            </a:r>
            <a:endParaRPr lang="fr-FR" sz="1800" dirty="0"/>
          </a:p>
          <a:p>
            <a:pPr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Mots-clés : </a:t>
            </a:r>
          </a:p>
          <a:p>
            <a:pPr lvl="1">
              <a:defRPr/>
            </a:pPr>
            <a:r>
              <a:rPr lang="fr-FR" sz="2000" dirty="0"/>
              <a:t>Gestion de l’énergie, efficacité énergétique, Internet des objets, Arduino, protocole LoRa, Services Web pour l’IoT, Edge </a:t>
            </a:r>
            <a:r>
              <a:rPr lang="fr-FR" sz="2000" dirty="0" err="1"/>
              <a:t>computing</a:t>
            </a:r>
            <a:r>
              <a:rPr lang="fr-FR" sz="2000" dirty="0"/>
              <a:t>, centre de données</a:t>
            </a: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Langages : </a:t>
            </a:r>
          </a:p>
          <a:p>
            <a:pPr marL="179705" lvl="1">
              <a:defRPr/>
            </a:pPr>
            <a:r>
              <a:rPr lang="fr-FR" sz="1800" dirty="0"/>
              <a:t>C++, Java</a:t>
            </a:r>
          </a:p>
          <a:p>
            <a:pPr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Intervenants : </a:t>
            </a:r>
          </a:p>
          <a:p>
            <a:pPr lvl="1">
              <a:defRPr/>
            </a:pPr>
            <a:r>
              <a:rPr lang="fr-FR" sz="2000" dirty="0"/>
              <a:t>100% équipe Stack</a:t>
            </a:r>
            <a:endParaRPr lang="fr-FR" sz="1800" dirty="0"/>
          </a:p>
          <a:p>
            <a:pPr>
              <a:lnSpc>
                <a:spcPct val="80000"/>
              </a:lnSpc>
              <a:defRPr/>
            </a:pPr>
            <a:endParaRPr sz="19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72EA70-9E1C-FD10-510F-5C81914ED759}"/>
              </a:ext>
            </a:extLst>
          </p:cNvPr>
          <p:cNvSpPr/>
          <p:nvPr/>
        </p:nvSpPr>
        <p:spPr bwMode="auto">
          <a:xfrm>
            <a:off x="251520" y="3206359"/>
            <a:ext cx="2376264" cy="738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IoT et énergie</a:t>
            </a:r>
          </a:p>
          <a:p>
            <a:pPr>
              <a:defRPr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8E7ACD-C359-AC6D-CF8F-C40E0E300E2E}"/>
              </a:ext>
            </a:extLst>
          </p:cNvPr>
          <p:cNvSpPr/>
          <p:nvPr/>
        </p:nvSpPr>
        <p:spPr bwMode="auto">
          <a:xfrm>
            <a:off x="251520" y="2408616"/>
            <a:ext cx="2376264" cy="682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Infrastructure Cloud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6D1B2-AD02-98F0-734D-2A929D11BD1B}"/>
              </a:ext>
            </a:extLst>
          </p:cNvPr>
          <p:cNvSpPr/>
          <p:nvPr/>
        </p:nvSpPr>
        <p:spPr bwMode="auto">
          <a:xfrm>
            <a:off x="251520" y="1340768"/>
            <a:ext cx="2376264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Systèmes d’exploitation</a:t>
            </a:r>
          </a:p>
        </p:txBody>
      </p:sp>
    </p:spTree>
    <p:extLst>
      <p:ext uri="{BB962C8B-B14F-4D97-AF65-F5344CB8AC3E}">
        <p14:creationId xmlns:p14="http://schemas.microsoft.com/office/powerpoint/2010/main" val="423098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 Ambition de la formation FIL 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51520" y="1052736"/>
            <a:ext cx="8712968" cy="4081462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fr-FR" sz="2400">
                <a:solidFill>
                  <a:srgbClr val="003883"/>
                </a:solidFill>
                <a:latin typeface="Arial"/>
                <a:ea typeface="Arial"/>
                <a:cs typeface="Arial"/>
              </a:rPr>
              <a:t>Formation d’excellence en Ingénierie logicielle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fr-FR"/>
              <a:t>Construite selon les exigences d’ingénieur IMT Atlantique</a:t>
            </a:r>
            <a:endParaRPr/>
          </a:p>
          <a:p>
            <a:pPr lvl="1">
              <a:defRPr/>
            </a:pPr>
            <a:r>
              <a:rPr lang="fr-FR" sz="1800"/>
              <a:t>Exigences en sciences fondamentales, en anglais et ouverture sociétale</a:t>
            </a:r>
            <a:endParaRPr/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fr-FR"/>
              <a:t>Soutenue par les sciences sociales et de gestion</a:t>
            </a:r>
            <a:endParaRPr/>
          </a:p>
          <a:p>
            <a:pPr lvl="1">
              <a:defRPr/>
            </a:pPr>
            <a:r>
              <a:rPr lang="fr-FR" sz="1800"/>
              <a:t>Transversalité forte : pour 2h d’informatique, 1h de sciences sociales</a:t>
            </a:r>
            <a:endParaRPr/>
          </a:p>
          <a:p>
            <a:pPr lvl="1">
              <a:defRPr/>
            </a:pPr>
            <a:r>
              <a:rPr lang="fr-FR" sz="1800"/>
              <a:t>Compréhension complète du métier d’ingénieur logiciel</a:t>
            </a:r>
            <a:endParaRPr/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fr-FR"/>
              <a:t>Menée en relation étroite avec le tissu professionnel</a:t>
            </a:r>
            <a:endParaRPr/>
          </a:p>
          <a:p>
            <a:pPr lvl="1">
              <a:defRPr/>
            </a:pPr>
            <a:r>
              <a:rPr lang="fr-FR" sz="1800"/>
              <a:t>Entreprises impliquées dans la conception et l’évolution de la formation</a:t>
            </a:r>
            <a:endParaRPr/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fr-FR"/>
              <a:t>Réalisée en partenariat avec l’ITII Pays de la Loire</a:t>
            </a:r>
            <a:endParaRPr/>
          </a:p>
          <a:p>
            <a:pPr lvl="1">
              <a:defRPr/>
            </a:pPr>
            <a:r>
              <a:rPr lang="fr-FR" sz="1800"/>
              <a:t>Plusieurs activités pédagogiques menées conjointement ou pilotées par l’ITII</a:t>
            </a:r>
            <a:endParaRPr/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fr-FR"/>
              <a:t>Adoptant une logique d’alternance tout au long de la formation</a:t>
            </a:r>
            <a:endParaRPr/>
          </a:p>
          <a:p>
            <a:pPr lvl="1">
              <a:defRPr/>
            </a:pPr>
            <a:r>
              <a:rPr lang="fr-FR" sz="1800"/>
              <a:t>50% du temps en entreprise</a:t>
            </a:r>
            <a:endParaRPr lang="fr-FR" sz="20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B6A423-7F96-44FD-98E9-8C7430B220FA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BE89688-CD04-DC80-70FF-7E89AD2D1CB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A5CBB6B-622C-28E2-6EFA-C862B7B016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87824" y="188640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 dirty="0"/>
              <a:t>Ingénierie des Langages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559FAE2-85CF-285A-59AA-17F760B947C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979507" y="1346785"/>
            <a:ext cx="6056989" cy="4521751"/>
          </a:xfrm>
        </p:spPr>
        <p:txBody>
          <a:bodyPr/>
          <a:lstStyle/>
          <a:p>
            <a:pPr lvl="1">
              <a:defRPr/>
            </a:pPr>
            <a:r>
              <a:rPr lang="fr-FR" sz="2000" b="0" dirty="0">
                <a:solidFill>
                  <a:schemeClr val="accent6"/>
                </a:solidFill>
              </a:rPr>
              <a:t>Responsable : </a:t>
            </a:r>
            <a:r>
              <a:rPr lang="fr-FR" sz="2000" dirty="0"/>
              <a:t>Massimo Tisi</a:t>
            </a:r>
            <a:endParaRPr lang="fr-FR" sz="2000" b="0" dirty="0">
              <a:solidFill>
                <a:schemeClr val="accent6"/>
              </a:solidFill>
            </a:endParaRPr>
          </a:p>
          <a:p>
            <a:pPr lvl="1">
              <a:defRPr/>
            </a:pPr>
            <a:r>
              <a:rPr lang="fr-FR" sz="2000" b="0" dirty="0">
                <a:solidFill>
                  <a:schemeClr val="accent6"/>
                </a:solidFill>
              </a:rPr>
              <a:t>Objectifs : </a:t>
            </a:r>
          </a:p>
          <a:p>
            <a:pPr lvl="1">
              <a:defRPr/>
            </a:pPr>
            <a:r>
              <a:rPr lang="fr-FR" sz="2000" dirty="0"/>
              <a:t>maîtriser le fonctionnement et le développement de langages dédiés et </a:t>
            </a:r>
            <a:r>
              <a:rPr lang="fr-FR" sz="2000" dirty="0" err="1"/>
              <a:t>low</a:t>
            </a:r>
            <a:r>
              <a:rPr lang="fr-FR" sz="2000" dirty="0"/>
              <a:t>-code</a:t>
            </a:r>
            <a:endParaRPr lang="fr-FR" dirty="0"/>
          </a:p>
          <a:p>
            <a:pPr lvl="1">
              <a:defRPr/>
            </a:pPr>
            <a:r>
              <a:rPr lang="fr-FR" sz="2000" b="0" dirty="0">
                <a:solidFill>
                  <a:schemeClr val="accent6"/>
                </a:solidFill>
              </a:rPr>
              <a:t>Mots-clés : </a:t>
            </a:r>
          </a:p>
          <a:p>
            <a:pPr lvl="1">
              <a:defRPr/>
            </a:pPr>
            <a:r>
              <a:rPr lang="fr-FR" dirty="0"/>
              <a:t>compilation, génération de code, plateformes de développement </a:t>
            </a:r>
            <a:r>
              <a:rPr lang="fr-FR" dirty="0" err="1"/>
              <a:t>low</a:t>
            </a:r>
            <a:r>
              <a:rPr lang="fr-FR" dirty="0"/>
              <a:t>-code, langages dédiés (</a:t>
            </a:r>
            <a:r>
              <a:rPr lang="fr-FR" dirty="0" err="1"/>
              <a:t>Xtext</a:t>
            </a:r>
            <a:r>
              <a:rPr lang="fr-FR" dirty="0"/>
              <a:t>), langages graphiques (Sirius)</a:t>
            </a:r>
          </a:p>
          <a:p>
            <a:pPr marL="179705" lvl="1">
              <a:defRPr/>
            </a:pPr>
            <a:r>
              <a:rPr lang="fr-FR" sz="2000" b="0" dirty="0">
                <a:solidFill>
                  <a:schemeClr val="accent6"/>
                </a:solidFill>
              </a:rPr>
              <a:t>Langages : </a:t>
            </a:r>
          </a:p>
          <a:p>
            <a:pPr marL="179705" lvl="1">
              <a:defRPr/>
            </a:pPr>
            <a:r>
              <a:rPr lang="fr-FR" sz="2000" dirty="0"/>
              <a:t>Java</a:t>
            </a:r>
            <a:endParaRPr lang="fr-FR" dirty="0"/>
          </a:p>
          <a:p>
            <a:pPr lvl="1">
              <a:defRPr/>
            </a:pPr>
            <a:r>
              <a:rPr lang="fr-FR" sz="2000" b="0" dirty="0">
                <a:solidFill>
                  <a:schemeClr val="accent6"/>
                </a:solidFill>
              </a:rPr>
              <a:t>Intervenants : </a:t>
            </a:r>
          </a:p>
          <a:p>
            <a:pPr lvl="1">
              <a:defRPr/>
            </a:pPr>
            <a:r>
              <a:rPr lang="fr-FR" dirty="0"/>
              <a:t>1/2 équipe </a:t>
            </a:r>
            <a:r>
              <a:rPr lang="fr-FR" dirty="0" err="1"/>
              <a:t>Naomod</a:t>
            </a:r>
            <a:r>
              <a:rPr lang="fr-FR" dirty="0"/>
              <a:t>, 1/2 équipe Stack </a:t>
            </a:r>
            <a:endParaRPr lang="en-US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0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5B9D73-5DCC-0D80-064B-2C0594190EF2}"/>
              </a:ext>
            </a:extLst>
          </p:cNvPr>
          <p:cNvSpPr/>
          <p:nvPr/>
        </p:nvSpPr>
        <p:spPr bwMode="auto">
          <a:xfrm>
            <a:off x="251520" y="3206360"/>
            <a:ext cx="2448272" cy="7381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fr-FR" dirty="0" err="1"/>
              <a:t>BigData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8B0C5-F917-FBC6-C702-76FCED00D265}"/>
              </a:ext>
            </a:extLst>
          </p:cNvPr>
          <p:cNvSpPr/>
          <p:nvPr/>
        </p:nvSpPr>
        <p:spPr bwMode="auto">
          <a:xfrm>
            <a:off x="251520" y="2408617"/>
            <a:ext cx="2448272" cy="682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Ingénierie des Langages</a:t>
            </a:r>
          </a:p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 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54447-0046-5EEE-88DD-E8AD2D61B45B}"/>
              </a:ext>
            </a:extLst>
          </p:cNvPr>
          <p:cNvSpPr/>
          <p:nvPr/>
        </p:nvSpPr>
        <p:spPr bwMode="auto">
          <a:xfrm>
            <a:off x="251520" y="1340768"/>
            <a:ext cx="2448272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DevOps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2701F3-0577-83A1-4347-EDFC3D8D17E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602617D-C67A-0C40-52FC-5542ECB71F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43807" y="188640"/>
            <a:ext cx="7014462" cy="515400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BigData</a:t>
            </a:r>
            <a:endParaRPr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A52A7D1-0ECB-0AD1-59BC-D86331FD361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915816" y="1340768"/>
            <a:ext cx="5673130" cy="4081462"/>
          </a:xfrm>
        </p:spPr>
        <p:txBody>
          <a:bodyPr/>
          <a:lstStyle/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Responsable : </a:t>
            </a:r>
            <a:r>
              <a:rPr lang="fr-FR" sz="1800" dirty="0"/>
              <a:t>Guillaume </a:t>
            </a:r>
            <a:r>
              <a:rPr lang="fr-FR" sz="1800" dirty="0" err="1"/>
              <a:t>Rosinosky</a:t>
            </a:r>
            <a:endParaRPr lang="fr-FR" sz="1800" b="0" dirty="0">
              <a:solidFill>
                <a:schemeClr val="accent6"/>
              </a:solidFill>
            </a:endParaRP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Objectifs : </a:t>
            </a:r>
          </a:p>
          <a:p>
            <a:pPr marL="179705" lvl="1">
              <a:defRPr/>
            </a:pPr>
            <a:r>
              <a:rPr lang="fr-FR" sz="2000" dirty="0"/>
              <a:t>maîtriser le calcul sur les flots de données et le stockage des données large échelle</a:t>
            </a:r>
            <a:endParaRPr lang="fr-FR" sz="1800" dirty="0"/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Mots-clés : </a:t>
            </a:r>
          </a:p>
          <a:p>
            <a:pPr marL="179705" lvl="1">
              <a:defRPr/>
            </a:pPr>
            <a:r>
              <a:rPr lang="fr-FR" sz="2000" dirty="0"/>
              <a:t>calculs parallèles et distribués (MapReduce), stockage NoSQL (MongoDB), batch/</a:t>
            </a:r>
            <a:r>
              <a:rPr lang="fr-FR" sz="2000" dirty="0" err="1"/>
              <a:t>stream</a:t>
            </a:r>
            <a:r>
              <a:rPr lang="fr-FR" sz="2000" dirty="0"/>
              <a:t> </a:t>
            </a:r>
            <a:r>
              <a:rPr lang="fr-FR" sz="2000" dirty="0" err="1"/>
              <a:t>processing</a:t>
            </a:r>
            <a:r>
              <a:rPr lang="fr-FR" sz="2000" dirty="0"/>
              <a:t> (Spark, Kafka), </a:t>
            </a:r>
            <a:r>
              <a:rPr lang="fr-FR" sz="2000" dirty="0" err="1"/>
              <a:t>column</a:t>
            </a:r>
            <a:r>
              <a:rPr lang="fr-FR" sz="2000" dirty="0"/>
              <a:t> stores (Cassandra), indexation/recherche de données (</a:t>
            </a:r>
            <a:r>
              <a:rPr lang="fr-FR" sz="2000" dirty="0" err="1"/>
              <a:t>Elasticsearch-Logstash-Kibana</a:t>
            </a:r>
            <a:r>
              <a:rPr lang="fr-FR" sz="2000" dirty="0"/>
              <a:t>)</a:t>
            </a: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Langages : </a:t>
            </a:r>
          </a:p>
          <a:p>
            <a:pPr marL="179705" lvl="1">
              <a:defRPr/>
            </a:pPr>
            <a:r>
              <a:rPr lang="fr-FR" sz="1800" dirty="0"/>
              <a:t>Java</a:t>
            </a:r>
          </a:p>
          <a:p>
            <a:pPr marL="179705" lvl="1">
              <a:defRPr/>
            </a:pPr>
            <a:r>
              <a:rPr lang="fr-FR" sz="1800" b="0" dirty="0">
                <a:solidFill>
                  <a:schemeClr val="accent6"/>
                </a:solidFill>
              </a:rPr>
              <a:t>Intervenants : </a:t>
            </a:r>
          </a:p>
          <a:p>
            <a:pPr marL="179705" lvl="1">
              <a:defRPr/>
            </a:pPr>
            <a:r>
              <a:rPr lang="fr-FR" sz="1800" dirty="0"/>
              <a:t>100% </a:t>
            </a:r>
            <a:r>
              <a:rPr lang="fr-FR" sz="2000" dirty="0"/>
              <a:t>STACK</a:t>
            </a:r>
            <a:endParaRPr lang="fr-FR" sz="1800" dirty="0"/>
          </a:p>
          <a:p>
            <a:pPr lvl="1">
              <a:lnSpc>
                <a:spcPct val="80000"/>
              </a:lnSpc>
              <a:defRPr/>
            </a:pPr>
            <a:endParaRPr lang="fr-FR" sz="1800" b="0" dirty="0">
              <a:latin typeface="Arial"/>
              <a:ea typeface="Arial"/>
              <a:cs typeface="Arial"/>
            </a:endParaRPr>
          </a:p>
          <a:p>
            <a:pPr marL="342900" lvl="1">
              <a:lnSpc>
                <a:spcPct val="80000"/>
              </a:lnSpc>
              <a:defRPr/>
            </a:pPr>
            <a:endParaRPr lang="fr-FR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FE35BE-8BB3-347B-D83A-48B18BD2EC3F}"/>
              </a:ext>
            </a:extLst>
          </p:cNvPr>
          <p:cNvSpPr/>
          <p:nvPr/>
        </p:nvSpPr>
        <p:spPr bwMode="auto">
          <a:xfrm>
            <a:off x="251520" y="3206360"/>
            <a:ext cx="2448272" cy="7381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fr-FR" dirty="0" err="1"/>
              <a:t>BigData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095EE-7019-0FE5-2FFC-326AED381626}"/>
              </a:ext>
            </a:extLst>
          </p:cNvPr>
          <p:cNvSpPr/>
          <p:nvPr/>
        </p:nvSpPr>
        <p:spPr bwMode="auto">
          <a:xfrm>
            <a:off x="251520" y="2408617"/>
            <a:ext cx="2448272" cy="6826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Ingénierie des Langages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E85C-84D3-E481-9E83-2D802D58A676}"/>
              </a:ext>
            </a:extLst>
          </p:cNvPr>
          <p:cNvSpPr/>
          <p:nvPr/>
        </p:nvSpPr>
        <p:spPr bwMode="auto">
          <a:xfrm>
            <a:off x="251520" y="1340768"/>
            <a:ext cx="2448272" cy="674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/>
              <a:t>DevOps</a:t>
            </a:r>
            <a:endParaRPr lang="fr-FR" dirty="0">
              <a:solidFill>
                <a:schemeClr val="tx1"/>
              </a:solidFill>
            </a:endParaRPr>
          </a:p>
          <a:p>
            <a:pPr>
              <a:defRPr/>
            </a:pP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0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err="1"/>
              <a:t>DEVFEsT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22</a:t>
            </a:fld>
            <a:endParaRPr lang="fr-FR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D719AC2-6067-0AC8-7C74-E7C4F7F5B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59" y="912778"/>
            <a:ext cx="5954811" cy="59452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46DCCD-105D-30C8-B8D5-8BB47E4470E0}"/>
              </a:ext>
            </a:extLst>
          </p:cNvPr>
          <p:cNvSpPr/>
          <p:nvPr/>
        </p:nvSpPr>
        <p:spPr>
          <a:xfrm>
            <a:off x="179512" y="5373216"/>
            <a:ext cx="1610847" cy="1237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CE8A5-1706-AFE2-F797-B704B040BAD6}"/>
              </a:ext>
            </a:extLst>
          </p:cNvPr>
          <p:cNvSpPr/>
          <p:nvPr/>
        </p:nvSpPr>
        <p:spPr bwMode="auto">
          <a:xfrm>
            <a:off x="7533153" y="5620246"/>
            <a:ext cx="1610847" cy="1237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B8F4ED-09F2-050B-F813-6110A00F09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79A8E4C-6F96-B68C-6366-27BFC7CEDB50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Et Demain?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2D67DB2-0F3D-F0EB-98FE-313838DA2986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CF5BFC36-4FC3-0BF0-54B8-66CBF6488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23</a:t>
            </a:fld>
            <a:endParaRPr lang="fr-FR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CC74409-71D6-8017-A5E1-0054ABC51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7" y="924831"/>
            <a:ext cx="9213294" cy="59331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6AA888-ABEA-E3A6-624F-8DBD184E5F82}"/>
              </a:ext>
            </a:extLst>
          </p:cNvPr>
          <p:cNvCxnSpPr>
            <a:cxnSpLocks/>
          </p:cNvCxnSpPr>
          <p:nvPr/>
        </p:nvCxnSpPr>
        <p:spPr>
          <a:xfrm>
            <a:off x="3419872" y="3501008"/>
            <a:ext cx="24482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1715FA-C55C-E50D-6DF6-3DAEB3000F2B}"/>
              </a:ext>
            </a:extLst>
          </p:cNvPr>
          <p:cNvSpPr txBox="1"/>
          <p:nvPr/>
        </p:nvSpPr>
        <p:spPr>
          <a:xfrm>
            <a:off x="6012160" y="3136612"/>
            <a:ext cx="122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2025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77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50395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Intersemestre</a:t>
            </a:r>
            <a:endParaRPr dirty="0"/>
          </a:p>
        </p:txBody>
      </p:sp>
      <p:sp>
        <p:nvSpPr>
          <p:cNvPr id="170804459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17537" y="1408113"/>
            <a:ext cx="8092512" cy="4081461"/>
          </a:xfrm>
        </p:spPr>
        <p:txBody>
          <a:bodyPr/>
          <a:lstStyle>
            <a:lvl1pPr>
              <a:spcAft>
                <a:spcPts val="598"/>
              </a:spcAft>
              <a:defRPr/>
            </a:lvl1pPr>
            <a:lvl2pPr marL="180000">
              <a:lnSpc>
                <a:spcPct val="100000"/>
              </a:lnSpc>
              <a:spcAft>
                <a:spcPts val="598"/>
              </a:spcAft>
              <a:buFontTx/>
              <a:buNone/>
              <a:defRPr/>
            </a:lvl2pPr>
            <a:lvl3pPr marL="360000">
              <a:defRPr/>
            </a:lvl3pPr>
          </a:lstStyle>
          <a:p>
            <a:pPr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 27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janvier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au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vendredi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janvier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2025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Esprit </a:t>
            </a:r>
            <a:r>
              <a:rPr lang="en-US" dirty="0" err="1">
                <a:solidFill>
                  <a:schemeClr val="tx1"/>
                </a:solidFill>
              </a:rPr>
              <a:t>général</a:t>
            </a:r>
            <a:r>
              <a:rPr lang="en-US" dirty="0">
                <a:solidFill>
                  <a:schemeClr val="tx1"/>
                </a:solidFill>
              </a:rPr>
              <a:t> : </a:t>
            </a:r>
            <a:r>
              <a:rPr lang="en-US" dirty="0" err="1">
                <a:solidFill>
                  <a:schemeClr val="tx1"/>
                </a:solidFill>
              </a:rPr>
              <a:t>ouverture</a:t>
            </a:r>
            <a:r>
              <a:rPr lang="en-US" dirty="0">
                <a:solidFill>
                  <a:schemeClr val="tx1"/>
                </a:solidFill>
              </a:rPr>
              <a:t>, initiation, </a:t>
            </a:r>
            <a:r>
              <a:rPr lang="en-US" dirty="0" err="1">
                <a:solidFill>
                  <a:schemeClr val="tx1"/>
                </a:solidFill>
              </a:rPr>
              <a:t>approfondissement</a:t>
            </a:r>
            <a:r>
              <a:rPr lang="en-US" dirty="0">
                <a:solidFill>
                  <a:schemeClr val="tx1"/>
                </a:solidFill>
              </a:rPr>
              <a:t>, brassage entre formations / promotions</a:t>
            </a: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Thématiques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scientifiques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économiques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culturelles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méthodologiques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Durée : 18 à 21 </a:t>
            </a:r>
            <a:r>
              <a:rPr lang="en-US" dirty="0" err="1">
                <a:solidFill>
                  <a:schemeClr val="tx1"/>
                </a:solidFill>
              </a:rPr>
              <a:t>heures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réparties</a:t>
            </a:r>
            <a:r>
              <a:rPr lang="en-US" dirty="0">
                <a:solidFill>
                  <a:schemeClr val="tx1"/>
                </a:solidFill>
              </a:rPr>
              <a:t> sur la </a:t>
            </a:r>
            <a:r>
              <a:rPr lang="en-US" dirty="0" err="1">
                <a:solidFill>
                  <a:schemeClr val="tx1"/>
                </a:solidFill>
              </a:rPr>
              <a:t>semaine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Jeudi</a:t>
            </a:r>
            <a:r>
              <a:rPr lang="en-US" dirty="0">
                <a:solidFill>
                  <a:schemeClr val="tx1"/>
                </a:solidFill>
              </a:rPr>
              <a:t> après-midi </a:t>
            </a:r>
            <a:r>
              <a:rPr lang="en-US" dirty="0" err="1">
                <a:solidFill>
                  <a:schemeClr val="tx1"/>
                </a:solidFill>
              </a:rPr>
              <a:t>libéré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Taille des </a:t>
            </a:r>
            <a:r>
              <a:rPr lang="en-US" dirty="0" err="1">
                <a:solidFill>
                  <a:schemeClr val="tx1"/>
                </a:solidFill>
              </a:rPr>
              <a:t>groupes</a:t>
            </a:r>
            <a:r>
              <a:rPr lang="en-US" dirty="0">
                <a:solidFill>
                  <a:schemeClr val="tx1"/>
                </a:solidFill>
              </a:rPr>
              <a:t> 15 à 60 places / </a:t>
            </a:r>
            <a:r>
              <a:rPr lang="en-US" dirty="0" err="1">
                <a:solidFill>
                  <a:schemeClr val="tx1"/>
                </a:solidFill>
              </a:rPr>
              <a:t>sujet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Format : </a:t>
            </a:r>
            <a:r>
              <a:rPr lang="en-US" dirty="0" err="1">
                <a:solidFill>
                  <a:schemeClr val="tx1"/>
                </a:solidFill>
              </a:rPr>
              <a:t>conférences</a:t>
            </a:r>
            <a:r>
              <a:rPr lang="en-US" dirty="0">
                <a:solidFill>
                  <a:schemeClr val="tx1"/>
                </a:solidFill>
              </a:rPr>
              <a:t>, ateliers, </a:t>
            </a:r>
            <a:r>
              <a:rPr lang="en-US" dirty="0" err="1">
                <a:solidFill>
                  <a:schemeClr val="tx1"/>
                </a:solidFill>
              </a:rPr>
              <a:t>visites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laboratoire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débats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4 choix </a:t>
            </a:r>
            <a:r>
              <a:rPr lang="en-US" dirty="0" err="1">
                <a:solidFill>
                  <a:schemeClr val="tx1"/>
                </a:solidFill>
              </a:rPr>
              <a:t>différents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1 ECTS</a:t>
            </a:r>
          </a:p>
          <a:p>
            <a:pPr>
              <a:defRPr/>
            </a:pPr>
            <a:r>
              <a:rPr lang="en-US" sz="20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Inscription du 7/11 au </a:t>
            </a:r>
            <a:r>
              <a:rPr lang="en-US" sz="2000" b="1" i="0" u="none" strike="noStrike" cap="none" spc="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15/11/2024</a:t>
            </a:r>
            <a:r>
              <a:rPr lang="en-US" sz="20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8256241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F7A0BC4-D40C-1398-773D-B0D9E379DCEE}" type="slidenum">
              <a:rPr lang="fr-FR"/>
              <a:t>24</a:t>
            </a:fld>
            <a:endParaRPr lang="fr-FR"/>
          </a:p>
        </p:txBody>
      </p:sp>
      <p:sp>
        <p:nvSpPr>
          <p:cNvPr id="823864418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Rentrée FIL A1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 Projet de Fin d’Etudes (PFE)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17538" y="1363762"/>
            <a:ext cx="7899400" cy="4081462"/>
          </a:xfrm>
        </p:spPr>
        <p:txBody>
          <a:bodyPr/>
          <a:lstStyle/>
          <a:p>
            <a:pPr>
              <a:defRPr/>
            </a:pPr>
            <a:r>
              <a:rPr lang="fr-FR" dirty="0"/>
              <a:t>Mission de 6 mois en Année 3</a:t>
            </a:r>
            <a:endParaRPr dirty="0"/>
          </a:p>
          <a:p>
            <a:pPr lvl="1">
              <a:defRPr/>
            </a:pPr>
            <a:r>
              <a:rPr lang="fr-FR" dirty="0"/>
              <a:t>Incluant 15 jours de retour à l’Ecole</a:t>
            </a:r>
            <a:endParaRPr dirty="0"/>
          </a:p>
          <a:p>
            <a:pPr lvl="1">
              <a:defRPr/>
            </a:pPr>
            <a:r>
              <a:rPr lang="fr-FR" dirty="0"/>
              <a:t>Abordant différentes dimensions : technologique et scientifique, humaine, organisationnelle, économique</a:t>
            </a:r>
            <a:endParaRPr dirty="0"/>
          </a:p>
          <a:p>
            <a:pPr>
              <a:defRPr/>
            </a:pPr>
            <a:r>
              <a:rPr lang="fr-FR" dirty="0"/>
              <a:t>Evaluation</a:t>
            </a:r>
            <a:endParaRPr dirty="0"/>
          </a:p>
          <a:p>
            <a:pPr lvl="1">
              <a:defRPr/>
            </a:pPr>
            <a:r>
              <a:rPr lang="fr-FR" dirty="0"/>
              <a:t>Un mémoire (50 pages environ)</a:t>
            </a:r>
            <a:endParaRPr dirty="0"/>
          </a:p>
          <a:p>
            <a:pPr lvl="1">
              <a:defRPr/>
            </a:pPr>
            <a:r>
              <a:rPr lang="fr-FR" dirty="0"/>
              <a:t>Une soutenance (30 minutes devant un jury de 5 personnes)</a:t>
            </a:r>
            <a:endParaRPr dirty="0"/>
          </a:p>
          <a:p>
            <a:pPr>
              <a:defRPr/>
            </a:pPr>
            <a:r>
              <a:rPr lang="fr-FR" dirty="0"/>
              <a:t>Piloté conjointement par l’ITII et IMT Atlantique</a:t>
            </a:r>
            <a:endParaRPr dirty="0"/>
          </a:p>
          <a:p>
            <a:pPr lvl="1">
              <a:defRPr/>
            </a:pPr>
            <a:r>
              <a:rPr lang="fr-FR" dirty="0"/>
              <a:t>Présentation prévue en octobre devant l’apprenti et son équipe tutorale (le 15/10 cette année)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25</a:t>
            </a:fld>
            <a:endParaRPr lang="fr-FR"/>
          </a:p>
        </p:txBody>
      </p:sp>
      <p:sp>
        <p:nvSpPr>
          <p:cNvPr id="7" name="Espace réservé de la date 4"/>
          <p:cNvSpPr>
            <a:spLocks/>
          </p:cNvSpPr>
          <p:nvPr/>
        </p:nvSpPr>
        <p:spPr bwMode="auto">
          <a:xfrm>
            <a:off x="539750" y="6381750"/>
            <a:ext cx="869950" cy="3603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AE2AC-5B42-4863-A8F6-B70A2785EF7E}" type="datetime1">
              <a:rPr lang="fr-FR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ea typeface="ＭＳ Ｐゴシック"/>
                <a:cs typeface="+mn-cs"/>
              </a:rPr>
              <a:t>29/09/2024</a:t>
            </a:fld>
            <a:endParaRPr lang="fr-FR" sz="800" b="0" i="0" u="none" strike="noStrike" cap="none" spc="0">
              <a:ln>
                <a:noFill/>
              </a:ln>
              <a:solidFill>
                <a:schemeClr val="bg1"/>
              </a:solidFill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Equipe tutorale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79512" y="1408114"/>
            <a:ext cx="8856984" cy="4081462"/>
          </a:xfrm>
        </p:spPr>
        <p:txBody>
          <a:bodyPr/>
          <a:lstStyle/>
          <a:p>
            <a:pPr>
              <a:defRPr/>
            </a:pPr>
            <a:r>
              <a:rPr lang="fr-FR" dirty="0"/>
              <a:t>3 personnes accompagnent l’apprenti :</a:t>
            </a:r>
            <a:endParaRPr dirty="0"/>
          </a:p>
          <a:p>
            <a:pPr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Le tuteur industriel ou Maître d’apprentissage (entreprise)</a:t>
            </a:r>
            <a:endParaRPr dirty="0"/>
          </a:p>
          <a:p>
            <a:pPr lvl="2">
              <a:defRPr/>
            </a:pPr>
            <a:r>
              <a:rPr lang="fr-FR" dirty="0"/>
              <a:t>- c’est lui qui guide vers la position d’ingénieur. Il est lui-même ingénieur</a:t>
            </a:r>
            <a:endParaRPr dirty="0"/>
          </a:p>
          <a:p>
            <a:pPr lvl="2">
              <a:defRPr/>
            </a:pPr>
            <a:r>
              <a:rPr lang="fr-FR" dirty="0"/>
              <a:t>- moyen d’accompagnement : selon l’organisation interne de l’entreprise</a:t>
            </a:r>
            <a:endParaRPr dirty="0"/>
          </a:p>
          <a:p>
            <a:pPr lvl="2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Le tuteur ITII (ITII)</a:t>
            </a:r>
            <a:endParaRPr dirty="0"/>
          </a:p>
          <a:p>
            <a:pPr lvl="2">
              <a:defRPr/>
            </a:pPr>
            <a:r>
              <a:rPr lang="fr-FR" dirty="0"/>
              <a:t>- il aide l’entreprise à vérifier qu’elle joue bien le rôle de lieu de formation</a:t>
            </a:r>
            <a:endParaRPr dirty="0"/>
          </a:p>
          <a:p>
            <a:pPr lvl="2">
              <a:defRPr/>
            </a:pPr>
            <a:r>
              <a:rPr lang="fr-FR" dirty="0"/>
              <a:t>- moyen d’accompagnement : visites, relations téléphoniques et e-mails</a:t>
            </a:r>
            <a:endParaRPr dirty="0"/>
          </a:p>
          <a:p>
            <a:pPr lvl="3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Le tuteur pédagogique (DAPI)</a:t>
            </a:r>
            <a:endParaRPr dirty="0"/>
          </a:p>
          <a:p>
            <a:pPr lvl="2">
              <a:defRPr/>
            </a:pPr>
            <a:r>
              <a:rPr lang="fr-FR" dirty="0"/>
              <a:t>- </a:t>
            </a:r>
            <a:r>
              <a:rPr lang="fr-FR" u="sng" dirty="0"/>
              <a:t>à partir de l’Année 3</a:t>
            </a:r>
            <a:r>
              <a:rPr lang="fr-FR" dirty="0"/>
              <a:t>, il accompagne l’apprenti dans le travail sur le PFE (garant du niveau scientifique)</a:t>
            </a:r>
            <a:endParaRPr dirty="0"/>
          </a:p>
          <a:p>
            <a:pPr lvl="2">
              <a:defRPr/>
            </a:pPr>
            <a:r>
              <a:rPr lang="fr-FR" dirty="0"/>
              <a:t>- moyen d’accompagnement : entrevues, visites, relations téléphoniques et e-mails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Pfe : processus standard</a:t>
            </a:r>
          </a:p>
        </p:txBody>
      </p:sp>
      <p:graphicFrame>
        <p:nvGraphicFramePr>
          <p:cNvPr id="5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617538" y="1268760"/>
          <a:ext cx="7536680" cy="4680519"/>
        </p:xfrm>
        <a:graphic>
          <a:graphicData uri="http://schemas.openxmlformats.org/drawingml/2006/table">
            <a:tbl>
              <a:tblPr firstRow="1" firstCol="1" bandRow="1">
                <a:tableStyleId>{9A682D3E-D590-752F-E5FD-5478A44D0CF6}</a:tableStyleId>
              </a:tblPr>
              <a:tblGrid>
                <a:gridCol w="150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01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>
                          <a:solidFill>
                            <a:schemeClr val="tx1"/>
                          </a:solidFill>
                        </a:rPr>
                        <a:t>Octobre</a:t>
                      </a:r>
                      <a:endParaRPr lang="fr-FR" sz="1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</a:rPr>
                        <a:t>Présentation du Cahier des Charges du PFE</a:t>
                      </a:r>
                      <a:endParaRPr/>
                    </a:p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</a:rPr>
                        <a:t>Rencontre de l’équipe tutorale</a:t>
                      </a:r>
                      <a:endParaRPr lang="fr-FR" sz="14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/>
                        <a:t>Octobre - Décembre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b="0" i="1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 </a:t>
                      </a:r>
                      <a:r>
                        <a:rPr lang="fr-FR" sz="1400" b="0" i="0" u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rédaction </a:t>
                      </a:r>
                      <a:r>
                        <a:rPr lang="fr-FR" sz="14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 sujet de PFE</a:t>
                      </a:r>
                    </a:p>
                  </a:txBody>
                  <a:tcPr marL="41293" marR="4129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/>
                        <a:t>Janvier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i="1"/>
                        <a:t>Validation</a:t>
                      </a:r>
                      <a:r>
                        <a:rPr lang="fr-FR" sz="1400"/>
                        <a:t> du sujet de PFE par la Commission de filière FIL</a:t>
                      </a:r>
                    </a:p>
                  </a:txBody>
                  <a:tcPr marL="41293" marR="4129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0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/>
                        <a:t>Mars</a:t>
                      </a:r>
                      <a:endParaRPr/>
                    </a:p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/>
                        <a:t>Mai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i="1" dirty="0"/>
                        <a:t>Conduite</a:t>
                      </a:r>
                      <a:r>
                        <a:rPr lang="fr-FR" sz="1400" dirty="0"/>
                        <a:t> du PFE : visite en entreprise du Tuteur pédagogique et/ou du Référent apprentissage</a:t>
                      </a:r>
                    </a:p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Validation du bon déroulement de la 1</a:t>
                      </a:r>
                      <a:r>
                        <a:rPr lang="fr-FR" sz="1400" baseline="30000" dirty="0"/>
                        <a:t>ère</a:t>
                      </a:r>
                      <a:r>
                        <a:rPr lang="fr-FR" sz="1400" dirty="0"/>
                        <a:t> période de PFE</a:t>
                      </a:r>
                    </a:p>
                  </a:txBody>
                  <a:tcPr marL="41293" marR="4129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/>
                        <a:t>Juin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dirty="0"/>
                        <a:t>Rencontre à l'école entre l’apprenti-ingénieur et le Tuteur pédagogique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/>
                        <a:t>Juillet - Août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i="1" dirty="0"/>
                        <a:t>Rédaction</a:t>
                      </a:r>
                      <a:r>
                        <a:rPr lang="fr-FR" sz="1400" dirty="0"/>
                        <a:t> du mémoire de PFE</a:t>
                      </a:r>
                    </a:p>
                  </a:txBody>
                  <a:tcPr marL="41293" marR="4129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02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/>
                        <a:t>Sept. 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3" marR="41293" marT="0" marB="0" anchor="ctr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400" i="1" dirty="0"/>
                        <a:t>Soutenance</a:t>
                      </a:r>
                      <a:r>
                        <a:rPr lang="fr-FR" sz="1400" dirty="0"/>
                        <a:t> de PFE</a:t>
                      </a:r>
                    </a:p>
                  </a:txBody>
                  <a:tcPr marL="41293" marR="4129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Promouvoir la formation fil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89546" y="2021545"/>
            <a:ext cx="7899400" cy="4081462"/>
          </a:xfrm>
        </p:spPr>
        <p:txBody>
          <a:bodyPr/>
          <a:lstStyle/>
          <a:p>
            <a:pPr>
              <a:defRPr/>
            </a:pPr>
            <a:r>
              <a:rPr lang="fr-FR" dirty="0"/>
              <a:t>Aidez-nous à faire la pub auprès de votre établissement d’origine !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28</a:t>
            </a:fld>
            <a:endParaRPr lang="fr-FR"/>
          </a:p>
        </p:txBody>
      </p:sp>
      <p:pic>
        <p:nvPicPr>
          <p:cNvPr id="7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504" y="2780928"/>
            <a:ext cx="9036496" cy="25626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dialogue avec l'école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61710" y="1032710"/>
            <a:ext cx="8662736" cy="5013157"/>
          </a:xfrm>
        </p:spPr>
        <p:txBody>
          <a:bodyPr/>
          <a:lstStyle>
            <a:lvl1pPr>
              <a:spcAft>
                <a:spcPts val="599"/>
              </a:spcAft>
              <a:defRPr/>
            </a:lvl1pPr>
            <a:lvl2pPr marL="180000">
              <a:lnSpc>
                <a:spcPct val="100000"/>
              </a:lnSpc>
              <a:spcAft>
                <a:spcPts val="599"/>
              </a:spcAft>
              <a:buFontTx/>
              <a:buNone/>
              <a:defRPr/>
            </a:lvl2pPr>
            <a:lvl3pPr marL="360000">
              <a:defRPr/>
            </a:lvl3pPr>
          </a:lstStyle>
          <a:p>
            <a:pPr>
              <a:defRPr/>
            </a:pPr>
            <a:r>
              <a:rPr lang="fr-FR" sz="18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Les délégués :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 élus chaque année, représentent la promotion</a:t>
            </a:r>
            <a:endParaRPr/>
          </a:p>
          <a:p>
            <a:pPr>
              <a:defRPr/>
            </a:pP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fr-FR" sz="20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Les instances :</a:t>
            </a:r>
            <a:endParaRPr sz="2000" b="1" i="0" u="none" strike="noStrike" cap="none" spc="0">
              <a:solidFill>
                <a:srgbClr val="A4D233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- le débrief de fin de période</a:t>
            </a:r>
            <a:r>
              <a:rPr sz="1800" b="1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= permet de faire le point avec vous sur votre vie à l’école</a:t>
            </a:r>
          </a:p>
          <a:p>
            <a:pPr>
              <a:defRPr/>
            </a:pPr>
            <a:r>
              <a:rPr lang="fr-FR" sz="18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- le conseil de promotion 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= les délégués donnent les avis/remarques de la promotion aux </a:t>
            </a:r>
            <a:r>
              <a:rPr lang="fr-FR" sz="1800">
                <a:solidFill>
                  <a:srgbClr val="878787"/>
                </a:solidFill>
                <a:latin typeface="Arial"/>
                <a:ea typeface="Arial"/>
                <a:cs typeface="Arial"/>
              </a:rPr>
              <a:t>resp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onsables d’UE et responsables de formation</a:t>
            </a:r>
            <a:endParaRPr/>
          </a:p>
          <a:p>
            <a:pPr>
              <a:defRPr/>
            </a:pPr>
            <a:r>
              <a:rPr lang="fr-FR" sz="18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- le jury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 = </a:t>
            </a:r>
            <a:r>
              <a:rPr lang="fr-FR" sz="1800">
                <a:solidFill>
                  <a:srgbClr val="878787"/>
                </a:solidFill>
                <a:latin typeface="Arial"/>
                <a:ea typeface="Arial"/>
                <a:cs typeface="Arial"/>
              </a:rPr>
              <a:t>l’école et l’ITII 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statue</a:t>
            </a:r>
            <a:r>
              <a:rPr lang="fr-FR"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nt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 sur vos résultats</a:t>
            </a:r>
          </a:p>
          <a:p>
            <a:pPr>
              <a:defRPr/>
            </a:pP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fr-FR" sz="20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Vos interlocuteurs : </a:t>
            </a:r>
            <a:endParaRPr sz="1800" b="0" i="0" u="none">
              <a:solidFill>
                <a:srgbClr val="878787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18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L'équipe pédagogique 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: </a:t>
            </a:r>
            <a:r>
              <a:rPr lang="fr-FR"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vos responsables pédagogiques</a:t>
            </a:r>
            <a:r>
              <a:rPr lang="fr-FR" sz="1800">
                <a:solidFill>
                  <a:srgbClr val="878787"/>
                </a:solidFill>
                <a:latin typeface="Arial"/>
                <a:ea typeface="Arial"/>
                <a:cs typeface="Arial"/>
              </a:rPr>
              <a:t> et de formation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, vos enseignants, la scolarité....</a:t>
            </a:r>
            <a:endParaRPr/>
          </a:p>
          <a:p>
            <a:pPr>
              <a:defRPr/>
            </a:pPr>
            <a:r>
              <a:rPr lang="fr-FR" sz="1800" b="1" i="0" u="none" strike="noStrike" cap="none" spc="0">
                <a:solidFill>
                  <a:srgbClr val="A4D233"/>
                </a:solidFill>
                <a:latin typeface="Arial"/>
                <a:ea typeface="Arial"/>
                <a:cs typeface="Arial"/>
              </a:rPr>
              <a:t>Mission d’Accompagnement Personnalisé à la Vie Scolaire</a:t>
            </a:r>
            <a:r>
              <a:rPr sz="1800" b="0" i="0" u="none">
                <a:solidFill>
                  <a:srgbClr val="878787"/>
                </a:solidFill>
                <a:latin typeface="Arial"/>
                <a:ea typeface="Arial"/>
                <a:cs typeface="Arial"/>
              </a:rPr>
              <a:t> = Cathy Bon, référente handicap, problèmes médicaux, etc. </a:t>
            </a:r>
            <a:endParaRPr lang="fr-FR" sz="1800" b="0" i="0" u="none">
              <a:solidFill>
                <a:srgbClr val="878787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800" b="0" i="0" u="sng">
                <a:solidFill>
                  <a:srgbClr val="878787"/>
                </a:solidFill>
                <a:latin typeface="Arial"/>
                <a:ea typeface="Arial"/>
                <a:cs typeface="Arial"/>
                <a:hlinkClick r:id="rId2" tooltip="mailto:dfvs-accompagnement@imt-atlantique.fr"/>
              </a:rPr>
              <a:t>dfvs-accompagnement@imt-atlantique.fr</a:t>
            </a:r>
            <a:endParaRPr sz="1800" b="0" i="0" u="none">
              <a:solidFill>
                <a:srgbClr val="878787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Carte d’identité de la formation FIL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 bwMode="auto">
          <a:xfrm>
            <a:off x="617538" y="1408114"/>
            <a:ext cx="8202934" cy="4081462"/>
          </a:xfrm>
        </p:spPr>
        <p:txBody>
          <a:bodyPr/>
          <a:lstStyle/>
          <a:p>
            <a:pPr>
              <a:defRPr/>
            </a:pPr>
            <a:r>
              <a:rPr lang="fr-FR" dirty="0"/>
              <a:t>Diplôme</a:t>
            </a:r>
            <a:endParaRPr dirty="0"/>
          </a:p>
          <a:p>
            <a:pPr lvl="1">
              <a:defRPr/>
            </a:pPr>
            <a:r>
              <a:rPr lang="fr-FR" dirty="0"/>
              <a:t>Ingénieur diplômé IMT Atlantique, spécialité « Ingénierie Logicielle », en partenariat avec l’ITII Pays de la Loire </a:t>
            </a:r>
            <a:endParaRPr dirty="0"/>
          </a:p>
          <a:p>
            <a:pPr>
              <a:defRPr/>
            </a:pPr>
            <a:r>
              <a:rPr lang="fr-FR" dirty="0"/>
              <a:t>Domaine : Logiciels et Services</a:t>
            </a:r>
            <a:endParaRPr dirty="0"/>
          </a:p>
          <a:p>
            <a:pPr>
              <a:defRPr/>
            </a:pPr>
            <a:r>
              <a:rPr lang="fr-FR" dirty="0"/>
              <a:t>Recrutement : Bac+2/3 Informatique (sauf exception)</a:t>
            </a:r>
            <a:endParaRPr dirty="0"/>
          </a:p>
          <a:p>
            <a:pPr>
              <a:defRPr/>
            </a:pPr>
            <a:r>
              <a:rPr lang="fr-FR" dirty="0"/>
              <a:t>Déroulement</a:t>
            </a:r>
            <a:endParaRPr dirty="0"/>
          </a:p>
          <a:p>
            <a:pPr lvl="1">
              <a:defRPr/>
            </a:pPr>
            <a:r>
              <a:rPr lang="fr-FR" dirty="0"/>
              <a:t>Durée : 3 ans, 1800h</a:t>
            </a:r>
            <a:endParaRPr dirty="0"/>
          </a:p>
          <a:p>
            <a:pPr lvl="1">
              <a:defRPr/>
            </a:pPr>
            <a:r>
              <a:rPr lang="fr-FR" dirty="0"/>
              <a:t>Objectif : ~30 apprentis/an</a:t>
            </a:r>
            <a:endParaRPr dirty="0"/>
          </a:p>
          <a:p>
            <a:pPr lvl="1">
              <a:defRPr/>
            </a:pPr>
            <a:r>
              <a:rPr lang="fr-FR" dirty="0"/>
              <a:t>Formation ouverte en octobre 2011</a:t>
            </a:r>
            <a:endParaRPr dirty="0"/>
          </a:p>
          <a:p>
            <a:pPr>
              <a:defRPr/>
            </a:pPr>
            <a:r>
              <a:rPr lang="fr-FR" dirty="0"/>
              <a:t>Finalité de formation</a:t>
            </a:r>
            <a:endParaRPr dirty="0"/>
          </a:p>
          <a:p>
            <a:pPr lvl="1">
              <a:defRPr/>
            </a:pPr>
            <a:r>
              <a:rPr lang="fr-FR" dirty="0"/>
              <a:t>Former des ingénieurs capables de concevoir et de faire évoluer les grands systèmes d’information et d’accompagner leur mise en œuvre, dans le domaine des logiciels et services</a:t>
            </a:r>
            <a:endParaRPr dirty="0"/>
          </a:p>
          <a:p>
            <a:pPr lvl="1"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B6A423-7F96-44FD-98E9-8C7430B220FA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latin typeface="Arial"/>
                <a:cs typeface="Arial"/>
              </a:rPr>
              <a:t>Le badgeage</a:t>
            </a:r>
            <a:endParaRPr lang="fr-FR"/>
          </a:p>
        </p:txBody>
      </p:sp>
      <p:sp>
        <p:nvSpPr>
          <p:cNvPr id="5" name="Espace réservé du contenu 6"/>
          <p:cNvSpPr>
            <a:spLocks noGrp="1"/>
          </p:cNvSpPr>
          <p:nvPr>
            <p:ph idx="1"/>
          </p:nvPr>
        </p:nvSpPr>
        <p:spPr bwMode="auto">
          <a:xfrm>
            <a:off x="467544" y="980728"/>
            <a:ext cx="8352928" cy="4484687"/>
          </a:xfrm>
        </p:spPr>
        <p:txBody>
          <a:bodyPr/>
          <a:lstStyle/>
          <a:p>
            <a:pPr algn="ctr"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Il est obligatoire !</a:t>
            </a:r>
            <a:endParaRPr dirty="0"/>
          </a:p>
          <a:p>
            <a:pPr algn="ctr">
              <a:buNone/>
              <a:defRPr/>
            </a:pPr>
            <a:endParaRPr lang="fr-F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dirty="0"/>
              <a:t>Vous devez badger en début de demi-journée (en arrivant le matin et en début d’après-midi), </a:t>
            </a:r>
            <a:r>
              <a:rPr lang="fr-FR" sz="2000" b="0" i="0" u="none" strike="noStrike" cap="none" spc="0" dirty="0">
                <a:solidFill>
                  <a:schemeClr val="accent5"/>
                </a:solidFill>
                <a:latin typeface="Arial"/>
                <a:cs typeface="Arial"/>
              </a:rPr>
              <a:t>dans une limite de 15mn après le début du cours (considéré comme absent </a:t>
            </a:r>
            <a:r>
              <a:rPr lang="fr-FR" sz="2000" b="0" i="0" u="none" strike="noStrike" cap="none" spc="0" dirty="0" err="1">
                <a:solidFill>
                  <a:schemeClr val="accent5"/>
                </a:solidFill>
                <a:latin typeface="Arial"/>
                <a:cs typeface="Arial"/>
              </a:rPr>
              <a:t>aprés</a:t>
            </a:r>
            <a:r>
              <a:rPr lang="fr-FR" sz="2000" b="0" i="0" u="none" strike="noStrike" cap="none" spc="0" dirty="0">
                <a:solidFill>
                  <a:schemeClr val="accent5"/>
                </a:solidFill>
                <a:latin typeface="Arial"/>
                <a:cs typeface="Arial"/>
              </a:rPr>
              <a:t> 1h de retard) =&gt; Plus de rattrapage !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Si vous fraudez et demandez à quelqu’un d’autre de badger pour vous : faute grave vis-à-vis du code du Travail.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Toute absence doit faire l’objet d’un justificatif : un e-mail n’est pas un justificatif. 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fr-FR" dirty="0"/>
              <a:t>En cas d’absence envoyer un justificatif à 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support-scolarite@imt-atlantique.fr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 Double orientation pédagogique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51520" y="1196752"/>
            <a:ext cx="8568952" cy="4081462"/>
          </a:xfrm>
        </p:spPr>
        <p:txBody>
          <a:bodyPr/>
          <a:lstStyle/>
          <a:p>
            <a:pPr>
              <a:defRPr/>
            </a:pPr>
            <a:r>
              <a:rPr lang="fr-FR" sz="2400">
                <a:solidFill>
                  <a:srgbClr val="003883"/>
                </a:solidFill>
                <a:latin typeface="Arial"/>
                <a:ea typeface="Arial"/>
                <a:cs typeface="Arial"/>
              </a:rPr>
              <a:t>Expertise technique assise sur une approche socio-organisationnelle</a:t>
            </a:r>
            <a:endParaRPr/>
          </a:p>
          <a:p>
            <a:pPr>
              <a:defRPr/>
            </a:pPr>
            <a:endParaRPr lang="fr-FR" sz="1800" b="1">
              <a:solidFill>
                <a:schemeClr val="bg2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4</a:t>
            </a:fld>
            <a:endParaRPr lang="fr-FR"/>
          </a:p>
        </p:txBody>
      </p:sp>
      <p:sp>
        <p:nvSpPr>
          <p:cNvPr id="7" name="Espace réservé du contenu 2"/>
          <p:cNvSpPr>
            <a:spLocks/>
          </p:cNvSpPr>
          <p:nvPr/>
        </p:nvSpPr>
        <p:spPr bwMode="auto">
          <a:xfrm>
            <a:off x="179512" y="2148059"/>
            <a:ext cx="4176464" cy="40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fr-FR" sz="2000">
                <a:solidFill>
                  <a:schemeClr val="accent5"/>
                </a:solidFill>
              </a:rPr>
              <a:t>Science &amp; technologie</a:t>
            </a:r>
            <a:endParaRPr/>
          </a:p>
          <a:p>
            <a:pPr marL="800100" marR="0" lvl="1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Tx/>
              <a:buFont typeface="Arial"/>
              <a:buChar char="•"/>
              <a:defRPr/>
            </a:pPr>
            <a:r>
              <a:rPr lang="fr-FR" b="1">
                <a:solidFill>
                  <a:schemeClr val="bg2"/>
                </a:solidFill>
              </a:rPr>
              <a:t>Expertise portée par le département DAPI</a:t>
            </a:r>
            <a:endParaRPr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Font typeface="Arial"/>
              <a:buChar char="•"/>
              <a:defRPr/>
            </a:pPr>
            <a:r>
              <a:rPr lang="fr-FR" b="1">
                <a:solidFill>
                  <a:schemeClr val="bg2"/>
                </a:solidFill>
              </a:rPr>
              <a:t>Compétences en génie logiciel, langages de programmation, interactions homme-machine, systèmes distribués</a:t>
            </a:r>
            <a:endParaRPr/>
          </a:p>
          <a:p>
            <a:pPr marL="800100" marR="0" lvl="1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Tx/>
              <a:buFont typeface="Arial"/>
              <a:buChar char="•"/>
              <a:defRPr/>
            </a:pPr>
            <a:r>
              <a:rPr lang="fr-FR" b="1">
                <a:solidFill>
                  <a:schemeClr val="bg2"/>
                </a:solidFill>
              </a:rPr>
              <a:t>Orientation des enseignements sur la conception et le développement de systèmes informatiques novateurs</a:t>
            </a:r>
            <a:endParaRPr/>
          </a:p>
        </p:txBody>
      </p:sp>
      <p:sp>
        <p:nvSpPr>
          <p:cNvPr id="8" name="Espace réservé du contenu 3"/>
          <p:cNvSpPr>
            <a:spLocks/>
          </p:cNvSpPr>
          <p:nvPr/>
        </p:nvSpPr>
        <p:spPr bwMode="auto">
          <a:xfrm>
            <a:off x="4427984" y="2148059"/>
            <a:ext cx="4464496" cy="40939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/>
              <a:buNone/>
              <a:defRPr/>
            </a:pPr>
            <a:r>
              <a:rPr lang="fr-FR" sz="2000">
                <a:solidFill>
                  <a:schemeClr val="accent5"/>
                </a:solidFill>
              </a:rPr>
              <a:t>Organisation</a:t>
            </a:r>
            <a:endParaRPr/>
          </a:p>
          <a:p>
            <a:pPr marL="800100" marR="0" lvl="1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Tx/>
              <a:buFont typeface="Arial"/>
              <a:buChar char="•"/>
              <a:defRPr/>
            </a:pPr>
            <a:r>
              <a:rPr lang="fr-FR" b="1">
                <a:solidFill>
                  <a:schemeClr val="bg2"/>
                </a:solidFill>
              </a:rPr>
              <a:t>Expertise portée par le département SSG</a:t>
            </a:r>
            <a:endParaRPr/>
          </a:p>
          <a:p>
            <a:pPr marL="800100" marR="0" lvl="1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Tx/>
              <a:buFont typeface="Arial"/>
              <a:buChar char="•"/>
              <a:defRPr/>
            </a:pPr>
            <a:r>
              <a:rPr lang="fr-FR" b="1">
                <a:solidFill>
                  <a:schemeClr val="bg2"/>
                </a:solidFill>
              </a:rPr>
              <a:t>Compétences socio-organisationnelles, valeur ajoutée de l’ingénieur</a:t>
            </a:r>
            <a:endParaRPr/>
          </a:p>
          <a:p>
            <a:pPr marL="800100" marR="0" lvl="1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Tx/>
              <a:buFont typeface="Arial"/>
              <a:buChar char="•"/>
              <a:defRPr/>
            </a:pPr>
            <a:r>
              <a:rPr lang="fr-FR" b="1">
                <a:solidFill>
                  <a:schemeClr val="bg2"/>
                </a:solidFill>
              </a:rPr>
              <a:t>Orientation des enseignements sur les entreprises du secteur TIC, les usages informatiques, ainsi que les métiers des DSI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CA7A0-EBFA-9521-5FE5-7CFE43BA5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" t="1" r="4872" b="15"/>
          <a:stretch/>
        </p:blipFill>
        <p:spPr bwMode="auto">
          <a:xfrm>
            <a:off x="4152" y="1342791"/>
            <a:ext cx="9144000" cy="3846835"/>
          </a:xfrm>
          <a:prstGeom prst="rect">
            <a:avLst/>
          </a:prstGeom>
        </p:spPr>
      </p:pic>
      <p:sp>
        <p:nvSpPr>
          <p:cNvPr id="5" name="Titr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 Rythme </a:t>
            </a:r>
            <a:r>
              <a:rPr lang="fr-FR" dirty="0" err="1"/>
              <a:t>d’alternancE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5</a:t>
            </a:fld>
            <a:endParaRPr lang="fr-FR"/>
          </a:p>
        </p:txBody>
      </p:sp>
      <p:grpSp>
        <p:nvGrpSpPr>
          <p:cNvPr id="10" name="Groupe 15"/>
          <p:cNvGrpSpPr/>
          <p:nvPr/>
        </p:nvGrpSpPr>
        <p:grpSpPr bwMode="auto">
          <a:xfrm>
            <a:off x="8343197" y="4576794"/>
            <a:ext cx="755575" cy="936103"/>
            <a:chOff x="8172400" y="4797152"/>
            <a:chExt cx="818164" cy="1120476"/>
          </a:xfrm>
        </p:grpSpPr>
        <p:pic>
          <p:nvPicPr>
            <p:cNvPr id="11" name="Picture 2" descr="https://encrypted-tbn1.gstatic.com/images?q=tbn:ANd9GcRA-eXeiVf78pbBakbcJcKNzmNsbHAzBzZneB_Bxd2PZZe1XSX7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8172400" y="5165896"/>
              <a:ext cx="818164" cy="751732"/>
            </a:xfrm>
            <a:prstGeom prst="rect">
              <a:avLst/>
            </a:prstGeom>
            <a:noFill/>
          </p:spPr>
        </p:pic>
        <p:cxnSp>
          <p:nvCxnSpPr>
            <p:cNvPr id="12" name="Connecteur droit avec flèche 17"/>
            <p:cNvCxnSpPr>
              <a:cxnSpLocks/>
            </p:cNvCxnSpPr>
            <p:nvPr/>
          </p:nvCxnSpPr>
          <p:spPr bwMode="auto">
            <a:xfrm flipH="1">
              <a:off x="8581482" y="4797152"/>
              <a:ext cx="166982" cy="4003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8"/>
          <p:cNvSpPr>
            <a:spLocks/>
          </p:cNvSpPr>
          <p:nvPr/>
        </p:nvSpPr>
        <p:spPr bwMode="auto">
          <a:xfrm>
            <a:off x="2259849" y="5724035"/>
            <a:ext cx="1803173" cy="944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1400" dirty="0" err="1">
                <a:solidFill>
                  <a:srgbClr val="FF0000"/>
                </a:solidFill>
              </a:rPr>
              <a:t>DevFest</a:t>
            </a:r>
            <a:r>
              <a:rPr lang="fr-FR" sz="1400" dirty="0">
                <a:solidFill>
                  <a:srgbClr val="FF0000"/>
                </a:solidFill>
              </a:rPr>
              <a:t> 2024</a:t>
            </a:r>
          </a:p>
          <a:p>
            <a:pPr>
              <a:defRPr/>
            </a:pPr>
            <a:r>
              <a:rPr lang="fr-FR" sz="1400" dirty="0">
                <a:solidFill>
                  <a:srgbClr val="FF0000"/>
                </a:solidFill>
              </a:rPr>
              <a:t>17 et 18 octobre</a:t>
            </a:r>
          </a:p>
        </p:txBody>
      </p:sp>
      <p:sp>
        <p:nvSpPr>
          <p:cNvPr id="15" name="ZoneTexte 8"/>
          <p:cNvSpPr>
            <a:spLocks/>
          </p:cNvSpPr>
          <p:nvPr/>
        </p:nvSpPr>
        <p:spPr bwMode="auto">
          <a:xfrm>
            <a:off x="5785487" y="4700966"/>
            <a:ext cx="1579211" cy="650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1400" dirty="0">
                <a:solidFill>
                  <a:srgbClr val="FF0000"/>
                </a:solidFill>
              </a:rPr>
              <a:t>Et demain ? 2025</a:t>
            </a:r>
          </a:p>
        </p:txBody>
      </p:sp>
      <p:grpSp>
        <p:nvGrpSpPr>
          <p:cNvPr id="7" name="Groupe 14"/>
          <p:cNvGrpSpPr/>
          <p:nvPr/>
        </p:nvGrpSpPr>
        <p:grpSpPr bwMode="auto">
          <a:xfrm>
            <a:off x="665834" y="4586015"/>
            <a:ext cx="971598" cy="1317454"/>
            <a:chOff x="0" y="0"/>
            <a:chExt cx="971598" cy="1317454"/>
          </a:xfrm>
        </p:grpSpPr>
        <p:sp>
          <p:nvSpPr>
            <p:cNvPr id="9" name="ZoneTexte 8"/>
            <p:cNvSpPr>
              <a:spLocks/>
            </p:cNvSpPr>
            <p:nvPr/>
          </p:nvSpPr>
          <p:spPr bwMode="auto">
            <a:xfrm>
              <a:off x="0" y="977026"/>
              <a:ext cx="971598" cy="34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 dirty="0">
                  <a:solidFill>
                    <a:srgbClr val="FF0000"/>
                  </a:solidFill>
                </a:rPr>
                <a:t>Vous êtes ici !</a:t>
              </a:r>
            </a:p>
          </p:txBody>
        </p:sp>
        <p:cxnSp>
          <p:nvCxnSpPr>
            <p:cNvPr id="8" name="Connecteur droit avec flèche 10"/>
            <p:cNvCxnSpPr>
              <a:cxnSpLocks/>
            </p:cNvCxnSpPr>
            <p:nvPr/>
          </p:nvCxnSpPr>
          <p:spPr bwMode="auto">
            <a:xfrm flipV="1">
              <a:off x="235516" y="0"/>
              <a:ext cx="140250" cy="99215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onnecteur droit avec flèche 10"/>
          <p:cNvCxnSpPr>
            <a:cxnSpLocks/>
          </p:cNvCxnSpPr>
          <p:nvPr/>
        </p:nvCxnSpPr>
        <p:spPr bwMode="auto">
          <a:xfrm flipH="1" flipV="1">
            <a:off x="1419388" y="4576794"/>
            <a:ext cx="863880" cy="118851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 Délivrance du diplôme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Répartition crédits ECTS </a:t>
            </a:r>
            <a:endParaRPr/>
          </a:p>
          <a:p>
            <a:pPr lvl="1">
              <a:defRPr/>
            </a:pPr>
            <a:r>
              <a:rPr lang="fr-FR"/>
              <a:t>Parcours annualisé</a:t>
            </a:r>
            <a:endParaRPr/>
          </a:p>
          <a:p>
            <a:pPr lvl="1"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Critères d’obtention du diplôme </a:t>
            </a:r>
            <a:endParaRPr/>
          </a:p>
          <a:p>
            <a:pPr lvl="1">
              <a:defRPr/>
            </a:pPr>
            <a:r>
              <a:rPr lang="fr-FR"/>
              <a:t>Validation de chaque UV selon les règles ECTS</a:t>
            </a:r>
            <a:endParaRPr/>
          </a:p>
          <a:p>
            <a:pPr lvl="1">
              <a:defRPr/>
            </a:pPr>
            <a:r>
              <a:rPr lang="fr-FR"/>
              <a:t>Niveau anglais IELTS ≥ 6,5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6</a:t>
            </a:fld>
            <a:endParaRPr lang="fr-FR"/>
          </a:p>
        </p:txBody>
      </p:sp>
      <p:graphicFrame>
        <p:nvGraphicFramePr>
          <p:cNvPr id="7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51431"/>
              </p:ext>
            </p:extLst>
          </p:nvPr>
        </p:nvGraphicFramePr>
        <p:xfrm>
          <a:off x="1475655" y="2276872"/>
          <a:ext cx="6552730" cy="1899920"/>
        </p:xfrm>
        <a:graphic>
          <a:graphicData uri="http://schemas.openxmlformats.org/drawingml/2006/table">
            <a:tbl>
              <a:tblPr firstRow="1" bandRow="1">
                <a:tableStyleId>{A58C7DD3-7839-810C-8294-A59705DA9971}</a:tableStyleId>
              </a:tblPr>
              <a:tblGrid>
                <a:gridCol w="131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Année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Année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Année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Partie académique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Partie entreprise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 dirty="0"/>
                        <a:t>183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8" descr="archi-pefago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35696" y="1196752"/>
            <a:ext cx="7104790" cy="532859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Architecture pédagogique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95536" y="1408114"/>
            <a:ext cx="7899400" cy="4081462"/>
          </a:xfrm>
        </p:spPr>
        <p:txBody>
          <a:bodyPr/>
          <a:lstStyle/>
          <a:p>
            <a:pPr>
              <a:defRPr/>
            </a:pPr>
            <a:r>
              <a:rPr lang="fr-FR"/>
              <a:t> 4 grands domaines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TRONC COMMUN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Informatique ( ≈ 80h, 4 ECTS)</a:t>
            </a:r>
            <a:endParaRPr/>
          </a:p>
          <a:p>
            <a:pPr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 sz="1200"/>
          </a:p>
          <a:p>
            <a:pPr>
              <a:defRPr/>
            </a:pPr>
            <a:r>
              <a:rPr lang="fr-FR"/>
              <a:t>Sciences de l'ingénieur ( ≈ 80h, 6 ECTS)</a:t>
            </a:r>
            <a:endParaRPr/>
          </a:p>
          <a:p>
            <a:pPr lvl="2"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8</a:t>
            </a:fld>
            <a:endParaRPr lang="fr-FR"/>
          </a:p>
        </p:txBody>
      </p:sp>
      <p:graphicFrame>
        <p:nvGraphicFramePr>
          <p:cNvPr id="7" name="Tableau 12"/>
          <p:cNvGraphicFramePr>
            <a:graphicFrameLocks noGrp="1"/>
          </p:cNvGraphicFramePr>
          <p:nvPr/>
        </p:nvGraphicFramePr>
        <p:xfrm>
          <a:off x="539547" y="1772816"/>
          <a:ext cx="7992893" cy="1102934"/>
        </p:xfrm>
        <a:graphic>
          <a:graphicData uri="http://schemas.openxmlformats.org/drawingml/2006/table">
            <a:tbl>
              <a:tblPr firstRow="1" bandRow="1">
                <a:tableStyleId>{A58C7DD3-7839-810C-8294-A59705DA9971}</a:tableStyleId>
              </a:tblPr>
              <a:tblGrid>
                <a:gridCol w="259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Nom UE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RUE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Mots-clés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1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Projet front-back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u="none"/>
                        <a:t>Cédric Dumas</a:t>
                      </a:r>
                      <a:endParaRPr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/>
                        <a:t>projet d’intégration « cross-parcours », DD, R&amp;D, démonstrateur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96601"/>
              </p:ext>
            </p:extLst>
          </p:nvPr>
        </p:nvGraphicFramePr>
        <p:xfrm>
          <a:off x="524048" y="3825103"/>
          <a:ext cx="7992890" cy="1742440"/>
        </p:xfrm>
        <a:graphic>
          <a:graphicData uri="http://schemas.openxmlformats.org/drawingml/2006/table">
            <a:tbl>
              <a:tblPr firstRow="1" bandRow="1">
                <a:tableStyleId>{A58C7DD3-7839-810C-8294-A59705DA9971}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Nom 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RUE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Mots-clés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>
                          <a:hlinkClick r:id="rId2"/>
                        </a:rPr>
                        <a:t>Apprentissage automatique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Samir Loudni</a:t>
                      </a:r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apprentissage supervisé, non supervisé, clustering, régression, réseaux de neurones, apprentissage par renforcement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>
                          <a:hlinkClick r:id="rId3"/>
                        </a:rPr>
                        <a:t>Sensibilisation à la recherche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Rémi Douence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/>
                        <a:t>recherche, innovation, bibliographie, algorithme, programmation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TRONC COMMUN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17538" y="1124744"/>
            <a:ext cx="7899400" cy="4081462"/>
          </a:xfrm>
        </p:spPr>
        <p:txBody>
          <a:bodyPr/>
          <a:lstStyle/>
          <a:p>
            <a:pPr>
              <a:defRPr/>
            </a:pPr>
            <a:r>
              <a:rPr lang="fr-FR"/>
              <a:t>Sciences Sociales et de Gestion ( ≈ 120h, 9 ECTS)</a:t>
            </a:r>
            <a:endParaRPr/>
          </a:p>
          <a:p>
            <a:pPr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/>
          </a:p>
          <a:p>
            <a:pPr lvl="2">
              <a:defRPr/>
            </a:pPr>
            <a:endParaRPr lang="fr-FR" sz="1200"/>
          </a:p>
          <a:p>
            <a:pPr>
              <a:defRPr/>
            </a:pPr>
            <a:r>
              <a:rPr lang="fr-FR"/>
              <a:t>International &amp; professionnalisation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18B034-1D2D-4DED-A61F-2CC5AFDA6B66}" type="slidenum">
              <a:rPr lang="fr-FR"/>
              <a:t>9</a:t>
            </a:fld>
            <a:endParaRPr lang="fr-FR"/>
          </a:p>
        </p:txBody>
      </p:sp>
      <p:graphicFrame>
        <p:nvGraphicFramePr>
          <p:cNvPr id="7" name="Tableau 12"/>
          <p:cNvGraphicFramePr>
            <a:graphicFrameLocks noGrp="1"/>
          </p:cNvGraphicFramePr>
          <p:nvPr/>
        </p:nvGraphicFramePr>
        <p:xfrm>
          <a:off x="467544" y="1470534"/>
          <a:ext cx="8280920" cy="2444522"/>
        </p:xfrm>
        <a:graphic>
          <a:graphicData uri="http://schemas.openxmlformats.org/drawingml/2006/table">
            <a:tbl>
              <a:tblPr firstRow="1" bandRow="1">
                <a:tableStyleId>{A58C7DD3-7839-810C-8294-A59705DA9971}</a:tableStyleId>
              </a:tblPr>
              <a:tblGrid>
                <a:gridCol w="268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Nom 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RUE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Mots-clés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Enjeux des systèmes d'information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Florent Castagnino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Innovation, diffusion et numérique ; droit des TIC ; conduite du changement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Stratégie des systèmes d'information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7030A0"/>
                          </a:solidFill>
                        </a:rPr>
                        <a:t>(en commun avec la TAF Nemo)</a:t>
                      </a:r>
                      <a:endParaRPr sz="12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Florent Castagnino</a:t>
                      </a:r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>
                          <a:solidFill>
                            <a:srgbClr val="7030A0"/>
                          </a:solidFill>
                        </a:rPr>
                        <a:t>Stratégie et transformation numérique</a:t>
                      </a:r>
                      <a:r>
                        <a:rPr lang="fr-FR" sz="1400"/>
                        <a:t>, gouvernance des systèmes d’information,</a:t>
                      </a:r>
                      <a:endParaRPr/>
                    </a:p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systèmes d’information décisionnels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2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Ergonomie cognitive</a:t>
                      </a:r>
                      <a:endParaRPr lang="fr-FR" sz="1400" i="1">
                        <a:solidFill>
                          <a:schemeClr val="accent3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Cédric Dumas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Compréhension du fonctionnement humain,  Conception et évaluation des IHM</a:t>
                      </a:r>
                      <a:endParaRPr lang="fr-FR"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7933"/>
              </p:ext>
            </p:extLst>
          </p:nvPr>
        </p:nvGraphicFramePr>
        <p:xfrm>
          <a:off x="467544" y="4407043"/>
          <a:ext cx="8280920" cy="2372359"/>
        </p:xfrm>
        <a:graphic>
          <a:graphicData uri="http://schemas.openxmlformats.org/drawingml/2006/table">
            <a:tbl>
              <a:tblPr firstRow="1" bandRow="1">
                <a:tableStyleId>{A58C7DD3-7839-810C-8294-A59705DA9971}</a:tableStyleId>
              </a:tblPr>
              <a:tblGrid>
                <a:gridCol w="328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Nom 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>
                          <a:hlinkClick r:id="rId2"/>
                        </a:rPr>
                        <a:t>Anglais III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/>
                        <a:t>Farida Haddadi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2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dirty="0"/>
                        <a:t>UV Entreprise = PFE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/>
                        <a:t>Anne Claire Touzé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dirty="0"/>
                        <a:t>APSA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dirty="0" err="1"/>
                        <a:t>Loic</a:t>
                      </a:r>
                      <a:r>
                        <a:rPr sz="1600" dirty="0"/>
                        <a:t> 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Séjour à l’international 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Anaïs Couté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appliqué à l’Année 2 !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Confs </a:t>
                      </a:r>
                      <a:r>
                        <a:rPr lang="fr-FR" sz="1400" dirty="0"/>
                        <a:t>(e.g., blockchain, </a:t>
                      </a:r>
                      <a:r>
                        <a:rPr lang="fr-FR" sz="1400" dirty="0" err="1"/>
                        <a:t>DevFest</a:t>
                      </a:r>
                      <a:r>
                        <a:rPr lang="fr-FR" sz="1400" dirty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dirty="0"/>
                        <a:t>Tisi, </a:t>
                      </a:r>
                      <a:r>
                        <a:rPr lang="fr-FR" sz="1600" dirty="0" err="1"/>
                        <a:t>Rosinosky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dirty="0"/>
                        <a:t>0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PT_IMT_Atlantique(1)">
  <a:themeElements>
    <a:clrScheme name="PPT IMT ATLANTIQUE">
      <a:dk1>
        <a:sysClr val="windowText" lastClr="000000"/>
      </a:dk1>
      <a:lt1>
        <a:sysClr val="window" lastClr="FFFFFF"/>
      </a:lt1>
      <a:dk2>
        <a:srgbClr val="D9E1E2"/>
      </a:dk2>
      <a:lt2>
        <a:srgbClr val="A4D233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PPT_IMT_Atlantique(1)</Template>
  <TotalTime>1077</TotalTime>
  <Words>2102</Words>
  <Application>Microsoft Macintosh PowerPoint</Application>
  <DocSecurity>0</DocSecurity>
  <PresentationFormat>On-screen Show (4:3)</PresentationFormat>
  <Paragraphs>464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Arial</vt:lpstr>
      <vt:lpstr>Calibri</vt:lpstr>
      <vt:lpstr>Times New Roman</vt:lpstr>
      <vt:lpstr>Wingdings</vt:lpstr>
      <vt:lpstr>PPT_IMT_Atlantique(1)</vt:lpstr>
      <vt:lpstr>PowerPoint Presentation</vt:lpstr>
      <vt:lpstr> Ambition de la formation FIL  </vt:lpstr>
      <vt:lpstr>Carte d’identité de la formation FIL</vt:lpstr>
      <vt:lpstr> Double orientation pédagogique </vt:lpstr>
      <vt:lpstr> Rythme d’alternancE</vt:lpstr>
      <vt:lpstr> Délivrance du diplôme</vt:lpstr>
      <vt:lpstr>Architecture pédagogique</vt:lpstr>
      <vt:lpstr>TRONC COMMUN</vt:lpstr>
      <vt:lpstr>TRONC COMMUN</vt:lpstr>
      <vt:lpstr>PARCOURS front</vt:lpstr>
      <vt:lpstr>Deux grands thèmes dans le parcours</vt:lpstr>
      <vt:lpstr>Clients Légers</vt:lpstr>
      <vt:lpstr>Conception UX et industrialisation</vt:lpstr>
      <vt:lpstr>RX = RV + RA</vt:lpstr>
      <vt:lpstr>Interactions Collaboratives </vt:lpstr>
      <vt:lpstr>PARCOURS back</vt:lpstr>
      <vt:lpstr>OverVIEW</vt:lpstr>
      <vt:lpstr>Infrastructure Cloud</vt:lpstr>
      <vt:lpstr>IoT et énergie</vt:lpstr>
      <vt:lpstr>Ingénierie des Langages</vt:lpstr>
      <vt:lpstr>BigData</vt:lpstr>
      <vt:lpstr>DEVFEsT</vt:lpstr>
      <vt:lpstr>Et Demain?</vt:lpstr>
      <vt:lpstr>Intersemestre</vt:lpstr>
      <vt:lpstr> Projet de Fin d’Etudes (PFE)</vt:lpstr>
      <vt:lpstr>Equipe tutorale</vt:lpstr>
      <vt:lpstr>Pfe : processus standard</vt:lpstr>
      <vt:lpstr>Promouvoir la formation fil </vt:lpstr>
      <vt:lpstr>dialogue avec l'école</vt:lpstr>
      <vt:lpstr>Le badgeage</vt:lpstr>
    </vt:vector>
  </TitlesOfParts>
  <Manager>IMT</Manager>
  <Company>Ecole des Mines de Nantes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>IMT</dc:subject>
  <dc:creator>ledoux</dc:creator>
  <cp:keywords/>
  <dc:description/>
  <cp:lastModifiedBy>Massimo TISI</cp:lastModifiedBy>
  <cp:revision>302</cp:revision>
  <dcterms:created xsi:type="dcterms:W3CDTF">2017-09-25T14:12:38Z</dcterms:created>
  <dcterms:modified xsi:type="dcterms:W3CDTF">2024-09-30T06:45:47Z</dcterms:modified>
  <cp:category/>
  <dc:identifier/>
  <cp:contentStatus/>
  <dc:language/>
  <cp:version/>
</cp:coreProperties>
</file>