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4"/>
    <p:restoredTop sz="94631"/>
  </p:normalViewPr>
  <p:slideViewPr>
    <p:cSldViewPr snapToGrid="0" snapToObjects="1">
      <p:cViewPr varScale="1">
        <p:scale>
          <a:sx n="119" d="100"/>
          <a:sy n="119" d="100"/>
        </p:scale>
        <p:origin x="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BF891-AA84-8E40-BDC4-89BEA7814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B49F8-1B43-B042-9813-6AE40C2BB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53E8C-57CD-5340-80D7-A9A6893A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84006-8867-CE4A-9819-32BD98E7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5795B-7BF2-B14B-8722-472045E4D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54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FBDCF-0AAE-9F44-81C7-1225E58B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27739-E79B-4B4B-A051-999BF8333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479F7-03E7-844B-828C-E2EE80F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E5CBA-CE7C-1644-9862-2543F1DF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7BE23-6F4C-7648-BA13-E35549939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73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F021A-D0D3-1F4A-A6C1-C7E1B26FA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4BB21-5DFB-F949-AC3B-EA96CB35F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015E9-3C90-8245-AAA1-379D8560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1CAB8-0546-AE4A-8709-EEBE3BABB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E2664-1AF5-AB44-856D-4D00D26D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33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6C83-4606-8F46-868F-927FE80F2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761D-10A4-C048-8CF9-79ADEF9A3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8FFC1-E905-144B-B135-DE1672B08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A43B1-B360-B94F-B96D-380F7098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B24C9-77A8-3D47-A359-E86C35EE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82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193CA-D0DE-A84D-BED4-A38CB97F3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F8774-1DE8-3143-BFE1-F2621B2B6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AFB2D-2630-BC42-852C-6B546CA99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57D80-8C5E-5B4D-B93E-18133F84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BB91D-E872-9741-A6B1-EFF1597A4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50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4CFFE-B718-F845-8892-5865670A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D4FD-980A-1E4C-B8B5-BC1CC3AF1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F5DA0-9909-D947-B698-480BB2420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B2B1E-E9D5-CB48-88E2-F8C598D6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0F8F0-4004-7243-90E0-9C55960D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0A877-AF39-E649-B467-2531F75CC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09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7B1A-85BE-4642-AC81-06344B8E5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C1AE7-FDEF-6E4E-9B8D-4AC5A3A26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2A912-36D5-944E-AF10-7B3DF5A24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DCF1-4B2A-374B-A067-829789F61D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A29887-C0FF-7246-B77C-4D5CBAED8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04332-DFDC-4E44-9312-522BB84E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49529-993F-F445-93DD-53BBB38D6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70F35B-3DC8-494F-B48B-EEB811D5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1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C5A25-B44E-FE4F-8DE1-A165A4A5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C0DDB-0195-C247-B2F6-2AFD29C1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53683-FED9-1E43-BAC7-51E2F75D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D1D0C4-FB1B-1545-8B20-5E720535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71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3479AB-8A0D-154F-9479-EA3391704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DD3977-00B9-884B-BC77-1DA83498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5AEE3-E440-C04B-ADE8-A76D37E3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39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1AC05-48DD-674D-9395-FAE99F8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26E7B-89B7-D743-9B91-C2BFC185F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AE100-F7B2-734B-BD2F-4EEF8B8B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0B6FF-3EF7-DC4C-A193-C3906B10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BC4C3-C78B-8545-8C9F-A1DF8EF2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4D9EC-2FBF-644E-AFB4-739F93BA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21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E9685-A27A-6A42-948B-0FE0F476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D2338-52C5-2641-B40D-3AF2FFF03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4FD69-2702-E44A-9A48-ED79BACEA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C52D1-137F-7041-A8F7-BB95816E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285B8-D1DB-1E49-9872-47AF1E21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73B1-A296-9C4C-8393-03D8A019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36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A1425-8469-4A4F-8E98-5FE97D72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7FE64-29E8-BF44-AFB3-4E5D27EAD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97862-C629-9544-A452-EE41E05F00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A1326-B2CD-1248-9E53-52018954A92C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15B2C-0200-BD47-9F2A-E5D64E38C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D6FAC-C86C-5C46-B1B7-430319A4A8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8F73-8A2E-CB45-BC06-DBC15A96F3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7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codb.lenuage.io/dashboard/#/nc/view/f7741093-d956-4fe7-a914-a4b60868127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imt-atlantique.fr/mod/assign/view.php?id=44127" TargetMode="External"/><Relationship Id="rId2" Type="http://schemas.openxmlformats.org/officeDocument/2006/relationships/hyperlink" Target="https://moodle.imt-atlantique.fr/mod/assign/view.php?id=4410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oodle.imt-atlantique.fr/mod/assign/view.php?id=44128" TargetMode="External"/><Relationship Id="rId4" Type="http://schemas.openxmlformats.org/officeDocument/2006/relationships/hyperlink" Target="https://moodle.imt-atlantique.fr/mod/assign/view.php?id=44129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xplore.ieee.org/Xplore/home.j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D9951-806D-7C47-AFD6-F727CB4B5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UE </a:t>
            </a:r>
            <a:br>
              <a:rPr lang="fr-FR" dirty="0"/>
            </a:br>
            <a:r>
              <a:rPr lang="fr-FR" dirty="0"/>
              <a:t>Perspectives DDRS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2805A-3822-6248-B044-4F94EC93F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Septembre 2024</a:t>
            </a:r>
          </a:p>
        </p:txBody>
      </p:sp>
    </p:spTree>
    <p:extLst>
      <p:ext uri="{BB962C8B-B14F-4D97-AF65-F5344CB8AC3E}">
        <p14:creationId xmlns:p14="http://schemas.microsoft.com/office/powerpoint/2010/main" val="88316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155B-6D21-7F46-A12D-F8731767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des 2 premières séances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563E6-992C-8C44-B630-4A6E75651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(Rappel – se mettre dans le bain, monter en compétences)</a:t>
            </a:r>
          </a:p>
          <a:p>
            <a:r>
              <a:rPr lang="fr-FR" dirty="0"/>
              <a:t>Lecture en arpentage de l’ouvrage « La croissance verte contre la nature – critique de l’écologie marchande » de Hélène Tordjman</a:t>
            </a:r>
          </a:p>
          <a:p>
            <a:pPr lvl="1"/>
            <a:r>
              <a:rPr lang="fr-FR" dirty="0" err="1"/>
              <a:t>Chacun.e</a:t>
            </a:r>
            <a:r>
              <a:rPr lang="fr-FR" dirty="0"/>
              <a:t> devra lire une partie du livre </a:t>
            </a:r>
            <a:r>
              <a:rPr lang="fr-FR" b="1" dirty="0"/>
              <a:t>AVANT</a:t>
            </a:r>
            <a:r>
              <a:rPr lang="fr-FR" dirty="0"/>
              <a:t> la prochaine séance</a:t>
            </a:r>
          </a:p>
          <a:p>
            <a:pPr lvl="1"/>
            <a:r>
              <a:rPr lang="fr-FR" dirty="0"/>
              <a:t>(Venez récupérer votre partie lundi matin à l’accueil de votre campus)</a:t>
            </a:r>
          </a:p>
          <a:p>
            <a:pPr lvl="1"/>
            <a:r>
              <a:rPr lang="fr-FR" dirty="0"/>
              <a:t>Travail en commun sur la journée du vendredi 4 octobre en présentiel à Rennes</a:t>
            </a:r>
          </a:p>
        </p:txBody>
      </p:sp>
    </p:spTree>
    <p:extLst>
      <p:ext uri="{BB962C8B-B14F-4D97-AF65-F5344CB8AC3E}">
        <p14:creationId xmlns:p14="http://schemas.microsoft.com/office/powerpoint/2010/main" val="1205691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155B-6D21-7F46-A12D-F8731767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du 4 octobre en présentiel à Rennes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563E6-992C-8C44-B630-4A6E75651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Matin</a:t>
            </a:r>
          </a:p>
          <a:p>
            <a:pPr lvl="1"/>
            <a:r>
              <a:rPr lang="fr-FR" dirty="0" err="1"/>
              <a:t>Chacun.e</a:t>
            </a:r>
            <a:r>
              <a:rPr lang="fr-FR" dirty="0"/>
              <a:t> arrive en ayant lu sa partie</a:t>
            </a:r>
          </a:p>
          <a:p>
            <a:pPr lvl="1"/>
            <a:r>
              <a:rPr lang="fr-FR" dirty="0"/>
              <a:t>Tour de table : </a:t>
            </a:r>
            <a:r>
              <a:rPr lang="fr-FR" dirty="0" err="1"/>
              <a:t>chacun.e</a:t>
            </a:r>
            <a:r>
              <a:rPr lang="fr-FR" dirty="0"/>
              <a:t> répond aux questions suivantes, par rapport à sa lecture :</a:t>
            </a:r>
          </a:p>
          <a:p>
            <a:pPr lvl="2"/>
            <a:r>
              <a:rPr lang="fr-FR" dirty="0"/>
              <a:t>1-2 phrases pour indiquer le sujet de </a:t>
            </a:r>
            <a:r>
              <a:rPr lang="fr-FR"/>
              <a:t>la lecture </a:t>
            </a:r>
            <a:endParaRPr lang="fr-FR" dirty="0"/>
          </a:p>
          <a:p>
            <a:pPr lvl="2"/>
            <a:r>
              <a:rPr lang="fr-FR" dirty="0"/>
              <a:t>3 choses qui font sens</a:t>
            </a:r>
          </a:p>
          <a:p>
            <a:pPr lvl="2"/>
            <a:r>
              <a:rPr lang="fr-FR" dirty="0"/>
              <a:t>2 choses avec lesquelles on est en désaccord</a:t>
            </a:r>
          </a:p>
          <a:p>
            <a:pPr lvl="2"/>
            <a:r>
              <a:rPr lang="fr-FR" dirty="0"/>
              <a:t>1 élément qu’il faut essayer de garder en tête</a:t>
            </a:r>
          </a:p>
          <a:p>
            <a:pPr lvl="1"/>
            <a:r>
              <a:rPr lang="fr-FR" dirty="0"/>
              <a:t>Discussion spontanée et organisation des idées</a:t>
            </a:r>
          </a:p>
          <a:p>
            <a:pPr lvl="1"/>
            <a:r>
              <a:rPr lang="fr-FR" dirty="0"/>
              <a:t>Nouveau tour de table :</a:t>
            </a:r>
          </a:p>
          <a:p>
            <a:pPr lvl="2"/>
            <a:r>
              <a:rPr lang="fr-FR" dirty="0"/>
              <a:t>Avez-vous des interrogations ?</a:t>
            </a:r>
          </a:p>
          <a:p>
            <a:pPr lvl="2"/>
            <a:r>
              <a:rPr lang="fr-FR" dirty="0"/>
              <a:t>Avez-vous des idées pour un changement ?</a:t>
            </a:r>
          </a:p>
          <a:p>
            <a:r>
              <a:rPr lang="fr-FR" dirty="0"/>
              <a:t>Après-midi</a:t>
            </a:r>
          </a:p>
          <a:p>
            <a:pPr lvl="1"/>
            <a:r>
              <a:rPr lang="fr-FR" dirty="0"/>
              <a:t>Tour de table sur les sujets possibles de </a:t>
            </a:r>
            <a:r>
              <a:rPr lang="fr-FR" dirty="0" err="1"/>
              <a:t>chacun.e</a:t>
            </a:r>
            <a:endParaRPr lang="fr-FR" dirty="0"/>
          </a:p>
          <a:p>
            <a:pPr lvl="1"/>
            <a:r>
              <a:rPr lang="fr-FR" dirty="0"/>
              <a:t>Etude bibliographique (en fonction du temps)</a:t>
            </a:r>
          </a:p>
        </p:txBody>
      </p:sp>
    </p:spTree>
    <p:extLst>
      <p:ext uri="{BB962C8B-B14F-4D97-AF65-F5344CB8AC3E}">
        <p14:creationId xmlns:p14="http://schemas.microsoft.com/office/powerpoint/2010/main" val="4501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3A88-6076-694E-8176-1EA2CB2DA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F8332-0C4D-7640-9840-1EB1CBE03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laquelle on prend le temps </a:t>
            </a:r>
          </a:p>
          <a:p>
            <a:pPr lvl="1"/>
            <a:r>
              <a:rPr lang="fr-FR" dirty="0"/>
              <a:t>De réfléchir</a:t>
            </a:r>
          </a:p>
          <a:p>
            <a:pPr lvl="1"/>
            <a:r>
              <a:rPr lang="fr-FR" dirty="0"/>
              <a:t>De s’écouter</a:t>
            </a:r>
          </a:p>
          <a:p>
            <a:pPr lvl="1"/>
            <a:r>
              <a:rPr lang="fr-FR" dirty="0"/>
              <a:t>De discuter</a:t>
            </a:r>
          </a:p>
          <a:p>
            <a:pPr lvl="1"/>
            <a:endParaRPr lang="fr-FR" dirty="0"/>
          </a:p>
          <a:p>
            <a:r>
              <a:rPr lang="fr-FR" dirty="0"/>
              <a:t>En mode projet, avec une certaine liberté pour le choix du sujet</a:t>
            </a:r>
          </a:p>
          <a:p>
            <a:endParaRPr lang="fr-FR" dirty="0"/>
          </a:p>
          <a:p>
            <a:r>
              <a:rPr lang="fr-FR" dirty="0"/>
              <a:t>Une mise en perspective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86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441A4-8631-4F4E-AC80-BB3BC8BC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l’UE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8C9CA-1A87-2B40-B8E0-8BF083421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Phase 1</a:t>
            </a:r>
          </a:p>
          <a:p>
            <a:pPr lvl="1"/>
            <a:r>
              <a:rPr lang="fr-FR" dirty="0"/>
              <a:t>Montée en compétence sur un sujet concernant les enjeux écologique et sociétale</a:t>
            </a:r>
          </a:p>
          <a:p>
            <a:pPr lvl="1"/>
            <a:r>
              <a:rPr lang="fr-FR" dirty="0"/>
              <a:t>Recherche bibliographique et documentation</a:t>
            </a:r>
          </a:p>
          <a:p>
            <a:pPr lvl="1"/>
            <a:r>
              <a:rPr lang="fr-FR" dirty="0"/>
              <a:t>Identification d’un sujet</a:t>
            </a:r>
          </a:p>
          <a:p>
            <a:pPr lvl="1"/>
            <a:endParaRPr lang="fr-FR" dirty="0"/>
          </a:p>
          <a:p>
            <a:r>
              <a:rPr lang="fr-FR" dirty="0"/>
              <a:t>Phase 2</a:t>
            </a:r>
          </a:p>
          <a:p>
            <a:pPr lvl="1"/>
            <a:r>
              <a:rPr lang="fr-FR" dirty="0"/>
              <a:t>Travail sur le sujet choisi</a:t>
            </a:r>
          </a:p>
          <a:p>
            <a:pPr lvl="1"/>
            <a:r>
              <a:rPr lang="fr-FR" dirty="0"/>
              <a:t>Réunions régulières avec un tuteur</a:t>
            </a:r>
          </a:p>
        </p:txBody>
      </p:sp>
    </p:spTree>
    <p:extLst>
      <p:ext uri="{BB962C8B-B14F-4D97-AF65-F5344CB8AC3E}">
        <p14:creationId xmlns:p14="http://schemas.microsoft.com/office/powerpoint/2010/main" val="234715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494D5-E634-574D-ACE2-EDAA7A73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Qu’entend-on par sujet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8AB8-BE09-1547-9FE7-54F86077D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Identifier un sujet on une question relatif à l’enjeu écologique et/ou sociétal</a:t>
            </a:r>
          </a:p>
          <a:p>
            <a:pPr lvl="1"/>
            <a:r>
              <a:rPr lang="fr-FR" dirty="0"/>
              <a:t>Une mise en perspective de votre sujet de TAF, voire de votre enseignement dans votre cursus ingénieur</a:t>
            </a:r>
          </a:p>
          <a:p>
            <a:pPr marL="457200" lvl="1" indent="0">
              <a:buNone/>
            </a:pPr>
            <a:r>
              <a:rPr lang="fr-FR" dirty="0"/>
              <a:t>ou</a:t>
            </a:r>
          </a:p>
          <a:p>
            <a:pPr lvl="1"/>
            <a:r>
              <a:rPr lang="fr-FR" dirty="0"/>
              <a:t>Choisir un sujet « hors cadre » qui vous motive</a:t>
            </a:r>
          </a:p>
          <a:p>
            <a:pPr lvl="1"/>
            <a:endParaRPr lang="fr-FR" dirty="0"/>
          </a:p>
          <a:p>
            <a:r>
              <a:rPr lang="fr-FR" dirty="0"/>
              <a:t>Pour s’inspirer :</a:t>
            </a:r>
          </a:p>
          <a:p>
            <a:pPr lvl="1"/>
            <a:r>
              <a:rPr lang="fr-FR" dirty="0">
                <a:hlinkClick r:id="rId2"/>
              </a:rPr>
              <a:t>https://nocodb.lenuage.io/dashboard/#/nc/view/f7741093-d956-4fe7-a914-a4b608681275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3500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76738-8A25-BD45-9BA3-77038F35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Quelles sont les compétences visées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FAF6B-0D3F-8543-95AB-A2DD13A51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CG1. Comprendre et analyser, synthétiser un problème et/ou une situation complexes</a:t>
            </a:r>
          </a:p>
          <a:p>
            <a:endParaRPr lang="fr-FR" dirty="0"/>
          </a:p>
          <a:p>
            <a:r>
              <a:rPr lang="fr-FR" dirty="0"/>
              <a:t>CG9. Communiquer</a:t>
            </a:r>
          </a:p>
          <a:p>
            <a:endParaRPr lang="fr-FR" dirty="0"/>
          </a:p>
          <a:p>
            <a:r>
              <a:rPr lang="fr-FR" dirty="0"/>
              <a:t>CG10. Intégrer les enjeux sociétaux dans ses décisions et ses actions</a:t>
            </a:r>
          </a:p>
          <a:p>
            <a:endParaRPr lang="fr-FR" dirty="0"/>
          </a:p>
          <a:p>
            <a:r>
              <a:rPr lang="fr-FR" dirty="0"/>
              <a:t>CG14. S’engager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310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F807-D9D4-2648-BAF8-DA601AB9B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A89A6-16C2-114C-B331-533E03A52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27 septembre : c’est aujourd’hui ! (séance d’introduction)</a:t>
            </a:r>
          </a:p>
          <a:p>
            <a:r>
              <a:rPr lang="fr-FR" dirty="0"/>
              <a:t>4 octobre : Journée en présentiel à Rennes- lecture en arpentage</a:t>
            </a:r>
          </a:p>
          <a:p>
            <a:r>
              <a:rPr lang="fr-FR" dirty="0"/>
              <a:t>11 octobre : Etude bibliographique</a:t>
            </a:r>
          </a:p>
          <a:p>
            <a:r>
              <a:rPr lang="fr-FR" dirty="0"/>
              <a:t>18 octobre après-midi : Dépôt de l’étude bibliographique + cadrage du projet</a:t>
            </a:r>
          </a:p>
          <a:p>
            <a:r>
              <a:rPr lang="fr-FR" dirty="0"/>
              <a:t>25 octobre : Présentation des sujets et retour individuel sur la bibliographie</a:t>
            </a:r>
          </a:p>
          <a:p>
            <a:r>
              <a:rPr lang="fr-FR" dirty="0"/>
              <a:t>8 novembre au 6 décembre : Travail d’approfondissement avec </a:t>
            </a:r>
            <a:r>
              <a:rPr lang="fr-FR" dirty="0" err="1"/>
              <a:t>un.e</a:t>
            </a:r>
            <a:r>
              <a:rPr lang="fr-FR" dirty="0"/>
              <a:t> </a:t>
            </a:r>
            <a:r>
              <a:rPr lang="fr-FR" dirty="0" err="1"/>
              <a:t>tuteur.rice</a:t>
            </a:r>
            <a:endParaRPr lang="fr-FR" dirty="0"/>
          </a:p>
          <a:p>
            <a:r>
              <a:rPr lang="fr-FR" dirty="0"/>
              <a:t>13 décembre : soutenance</a:t>
            </a:r>
          </a:p>
        </p:txBody>
      </p:sp>
    </p:spTree>
    <p:extLst>
      <p:ext uri="{BB962C8B-B14F-4D97-AF65-F5344CB8AC3E}">
        <p14:creationId xmlns:p14="http://schemas.microsoft.com/office/powerpoint/2010/main" val="307599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E8C32-4992-C043-AFCE-F5DF20F3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Livrables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9C601-FF0A-AB46-A0DB-543841D4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>
                <a:hlinkClick r:id="rId2" tooltip="Livrable 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11/10</a:t>
            </a:r>
            <a:r>
              <a:rPr lang="fr-FR" dirty="0"/>
              <a:t> : Mémo « comment faire une bibliographie » (</a:t>
            </a:r>
            <a:r>
              <a:rPr lang="fr-FR" b="1" dirty="0"/>
              <a:t>non évalué</a:t>
            </a:r>
            <a:r>
              <a:rPr lang="fr-FR" dirty="0"/>
              <a:t>)</a:t>
            </a:r>
          </a:p>
          <a:p>
            <a:pPr>
              <a:spcAft>
                <a:spcPts val="600"/>
              </a:spcAft>
            </a:pPr>
            <a:r>
              <a:rPr lang="fr-FR" dirty="0">
                <a:hlinkClick r:id="rId2" tooltip="Livrable 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18/10</a:t>
            </a:r>
            <a:r>
              <a:rPr lang="fr-FR" dirty="0"/>
              <a:t> : Bibliographie pour votre sujet </a:t>
            </a:r>
            <a:r>
              <a:rPr lang="fr-FR" b="1" dirty="0"/>
              <a:t>(non évalué)</a:t>
            </a:r>
          </a:p>
          <a:p>
            <a:pPr>
              <a:spcAft>
                <a:spcPts val="600"/>
              </a:spcAft>
            </a:pPr>
            <a:r>
              <a:rPr lang="fr-FR" dirty="0">
                <a:hlinkClick r:id="rId2" tooltip="Livrable 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24/10 - Livrable 1</a:t>
            </a:r>
            <a:r>
              <a:rPr lang="fr-FR" dirty="0"/>
              <a:t> : Document de cadrage : formulation du sujet (</a:t>
            </a:r>
            <a:r>
              <a:rPr lang="fr-FR" b="1" dirty="0"/>
              <a:t>non évalué</a:t>
            </a:r>
            <a:r>
              <a:rPr lang="fr-FR" dirty="0"/>
              <a:t>)</a:t>
            </a:r>
          </a:p>
          <a:p>
            <a:pPr>
              <a:spcAft>
                <a:spcPts val="600"/>
              </a:spcAft>
            </a:pPr>
            <a:r>
              <a:rPr lang="fr-FR" dirty="0">
                <a:hlinkClick r:id="rId3" tooltip="Livrable 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6/12 - Livrable 2</a:t>
            </a:r>
            <a:r>
              <a:rPr lang="fr-FR" dirty="0"/>
              <a:t> : Rapport écrit (</a:t>
            </a:r>
            <a:r>
              <a:rPr lang="fr-FR" b="1" dirty="0"/>
              <a:t>évalué</a:t>
            </a:r>
            <a:r>
              <a:rPr lang="fr-FR" dirty="0"/>
              <a:t>)</a:t>
            </a:r>
          </a:p>
          <a:p>
            <a:pPr>
              <a:spcAft>
                <a:spcPts val="600"/>
              </a:spcAft>
            </a:pPr>
            <a:r>
              <a:rPr lang="fr-FR" dirty="0">
                <a:hlinkClick r:id="rId4" tooltip="Livrable 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11/12 - Livrable 3</a:t>
            </a:r>
            <a:r>
              <a:rPr lang="fr-FR" dirty="0"/>
              <a:t> : Podcast 3min « grand public » (</a:t>
            </a:r>
            <a:r>
              <a:rPr lang="fr-FR" b="1" dirty="0"/>
              <a:t>évalué</a:t>
            </a:r>
            <a:r>
              <a:rPr lang="fr-FR" dirty="0"/>
              <a:t>)</a:t>
            </a:r>
          </a:p>
          <a:p>
            <a:pPr>
              <a:spcAft>
                <a:spcPts val="600"/>
              </a:spcAft>
            </a:pPr>
            <a:r>
              <a:rPr lang="fr-FR" dirty="0">
                <a:hlinkClick r:id="rId5" tooltip="Livrable 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13/12 - Livrable 4</a:t>
            </a:r>
            <a:r>
              <a:rPr lang="fr-FR" dirty="0"/>
              <a:t> : Restitution orale interne à IMT Atlantique (</a:t>
            </a:r>
            <a:r>
              <a:rPr lang="fr-FR" b="1" dirty="0"/>
              <a:t>évalué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047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0A08-2FC7-FE42-BF49-3D6BE0FE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Notes sur la recherche bibliographique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24CE2-8A79-A44E-B0BA-F16076E9C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Plusieurs supports possibles</a:t>
            </a:r>
          </a:p>
          <a:p>
            <a:pPr lvl="1"/>
            <a:r>
              <a:rPr lang="fr-FR" dirty="0"/>
              <a:t>Entretiens / interviews</a:t>
            </a:r>
          </a:p>
          <a:p>
            <a:pPr lvl="1"/>
            <a:r>
              <a:rPr lang="fr-FR" dirty="0"/>
              <a:t>Articles de journaux / revues / magazine (accès à </a:t>
            </a:r>
            <a:r>
              <a:rPr lang="fr-FR" dirty="0" err="1"/>
              <a:t>europress</a:t>
            </a:r>
            <a:r>
              <a:rPr lang="fr-FR" dirty="0"/>
              <a:t> ?)</a:t>
            </a:r>
          </a:p>
          <a:p>
            <a:pPr lvl="1"/>
            <a:r>
              <a:rPr lang="fr-FR" dirty="0"/>
              <a:t>Articles scientifiques (avec comité de lecture)</a:t>
            </a:r>
          </a:p>
          <a:p>
            <a:pPr lvl="2"/>
            <a:r>
              <a:rPr lang="fr-FR" dirty="0" err="1"/>
              <a:t>hal.archives-ouvertes.fr</a:t>
            </a:r>
            <a:endParaRPr lang="fr-FR" dirty="0"/>
          </a:p>
          <a:p>
            <a:pPr lvl="2"/>
            <a:r>
              <a:rPr lang="fr-FR" dirty="0">
                <a:hlinkClick r:id="rId2"/>
              </a:rPr>
              <a:t>https://ieeexplore.ieee.org/Xplore/home.jsp</a:t>
            </a:r>
            <a:endParaRPr lang="fr-FR" dirty="0"/>
          </a:p>
          <a:p>
            <a:pPr lvl="2"/>
            <a:r>
              <a:rPr lang="fr-FR" dirty="0"/>
              <a:t>https://open-</a:t>
            </a:r>
            <a:r>
              <a:rPr lang="fr-FR" dirty="0" err="1"/>
              <a:t>research</a:t>
            </a:r>
            <a:r>
              <a:rPr lang="fr-FR" dirty="0"/>
              <a:t>-</a:t>
            </a:r>
            <a:r>
              <a:rPr lang="fr-FR" dirty="0" err="1"/>
              <a:t>europe.ec.europa.eu</a:t>
            </a:r>
            <a:r>
              <a:rPr lang="fr-FR" dirty="0"/>
              <a:t>/about</a:t>
            </a:r>
          </a:p>
          <a:p>
            <a:pPr lvl="1"/>
            <a:r>
              <a:rPr lang="fr-FR" dirty="0"/>
              <a:t>Livres</a:t>
            </a:r>
          </a:p>
          <a:p>
            <a:pPr lvl="1"/>
            <a:r>
              <a:rPr lang="fr-FR" dirty="0"/>
              <a:t>Documentaires</a:t>
            </a:r>
          </a:p>
          <a:p>
            <a:pPr lvl="1"/>
            <a:r>
              <a:rPr lang="fr-FR" dirty="0"/>
              <a:t>Conférences</a:t>
            </a:r>
          </a:p>
          <a:p>
            <a:endParaRPr lang="fr-FR" dirty="0"/>
          </a:p>
          <a:p>
            <a:r>
              <a:rPr lang="fr-FR" dirty="0"/>
              <a:t>Vérifier les informations, diversifier les sources, croiser les données, citer</a:t>
            </a:r>
          </a:p>
        </p:txBody>
      </p:sp>
    </p:spTree>
    <p:extLst>
      <p:ext uri="{BB962C8B-B14F-4D97-AF65-F5344CB8AC3E}">
        <p14:creationId xmlns:p14="http://schemas.microsoft.com/office/powerpoint/2010/main" val="407390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B9BB6-87E5-754F-A1D8-BC24ACBC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Notes sur la recherche bibliographique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28B0D-420E-AC44-B4E3-609204758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Comment citer ?</a:t>
            </a:r>
          </a:p>
          <a:p>
            <a:pPr lvl="1"/>
            <a:r>
              <a:rPr lang="fr-FR" dirty="0"/>
              <a:t>La recherche académique fonctionne de cette manière [3].</a:t>
            </a:r>
          </a:p>
          <a:p>
            <a:pPr lvl="1"/>
            <a:r>
              <a:rPr lang="fr-FR" dirty="0" err="1"/>
              <a:t>Lerouge</a:t>
            </a:r>
            <a:r>
              <a:rPr lang="fr-FR" dirty="0"/>
              <a:t> et al. [4] ont démontré que des doctorants sont inscrits à IMT Atlantique</a:t>
            </a:r>
          </a:p>
          <a:p>
            <a:pPr lvl="1"/>
            <a:r>
              <a:rPr lang="fr-FR" dirty="0"/>
              <a:t>Il est également possible d’ajouter une note de bas de page*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Ajouter une section « Bibliographie » à la fin de la présentation / rapport avec la liste des sources :</a:t>
            </a:r>
          </a:p>
          <a:p>
            <a:pPr marL="914400" lvl="2" indent="0">
              <a:buNone/>
            </a:pPr>
            <a:r>
              <a:rPr lang="fr-FR" dirty="0"/>
              <a:t>[4] Guillaume Bagnolini, Georges da Costa, Magali Gerino, Mathias Roth, Cécile Trân. Multidisciplinarity for biodiversity management on campus through citizen sciences</a:t>
            </a:r>
            <a:br>
              <a:rPr lang="fr-FR" dirty="0"/>
            </a:br>
            <a:r>
              <a:rPr lang="fr-FR" i="1" dirty="0"/>
              <a:t>2nd Workshop on Smart and </a:t>
            </a:r>
            <a:r>
              <a:rPr lang="fr-FR" i="1" dirty="0" err="1"/>
              <a:t>Sustainable</a:t>
            </a:r>
            <a:r>
              <a:rPr lang="fr-FR" i="1" dirty="0"/>
              <a:t> City (WSSC 2017) in </a:t>
            </a:r>
            <a:r>
              <a:rPr lang="fr-FR" i="1" dirty="0" err="1"/>
              <a:t>conjunction</a:t>
            </a:r>
            <a:r>
              <a:rPr lang="fr-FR" i="1" dirty="0"/>
              <a:t> </a:t>
            </a:r>
            <a:r>
              <a:rPr lang="fr-FR" i="1" dirty="0" err="1"/>
              <a:t>with</a:t>
            </a:r>
            <a:r>
              <a:rPr lang="fr-FR" i="1" dirty="0"/>
              <a:t> 2017 IEEE Smart World </a:t>
            </a:r>
            <a:r>
              <a:rPr lang="fr-FR" i="1" dirty="0" err="1"/>
              <a:t>Conference</a:t>
            </a:r>
            <a:r>
              <a:rPr lang="fr-FR" dirty="0"/>
              <a:t>, </a:t>
            </a:r>
            <a:r>
              <a:rPr lang="fr-FR" dirty="0" err="1"/>
              <a:t>Aug</a:t>
            </a:r>
            <a:r>
              <a:rPr lang="fr-FR" dirty="0"/>
              <a:t> 2017, San Francisco, United States. pp.1-6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9BB54C-DDB4-0747-9757-1D11B3AF1FA5}"/>
              </a:ext>
            </a:extLst>
          </p:cNvPr>
          <p:cNvSpPr txBox="1"/>
          <p:nvPr/>
        </p:nvSpPr>
        <p:spPr>
          <a:xfrm>
            <a:off x="272143" y="6159955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 Et on peut par exemple appuyer le texte en disant que les lecteurs intéressés peuvent consulter [5] et [6] pour creuser le sujet</a:t>
            </a:r>
          </a:p>
        </p:txBody>
      </p:sp>
    </p:spTree>
    <p:extLst>
      <p:ext uri="{BB962C8B-B14F-4D97-AF65-F5344CB8AC3E}">
        <p14:creationId xmlns:p14="http://schemas.microsoft.com/office/powerpoint/2010/main" val="417115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767</Words>
  <Application>Microsoft Macintosh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UE  Perspectives DDRS</vt:lpstr>
      <vt:lpstr>Une UE…</vt:lpstr>
      <vt:lpstr>Organisation de l’UE</vt:lpstr>
      <vt:lpstr>Qu’entend-on par sujet ?</vt:lpstr>
      <vt:lpstr>Quelles sont les compétences visées ?</vt:lpstr>
      <vt:lpstr>Planning</vt:lpstr>
      <vt:lpstr>Livrables</vt:lpstr>
      <vt:lpstr>Notes sur la recherche bibliographique (1/2)</vt:lpstr>
      <vt:lpstr>Notes sur la recherche bibliographique (2/2)</vt:lpstr>
      <vt:lpstr>Organisation des 2 premières séances</vt:lpstr>
      <vt:lpstr>Journée du 4 octobre en présentiel à Rennes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  Perspectives DDRS</dc:title>
  <dc:creator>Nicolas M.</dc:creator>
  <cp:lastModifiedBy>Nicolas M.</cp:lastModifiedBy>
  <cp:revision>21</cp:revision>
  <dcterms:created xsi:type="dcterms:W3CDTF">2022-09-22T20:59:25Z</dcterms:created>
  <dcterms:modified xsi:type="dcterms:W3CDTF">2024-09-27T09:43:59Z</dcterms:modified>
</cp:coreProperties>
</file>