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4"/>
  </p:sldMasterIdLst>
  <p:notesMasterIdLst>
    <p:notesMasterId r:id="rId44"/>
  </p:notesMasterIdLst>
  <p:handoutMasterIdLst>
    <p:handoutMasterId r:id="rId45"/>
  </p:handoutMasterIdLst>
  <p:sldIdLst>
    <p:sldId id="462" r:id="rId5"/>
    <p:sldId id="408" r:id="rId6"/>
    <p:sldId id="461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355" r:id="rId20"/>
    <p:sldId id="356" r:id="rId21"/>
    <p:sldId id="425" r:id="rId22"/>
    <p:sldId id="426" r:id="rId23"/>
    <p:sldId id="401" r:id="rId24"/>
    <p:sldId id="367" r:id="rId25"/>
    <p:sldId id="402" r:id="rId26"/>
    <p:sldId id="403" r:id="rId27"/>
    <p:sldId id="407" r:id="rId28"/>
    <p:sldId id="302" r:id="rId29"/>
    <p:sldId id="446" r:id="rId30"/>
    <p:sldId id="422" r:id="rId31"/>
    <p:sldId id="305" r:id="rId32"/>
    <p:sldId id="306" r:id="rId33"/>
    <p:sldId id="308" r:id="rId34"/>
    <p:sldId id="311" r:id="rId35"/>
    <p:sldId id="312" r:id="rId36"/>
    <p:sldId id="313" r:id="rId37"/>
    <p:sldId id="316" r:id="rId38"/>
    <p:sldId id="365" r:id="rId39"/>
    <p:sldId id="318" r:id="rId40"/>
    <p:sldId id="315" r:id="rId41"/>
    <p:sldId id="279" r:id="rId42"/>
    <p:sldId id="320" r:id="rId43"/>
  </p:sldIdLst>
  <p:sldSz cx="9144000" cy="6858000" type="screen4x3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vieve Vaidie" initials="GV" lastIdx="1" clrIdx="0">
    <p:extLst>
      <p:ext uri="{19B8F6BF-5375-455C-9EA6-DF929625EA0E}">
        <p15:presenceInfo xmlns:p15="http://schemas.microsoft.com/office/powerpoint/2012/main" userId="S-1-5-21-404347724-751450162-1519480048-598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7F7"/>
    <a:srgbClr val="D7F7ED"/>
    <a:srgbClr val="00B6FF"/>
    <a:srgbClr val="009999"/>
    <a:srgbClr val="FD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71D220-DF6F-32BD-65BD-B04E3B382138}" v="49" dt="2020-09-29T15:26:13.926"/>
    <p1510:client id="{2786DAEB-4917-4CB5-ABBC-D2E8D5D53CC8}" v="450" dt="2020-09-16T08:47:21.255"/>
    <p1510:client id="{91F66964-DFD0-462B-9145-F5FA73ED474B}" v="432" dt="2020-09-21T17:51:25.491"/>
    <p1510:client id="{62EB9926-985A-2EA3-D63B-AA3E89795581}" v="1207" dt="2020-09-17T11:13:40.725"/>
    <p1510:client id="{B397E33E-2D92-47FC-B970-3E4F175230B0}" v="199" dt="2020-10-05T14:02:09.836"/>
    <p1510:client id="{49726518-A2E4-40AA-B492-13E2DB4F0BA7}" v="146" dt="2020-09-21T15:03:30.450"/>
    <p1510:client id="{5543B704-C64F-464D-B933-B96436341E02}" v="513" dt="2020-09-17T10:13:56.054"/>
    <p1510:client id="{5826A69C-C089-48E7-BC5F-BF4957DB5CD7}" v="96" dt="2020-09-17T09:52:05.832"/>
    <p1510:client id="{6AAA8CE1-44B1-4422-8B74-305F9151CB4B}" v="7" dt="2020-09-22T08:09:35.514"/>
    <p1510:client id="{9C66E5E6-17FF-42CB-858D-B4C3557B6F72}" v="128" dt="2020-09-30T07:06:00.026"/>
    <p1510:client id="{744EE95F-6CBF-4517-A04E-74BB0AD64C47}" v="13" dt="2020-09-17T10:12:25.934"/>
    <p1510:client id="{B9DB229B-0E1B-4CD0-A8B6-4D977898CDD4}" v="64" dt="2020-09-21T16:05:48.377"/>
    <p1510:client id="{EF0F2E7D-160B-49AD-B7B2-7813864B3DF2}" v="4" dt="2020-09-17T10:13:32.112"/>
    <p1510:client id="{FDD7C897-2DFD-4A55-A812-6F4396C30EA8}" v="678" dt="2020-09-17T12:29:29.81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Grangette" userId="S::claire.grangette@univ-rennes1.fr::ef9f0896-4a82-413b-9bc8-78bf3d8d6c96" providerId="AD" clId="Web-{9C66E5E6-17FF-42CB-858D-B4C3557B6F72}"/>
    <pc:docChg chg="modSld">
      <pc:chgData name="Claire Grangette" userId="S::claire.grangette@univ-rennes1.fr::ef9f0896-4a82-413b-9bc8-78bf3d8d6c96" providerId="AD" clId="Web-{9C66E5E6-17FF-42CB-858D-B4C3557B6F72}" dt="2020-09-30T07:06:00.026" v="121" actId="14100"/>
      <pc:docMkLst>
        <pc:docMk/>
      </pc:docMkLst>
      <pc:sldChg chg="modSp">
        <pc:chgData name="Claire Grangette" userId="S::claire.grangette@univ-rennes1.fr::ef9f0896-4a82-413b-9bc8-78bf3d8d6c96" providerId="AD" clId="Web-{9C66E5E6-17FF-42CB-858D-B4C3557B6F72}" dt="2020-09-30T07:06:00.026" v="121" actId="14100"/>
        <pc:sldMkLst>
          <pc:docMk/>
          <pc:sldMk cId="1646946099" sldId="305"/>
        </pc:sldMkLst>
        <pc:spChg chg="mod">
          <ac:chgData name="Claire Grangette" userId="S::claire.grangette@univ-rennes1.fr::ef9f0896-4a82-413b-9bc8-78bf3d8d6c96" providerId="AD" clId="Web-{9C66E5E6-17FF-42CB-858D-B4C3557B6F72}" dt="2020-09-30T07:06:00.026" v="121" actId="14100"/>
          <ac:spMkLst>
            <pc:docMk/>
            <pc:sldMk cId="1646946099" sldId="305"/>
            <ac:spMk id="38" creationId="{00000000-0000-0000-0000-000000000000}"/>
          </ac:spMkLst>
        </pc:spChg>
      </pc:sldChg>
      <pc:sldChg chg="delSp modSp">
        <pc:chgData name="Claire Grangette" userId="S::claire.grangette@univ-rennes1.fr::ef9f0896-4a82-413b-9bc8-78bf3d8d6c96" providerId="AD" clId="Web-{9C66E5E6-17FF-42CB-858D-B4C3557B6F72}" dt="2020-09-30T07:05:50.729" v="120" actId="1076"/>
        <pc:sldMkLst>
          <pc:docMk/>
          <pc:sldMk cId="314144753" sldId="407"/>
        </pc:sldMkLst>
        <pc:spChg chg="del">
          <ac:chgData name="Claire Grangette" userId="S::claire.grangette@univ-rennes1.fr::ef9f0896-4a82-413b-9bc8-78bf3d8d6c96" providerId="AD" clId="Web-{9C66E5E6-17FF-42CB-858D-B4C3557B6F72}" dt="2020-09-30T07:05:46.026" v="119"/>
          <ac:spMkLst>
            <pc:docMk/>
            <pc:sldMk cId="314144753" sldId="407"/>
            <ac:spMk id="3" creationId="{00000000-0000-0000-0000-000000000000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5:50.729" v="120" actId="1076"/>
          <ac:picMkLst>
            <pc:docMk/>
            <pc:sldMk cId="314144753" sldId="407"/>
            <ac:picMk id="4" creationId="{00000000-0000-0000-0000-000000000000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1:10.239" v="10" actId="1076"/>
        <pc:sldMkLst>
          <pc:docMk/>
          <pc:sldMk cId="2226562933" sldId="449"/>
        </pc:sldMkLst>
        <pc:spChg chg="mod">
          <ac:chgData name="Claire Grangette" userId="S::claire.grangette@univ-rennes1.fr::ef9f0896-4a82-413b-9bc8-78bf3d8d6c96" providerId="AD" clId="Web-{9C66E5E6-17FF-42CB-858D-B4C3557B6F72}" dt="2020-09-30T07:00:55.911" v="2" actId="1076"/>
          <ac:spMkLst>
            <pc:docMk/>
            <pc:sldMk cId="2226562933" sldId="449"/>
            <ac:spMk id="5" creationId="{00000000-0000-0000-0000-000000000000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1:01.223" v="7" actId="1076"/>
          <ac:picMkLst>
            <pc:docMk/>
            <pc:sldMk cId="2226562933" sldId="449"/>
            <ac:picMk id="2" creationId="{2122E7A5-41FF-4064-85C1-D0ADA9AF237D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1:05.020" v="8" actId="1076"/>
          <ac:picMkLst>
            <pc:docMk/>
            <pc:sldMk cId="2226562933" sldId="449"/>
            <ac:picMk id="3" creationId="{00000000-0000-0000-0000-000000000000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0:55.942" v="3" actId="1076"/>
          <ac:picMkLst>
            <pc:docMk/>
            <pc:sldMk cId="2226562933" sldId="449"/>
            <ac:picMk id="6" creationId="{00000000-0000-0000-0000-000000000000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0:55.942" v="4" actId="1076"/>
          <ac:picMkLst>
            <pc:docMk/>
            <pc:sldMk cId="2226562933" sldId="449"/>
            <ac:picMk id="7" creationId="{00000000-0000-0000-0000-000000000000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1:07.599" v="9" actId="1076"/>
          <ac:picMkLst>
            <pc:docMk/>
            <pc:sldMk cId="2226562933" sldId="449"/>
            <ac:picMk id="15" creationId="{00000000-0000-0000-0000-000000000000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1:10.239" v="10" actId="1076"/>
          <ac:picMkLst>
            <pc:docMk/>
            <pc:sldMk cId="2226562933" sldId="449"/>
            <ac:picMk id="28" creationId="{00000000-0000-0000-0000-000000000000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1:25.521" v="15"/>
        <pc:sldMkLst>
          <pc:docMk/>
          <pc:sldMk cId="4139808271" sldId="450"/>
        </pc:sldMkLst>
        <pc:spChg chg="mod">
          <ac:chgData name="Claire Grangette" userId="S::claire.grangette@univ-rennes1.fr::ef9f0896-4a82-413b-9bc8-78bf3d8d6c96" providerId="AD" clId="Web-{9C66E5E6-17FF-42CB-858D-B4C3557B6F72}" dt="2020-09-30T07:01:15.817" v="12" actId="1076"/>
          <ac:spMkLst>
            <pc:docMk/>
            <pc:sldMk cId="4139808271" sldId="450"/>
            <ac:spMk id="6" creationId="{00000000-0000-0000-0000-000000000000}"/>
          </ac:spMkLst>
        </pc:spChg>
        <pc:graphicFrameChg chg="mod modGraphic">
          <ac:chgData name="Claire Grangette" userId="S::claire.grangette@univ-rennes1.fr::ef9f0896-4a82-413b-9bc8-78bf3d8d6c96" providerId="AD" clId="Web-{9C66E5E6-17FF-42CB-858D-B4C3557B6F72}" dt="2020-09-30T07:01:25.521" v="15"/>
          <ac:graphicFrameMkLst>
            <pc:docMk/>
            <pc:sldMk cId="4139808271" sldId="450"/>
            <ac:graphicFrameMk id="4" creationId="{00000000-0000-0000-0000-000000000000}"/>
          </ac:graphicFrameMkLst>
        </pc:graphicFrameChg>
        <pc:picChg chg="mod">
          <ac:chgData name="Claire Grangette" userId="S::claire.grangette@univ-rennes1.fr::ef9f0896-4a82-413b-9bc8-78bf3d8d6c96" providerId="AD" clId="Web-{9C66E5E6-17FF-42CB-858D-B4C3557B6F72}" dt="2020-09-30T07:01:13.224" v="11" actId="1076"/>
          <ac:picMkLst>
            <pc:docMk/>
            <pc:sldMk cId="4139808271" sldId="450"/>
            <ac:picMk id="2" creationId="{A34EE70F-52CC-4927-9AFF-82C61668B496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1:33.896" v="17" actId="1076"/>
        <pc:sldMkLst>
          <pc:docMk/>
          <pc:sldMk cId="1202652103" sldId="451"/>
        </pc:sldMkLst>
        <pc:spChg chg="mod">
          <ac:chgData name="Claire Grangette" userId="S::claire.grangette@univ-rennes1.fr::ef9f0896-4a82-413b-9bc8-78bf3d8d6c96" providerId="AD" clId="Web-{9C66E5E6-17FF-42CB-858D-B4C3557B6F72}" dt="2020-09-30T07:01:33.896" v="17" actId="1076"/>
          <ac:spMkLst>
            <pc:docMk/>
            <pc:sldMk cId="1202652103" sldId="451"/>
            <ac:spMk id="9" creationId="{048F6D3E-61A6-419A-9A5C-DD97F2B9C408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1:30.974" v="16" actId="1076"/>
          <ac:picMkLst>
            <pc:docMk/>
            <pc:sldMk cId="1202652103" sldId="451"/>
            <ac:picMk id="2" creationId="{785BF4D6-5934-4973-B501-AEC766769A41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1:44.584" v="20" actId="1076"/>
        <pc:sldMkLst>
          <pc:docMk/>
          <pc:sldMk cId="2374963897" sldId="452"/>
        </pc:sldMkLst>
        <pc:spChg chg="mod">
          <ac:chgData name="Claire Grangette" userId="S::claire.grangette@univ-rennes1.fr::ef9f0896-4a82-413b-9bc8-78bf3d8d6c96" providerId="AD" clId="Web-{9C66E5E6-17FF-42CB-858D-B4C3557B6F72}" dt="2020-09-30T07:01:41.802" v="19" actId="1076"/>
          <ac:spMkLst>
            <pc:docMk/>
            <pc:sldMk cId="2374963897" sldId="452"/>
            <ac:spMk id="7" creationId="{E33C8A2E-71B4-4560-B89B-D54DDAA0AB0F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1:38.818" v="18" actId="1076"/>
          <ac:picMkLst>
            <pc:docMk/>
            <pc:sldMk cId="2374963897" sldId="452"/>
            <ac:picMk id="2" creationId="{F63F9078-CC2A-403E-857A-E0C663620C51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1:44.584" v="20" actId="1076"/>
          <ac:picMkLst>
            <pc:docMk/>
            <pc:sldMk cId="2374963897" sldId="452"/>
            <ac:picMk id="8" creationId="{D5A16B7F-A14A-41A5-8B25-75604F464A2B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2:09.006" v="30" actId="1076"/>
        <pc:sldMkLst>
          <pc:docMk/>
          <pc:sldMk cId="3441521600" sldId="453"/>
        </pc:sldMkLst>
        <pc:spChg chg="mod">
          <ac:chgData name="Claire Grangette" userId="S::claire.grangette@univ-rennes1.fr::ef9f0896-4a82-413b-9bc8-78bf3d8d6c96" providerId="AD" clId="Web-{9C66E5E6-17FF-42CB-858D-B4C3557B6F72}" dt="2020-09-30T07:01:53.146" v="23" actId="20577"/>
          <ac:spMkLst>
            <pc:docMk/>
            <pc:sldMk cId="3441521600" sldId="453"/>
            <ac:spMk id="2" creationId="{00000000-0000-0000-0000-000000000000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2:04.100" v="26" actId="1076"/>
          <ac:spMkLst>
            <pc:docMk/>
            <pc:sldMk cId="3441521600" sldId="453"/>
            <ac:spMk id="5" creationId="{00000000-0000-0000-0000-000000000000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2:08.990" v="28" actId="1076"/>
          <ac:spMkLst>
            <pc:docMk/>
            <pc:sldMk cId="3441521600" sldId="453"/>
            <ac:spMk id="6" creationId="{00000000-0000-0000-0000-000000000000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2:09.006" v="30" actId="1076"/>
          <ac:spMkLst>
            <pc:docMk/>
            <pc:sldMk cId="3441521600" sldId="453"/>
            <ac:spMk id="8" creationId="{00000000-0000-0000-0000-000000000000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2:04.115" v="27" actId="1076"/>
          <ac:picMkLst>
            <pc:docMk/>
            <pc:sldMk cId="3441521600" sldId="453"/>
            <ac:picMk id="4" creationId="{57EF6AC3-2D25-4359-97B1-31B88729DFB3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2:08.990" v="29" actId="1076"/>
          <ac:picMkLst>
            <pc:docMk/>
            <pc:sldMk cId="3441521600" sldId="453"/>
            <ac:picMk id="7" creationId="{00000000-0000-0000-0000-000000000000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2:27.553" v="39" actId="1076"/>
        <pc:sldMkLst>
          <pc:docMk/>
          <pc:sldMk cId="463197985" sldId="454"/>
        </pc:sldMkLst>
        <pc:spChg chg="mod">
          <ac:chgData name="Claire Grangette" userId="S::claire.grangette@univ-rennes1.fr::ef9f0896-4a82-413b-9bc8-78bf3d8d6c96" providerId="AD" clId="Web-{9C66E5E6-17FF-42CB-858D-B4C3557B6F72}" dt="2020-09-30T07:02:26.459" v="38" actId="1076"/>
          <ac:spMkLst>
            <pc:docMk/>
            <pc:sldMk cId="463197985" sldId="454"/>
            <ac:spMk id="5" creationId="{D1A1CE3B-96D2-4ACA-B9A2-3CB27AAF63F5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2:27.553" v="39" actId="1076"/>
          <ac:picMkLst>
            <pc:docMk/>
            <pc:sldMk cId="463197985" sldId="454"/>
            <ac:picMk id="2" creationId="{96B73304-DA82-4ED1-B8CA-32CD9EB7449D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2:20.147" v="35" actId="14100"/>
          <ac:picMkLst>
            <pc:docMk/>
            <pc:sldMk cId="463197985" sldId="454"/>
            <ac:picMk id="6" creationId="{00000000-0000-0000-0000-000000000000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2:23.803" v="37" actId="1076"/>
          <ac:picMkLst>
            <pc:docMk/>
            <pc:sldMk cId="463197985" sldId="454"/>
            <ac:picMk id="7" creationId="{00000000-0000-0000-0000-000000000000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2:17.553" v="34" actId="14100"/>
          <ac:picMkLst>
            <pc:docMk/>
            <pc:sldMk cId="463197985" sldId="454"/>
            <ac:picMk id="8" creationId="{00000000-0000-0000-0000-000000000000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2:50.038" v="49" actId="1076"/>
        <pc:sldMkLst>
          <pc:docMk/>
          <pc:sldMk cId="1842127540" sldId="455"/>
        </pc:sldMkLst>
        <pc:spChg chg="mod">
          <ac:chgData name="Claire Grangette" userId="S::claire.grangette@univ-rennes1.fr::ef9f0896-4a82-413b-9bc8-78bf3d8d6c96" providerId="AD" clId="Web-{9C66E5E6-17FF-42CB-858D-B4C3557B6F72}" dt="2020-09-30T07:02:50.038" v="49" actId="1076"/>
          <ac:spMkLst>
            <pc:docMk/>
            <pc:sldMk cId="1842127540" sldId="455"/>
            <ac:spMk id="2" creationId="{3EA0E345-DBD9-4A8B-B36C-B3CC9013A275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2:47.663" v="48" actId="1076"/>
          <ac:spMkLst>
            <pc:docMk/>
            <pc:sldMk cId="1842127540" sldId="455"/>
            <ac:spMk id="3" creationId="{00000000-0000-0000-0000-000000000000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2:31.756" v="40" actId="1076"/>
          <ac:picMkLst>
            <pc:docMk/>
            <pc:sldMk cId="1842127540" sldId="455"/>
            <ac:picMk id="6" creationId="{4707AA41-280C-4104-ABF8-4F574994D4F9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3:36.836" v="67" actId="1076"/>
        <pc:sldMkLst>
          <pc:docMk/>
          <pc:sldMk cId="3600898388" sldId="456"/>
        </pc:sldMkLst>
        <pc:spChg chg="mod">
          <ac:chgData name="Claire Grangette" userId="S::claire.grangette@univ-rennes1.fr::ef9f0896-4a82-413b-9bc8-78bf3d8d6c96" providerId="AD" clId="Web-{9C66E5E6-17FF-42CB-858D-B4C3557B6F72}" dt="2020-09-30T07:03:36.805" v="62" actId="1076"/>
          <ac:spMkLst>
            <pc:docMk/>
            <pc:sldMk cId="3600898388" sldId="456"/>
            <ac:spMk id="4" creationId="{CD040DC9-D9CF-4A0C-AB13-0852B2AF458A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3:36.820" v="65" actId="1076"/>
          <ac:spMkLst>
            <pc:docMk/>
            <pc:sldMk cId="3600898388" sldId="456"/>
            <ac:spMk id="6" creationId="{F4823C39-CBF9-4352-B57F-F70F9A55EC53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3:36.836" v="66" actId="1076"/>
          <ac:spMkLst>
            <pc:docMk/>
            <pc:sldMk cId="3600898388" sldId="456"/>
            <ac:spMk id="7" creationId="{660937DB-7B19-4430-A72B-C957C053422E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3:36.820" v="64" actId="1076"/>
          <ac:spMkLst>
            <pc:docMk/>
            <pc:sldMk cId="3600898388" sldId="456"/>
            <ac:spMk id="8" creationId="{86499B2C-61A1-4F57-A202-40F1A3DAFAE3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3:36.836" v="67" actId="1076"/>
          <ac:spMkLst>
            <pc:docMk/>
            <pc:sldMk cId="3600898388" sldId="456"/>
            <ac:spMk id="9" creationId="{B18AC90C-51CA-4F68-87D3-52A46619BD3D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3:36.805" v="63" actId="1076"/>
          <ac:spMkLst>
            <pc:docMk/>
            <pc:sldMk cId="3600898388" sldId="456"/>
            <ac:spMk id="11" creationId="{1BDC3349-8600-47C5-9910-C8EEE0C190C5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2:57.429" v="52" actId="14100"/>
          <ac:picMkLst>
            <pc:docMk/>
            <pc:sldMk cId="3600898388" sldId="456"/>
            <ac:picMk id="10" creationId="{C23B0568-8CD5-407C-AB79-FA4C5DE47F32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3:43.805" v="68" actId="1076"/>
        <pc:sldMkLst>
          <pc:docMk/>
          <pc:sldMk cId="2075661012" sldId="457"/>
        </pc:sldMkLst>
        <pc:picChg chg="mod">
          <ac:chgData name="Claire Grangette" userId="S::claire.grangette@univ-rennes1.fr::ef9f0896-4a82-413b-9bc8-78bf3d8d6c96" providerId="AD" clId="Web-{9C66E5E6-17FF-42CB-858D-B4C3557B6F72}" dt="2020-09-30T07:03:43.805" v="68" actId="1076"/>
          <ac:picMkLst>
            <pc:docMk/>
            <pc:sldMk cId="2075661012" sldId="457"/>
            <ac:picMk id="3" creationId="{5E1B0693-963E-4193-B7AC-A9C114384BA9}"/>
          </ac:picMkLst>
        </pc:picChg>
      </pc:sldChg>
      <pc:sldChg chg="modSp">
        <pc:chgData name="Claire Grangette" userId="S::claire.grangette@univ-rennes1.fr::ef9f0896-4a82-413b-9bc8-78bf3d8d6c96" providerId="AD" clId="Web-{9C66E5E6-17FF-42CB-858D-B4C3557B6F72}" dt="2020-09-30T07:04:13.884" v="78" actId="1076"/>
        <pc:sldMkLst>
          <pc:docMk/>
          <pc:sldMk cId="2135592244" sldId="458"/>
        </pc:sldMkLst>
        <pc:spChg chg="mod">
          <ac:chgData name="Claire Grangette" userId="S::claire.grangette@univ-rennes1.fr::ef9f0896-4a82-413b-9bc8-78bf3d8d6c96" providerId="AD" clId="Web-{9C66E5E6-17FF-42CB-858D-B4C3557B6F72}" dt="2020-09-30T07:04:02.586" v="74" actId="1076"/>
          <ac:spMkLst>
            <pc:docMk/>
            <pc:sldMk cId="2135592244" sldId="458"/>
            <ac:spMk id="2" creationId="{00000000-0000-0000-0000-000000000000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3:57.055" v="73" actId="20577"/>
          <ac:spMkLst>
            <pc:docMk/>
            <pc:sldMk cId="2135592244" sldId="458"/>
            <ac:spMk id="3" creationId="{00000000-0000-0000-0000-000000000000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4:13.884" v="78" actId="1076"/>
          <ac:picMkLst>
            <pc:docMk/>
            <pc:sldMk cId="2135592244" sldId="458"/>
            <ac:picMk id="7" creationId="{D0AB6E40-7D5E-4982-9BBA-3BB6BD65A717}"/>
          </ac:picMkLst>
        </pc:picChg>
      </pc:sldChg>
      <pc:sldChg chg="addSp delSp modSp">
        <pc:chgData name="Claire Grangette" userId="S::claire.grangette@univ-rennes1.fr::ef9f0896-4a82-413b-9bc8-78bf3d8d6c96" providerId="AD" clId="Web-{9C66E5E6-17FF-42CB-858D-B4C3557B6F72}" dt="2020-09-30T07:04:24.977" v="82" actId="1076"/>
        <pc:sldMkLst>
          <pc:docMk/>
          <pc:sldMk cId="576005198" sldId="459"/>
        </pc:sldMkLst>
        <pc:picChg chg="add">
          <ac:chgData name="Claire Grangette" userId="S::claire.grangette@univ-rennes1.fr::ef9f0896-4a82-413b-9bc8-78bf3d8d6c96" providerId="AD" clId="Web-{9C66E5E6-17FF-42CB-858D-B4C3557B6F72}" dt="2020-09-30T07:04:14.884" v="79"/>
          <ac:picMkLst>
            <pc:docMk/>
            <pc:sldMk cId="576005198" sldId="459"/>
            <ac:picMk id="2" creationId="{7CCC679D-C14D-4950-808C-4C671F8BAB64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4:24.977" v="82" actId="1076"/>
          <ac:picMkLst>
            <pc:docMk/>
            <pc:sldMk cId="576005198" sldId="459"/>
            <ac:picMk id="4" creationId="{3B73BCAC-60A9-4C9C-8A1B-385E9DE8FB08}"/>
          </ac:picMkLst>
        </pc:picChg>
        <pc:picChg chg="del mod">
          <ac:chgData name="Claire Grangette" userId="S::claire.grangette@univ-rennes1.fr::ef9f0896-4a82-413b-9bc8-78bf3d8d6c96" providerId="AD" clId="Web-{9C66E5E6-17FF-42CB-858D-B4C3557B6F72}" dt="2020-09-30T07:04:09.758" v="77"/>
          <ac:picMkLst>
            <pc:docMk/>
            <pc:sldMk cId="576005198" sldId="459"/>
            <ac:picMk id="5" creationId="{CA9584AF-794E-4122-B02F-ABED74D2AEFC}"/>
          </ac:picMkLst>
        </pc:picChg>
      </pc:sldChg>
      <pc:sldChg chg="addSp modSp">
        <pc:chgData name="Claire Grangette" userId="S::claire.grangette@univ-rennes1.fr::ef9f0896-4a82-413b-9bc8-78bf3d8d6c96" providerId="AD" clId="Web-{9C66E5E6-17FF-42CB-858D-B4C3557B6F72}" dt="2020-09-30T07:05:36.666" v="117" actId="20577"/>
        <pc:sldMkLst>
          <pc:docMk/>
          <pc:sldMk cId="1092671564" sldId="460"/>
        </pc:sldMkLst>
        <pc:spChg chg="add mod">
          <ac:chgData name="Claire Grangette" userId="S::claire.grangette@univ-rennes1.fr::ef9f0896-4a82-413b-9bc8-78bf3d8d6c96" providerId="AD" clId="Web-{9C66E5E6-17FF-42CB-858D-B4C3557B6F72}" dt="2020-09-30T07:05:36.666" v="117" actId="20577"/>
          <ac:spMkLst>
            <pc:docMk/>
            <pc:sldMk cId="1092671564" sldId="460"/>
            <ac:spMk id="4" creationId="{E54F1E65-3705-441A-B5BB-DF9EFB6411F6}"/>
          </ac:spMkLst>
        </pc:spChg>
        <pc:spChg chg="mod">
          <ac:chgData name="Claire Grangette" userId="S::claire.grangette@univ-rennes1.fr::ef9f0896-4a82-413b-9bc8-78bf3d8d6c96" providerId="AD" clId="Web-{9C66E5E6-17FF-42CB-858D-B4C3557B6F72}" dt="2020-09-30T07:04:54.509" v="98" actId="14100"/>
          <ac:spMkLst>
            <pc:docMk/>
            <pc:sldMk cId="1092671564" sldId="460"/>
            <ac:spMk id="5" creationId="{00000000-0000-0000-0000-000000000000}"/>
          </ac:spMkLst>
        </pc:spChg>
        <pc:picChg chg="mod">
          <ac:chgData name="Claire Grangette" userId="S::claire.grangette@univ-rennes1.fr::ef9f0896-4a82-413b-9bc8-78bf3d8d6c96" providerId="AD" clId="Web-{9C66E5E6-17FF-42CB-858D-B4C3557B6F72}" dt="2020-09-30T07:04:29.212" v="84" actId="1076"/>
          <ac:picMkLst>
            <pc:docMk/>
            <pc:sldMk cId="1092671564" sldId="460"/>
            <ac:picMk id="3" creationId="{087CAAB1-4B19-468B-BB0B-518964BC037E}"/>
          </ac:picMkLst>
        </pc:picChg>
        <pc:picChg chg="mod">
          <ac:chgData name="Claire Grangette" userId="S::claire.grangette@univ-rennes1.fr::ef9f0896-4a82-413b-9bc8-78bf3d8d6c96" providerId="AD" clId="Web-{9C66E5E6-17FF-42CB-858D-B4C3557B6F72}" dt="2020-09-30T07:04:30.024" v="85" actId="1076"/>
          <ac:picMkLst>
            <pc:docMk/>
            <pc:sldMk cId="1092671564" sldId="460"/>
            <ac:picMk id="8" creationId="{F8CEC33F-50F0-47A9-BABA-E626FE206309}"/>
          </ac:picMkLst>
        </pc:picChg>
      </pc:sldChg>
    </pc:docChg>
  </pc:docChgLst>
  <pc:docChgLst>
    <pc:chgData name="Claire Grangette" userId="S::claire.grangette@univ-rennes1.fr::ef9f0896-4a82-413b-9bc8-78bf3d8d6c96" providerId="AD" clId="Web-{B397E33E-2D92-47FC-B970-3E4F175230B0}"/>
    <pc:docChg chg="modSld sldOrd">
      <pc:chgData name="Claire Grangette" userId="S::claire.grangette@univ-rennes1.fr::ef9f0896-4a82-413b-9bc8-78bf3d8d6c96" providerId="AD" clId="Web-{B397E33E-2D92-47FC-B970-3E4F175230B0}" dt="2020-10-05T14:02:09.539" v="195" actId="20577"/>
      <pc:docMkLst>
        <pc:docMk/>
      </pc:docMkLst>
      <pc:sldChg chg="modSp">
        <pc:chgData name="Claire Grangette" userId="S::claire.grangette@univ-rennes1.fr::ef9f0896-4a82-413b-9bc8-78bf3d8d6c96" providerId="AD" clId="Web-{B397E33E-2D92-47FC-B970-3E4F175230B0}" dt="2020-10-05T14:02:08.586" v="193" actId="20577"/>
        <pc:sldMkLst>
          <pc:docMk/>
          <pc:sldMk cId="2505331649" sldId="312"/>
        </pc:sldMkLst>
        <pc:spChg chg="mod">
          <ac:chgData name="Claire Grangette" userId="S::claire.grangette@univ-rennes1.fr::ef9f0896-4a82-413b-9bc8-78bf3d8d6c96" providerId="AD" clId="Web-{B397E33E-2D92-47FC-B970-3E4F175230B0}" dt="2020-10-05T14:02:08.586" v="193" actId="20577"/>
          <ac:spMkLst>
            <pc:docMk/>
            <pc:sldMk cId="2505331649" sldId="312"/>
            <ac:spMk id="16" creationId="{00000000-0000-0000-0000-000000000000}"/>
          </ac:spMkLst>
        </pc:spChg>
      </pc:sldChg>
      <pc:sldChg chg="modSp">
        <pc:chgData name="Claire Grangette" userId="S::claire.grangette@univ-rennes1.fr::ef9f0896-4a82-413b-9bc8-78bf3d8d6c96" providerId="AD" clId="Web-{B397E33E-2D92-47FC-B970-3E4F175230B0}" dt="2020-10-05T13:56:47.844" v="33" actId="1076"/>
        <pc:sldMkLst>
          <pc:docMk/>
          <pc:sldMk cId="663888892" sldId="355"/>
        </pc:sldMkLst>
        <pc:spChg chg="mod">
          <ac:chgData name="Claire Grangette" userId="S::claire.grangette@univ-rennes1.fr::ef9f0896-4a82-413b-9bc8-78bf3d8d6c96" providerId="AD" clId="Web-{B397E33E-2D92-47FC-B970-3E4F175230B0}" dt="2020-10-05T13:56:47.844" v="33" actId="1076"/>
          <ac:spMkLst>
            <pc:docMk/>
            <pc:sldMk cId="663888892" sldId="355"/>
            <ac:spMk id="3" creationId="{00000000-0000-0000-0000-000000000000}"/>
          </ac:spMkLst>
        </pc:spChg>
      </pc:sldChg>
      <pc:sldChg chg="ord">
        <pc:chgData name="Claire Grangette" userId="S::claire.grangette@univ-rennes1.fr::ef9f0896-4a82-413b-9bc8-78bf3d8d6c96" providerId="AD" clId="Web-{B397E33E-2D92-47FC-B970-3E4F175230B0}" dt="2020-10-05T13:57:14.032" v="47"/>
        <pc:sldMkLst>
          <pc:docMk/>
          <pc:sldMk cId="3356085880" sldId="408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5"/>
        <pc:sldMkLst>
          <pc:docMk/>
          <pc:sldMk cId="2226562933" sldId="449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4"/>
        <pc:sldMkLst>
          <pc:docMk/>
          <pc:sldMk cId="4139808271" sldId="450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3"/>
        <pc:sldMkLst>
          <pc:docMk/>
          <pc:sldMk cId="1202652103" sldId="451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2"/>
        <pc:sldMkLst>
          <pc:docMk/>
          <pc:sldMk cId="2374963897" sldId="452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1"/>
        <pc:sldMkLst>
          <pc:docMk/>
          <pc:sldMk cId="3441521600" sldId="453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0"/>
        <pc:sldMkLst>
          <pc:docMk/>
          <pc:sldMk cId="463197985" sldId="454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39"/>
        <pc:sldMkLst>
          <pc:docMk/>
          <pc:sldMk cId="1842127540" sldId="455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38"/>
        <pc:sldMkLst>
          <pc:docMk/>
          <pc:sldMk cId="3600898388" sldId="456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37"/>
        <pc:sldMkLst>
          <pc:docMk/>
          <pc:sldMk cId="2075661012" sldId="457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36"/>
        <pc:sldMkLst>
          <pc:docMk/>
          <pc:sldMk cId="2135592244" sldId="458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35"/>
        <pc:sldMkLst>
          <pc:docMk/>
          <pc:sldMk cId="576005198" sldId="459"/>
        </pc:sldMkLst>
      </pc:sldChg>
      <pc:sldChg chg="modSp ord">
        <pc:chgData name="Claire Grangette" userId="S::claire.grangette@univ-rennes1.fr::ef9f0896-4a82-413b-9bc8-78bf3d8d6c96" providerId="AD" clId="Web-{B397E33E-2D92-47FC-B970-3E4F175230B0}" dt="2020-10-05T14:01:16.194" v="191" actId="20577"/>
        <pc:sldMkLst>
          <pc:docMk/>
          <pc:sldMk cId="1092671564" sldId="460"/>
        </pc:sldMkLst>
        <pc:spChg chg="mod">
          <ac:chgData name="Claire Grangette" userId="S::claire.grangette@univ-rennes1.fr::ef9f0896-4a82-413b-9bc8-78bf3d8d6c96" providerId="AD" clId="Web-{B397E33E-2D92-47FC-B970-3E4F175230B0}" dt="2020-10-05T14:01:16.194" v="191" actId="20577"/>
          <ac:spMkLst>
            <pc:docMk/>
            <pc:sldMk cId="1092671564" sldId="460"/>
            <ac:spMk id="2" creationId="{0943673C-0866-45AC-B6DF-A5595040B2C6}"/>
          </ac:spMkLst>
        </pc:spChg>
        <pc:spChg chg="mod">
          <ac:chgData name="Claire Grangette" userId="S::claire.grangette@univ-rennes1.fr::ef9f0896-4a82-413b-9bc8-78bf3d8d6c96" providerId="AD" clId="Web-{B397E33E-2D92-47FC-B970-3E4F175230B0}" dt="2020-10-05T14:00:49.662" v="177" actId="1076"/>
          <ac:spMkLst>
            <pc:docMk/>
            <pc:sldMk cId="1092671564" sldId="460"/>
            <ac:spMk id="4" creationId="{E54F1E65-3705-441A-B5BB-DF9EFB6411F6}"/>
          </ac:spMkLst>
        </pc:spChg>
        <pc:spChg chg="mod">
          <ac:chgData name="Claire Grangette" userId="S::claire.grangette@univ-rennes1.fr::ef9f0896-4a82-413b-9bc8-78bf3d8d6c96" providerId="AD" clId="Web-{B397E33E-2D92-47FC-B970-3E4F175230B0}" dt="2020-10-05T14:00:49.678" v="178" actId="1076"/>
          <ac:spMkLst>
            <pc:docMk/>
            <pc:sldMk cId="1092671564" sldId="460"/>
            <ac:spMk id="5" creationId="{00000000-0000-0000-0000-000000000000}"/>
          </ac:spMkLst>
        </pc:spChg>
      </pc:sldChg>
      <pc:sldChg chg="ord">
        <pc:chgData name="Claire Grangette" userId="S::claire.grangette@univ-rennes1.fr::ef9f0896-4a82-413b-9bc8-78bf3d8d6c96" providerId="AD" clId="Web-{B397E33E-2D92-47FC-B970-3E4F175230B0}" dt="2020-10-05T13:57:14.032" v="46"/>
        <pc:sldMkLst>
          <pc:docMk/>
          <pc:sldMk cId="657118244" sldId="461"/>
        </pc:sldMkLst>
      </pc:sldChg>
      <pc:sldChg chg="ord">
        <pc:chgData name="Claire Grangette" userId="S::claire.grangette@univ-rennes1.fr::ef9f0896-4a82-413b-9bc8-78bf3d8d6c96" providerId="AD" clId="Web-{B397E33E-2D92-47FC-B970-3E4F175230B0}" dt="2020-10-05T13:57:14.032" v="48"/>
        <pc:sldMkLst>
          <pc:docMk/>
          <pc:sldMk cId="4017226665" sldId="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24" y="0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9B8FE861-894E-4733-AEB1-649B473B1768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24" y="9720838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375BBE6F-FA15-47F0-B8E1-9AD49A841A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72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</p:spPr>
        <p:txBody>
          <a:bodyPr lIns="94741" tIns="47370" rIns="94741" bIns="47370"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4741" tIns="47370" rIns="94741" bIns="4737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23398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W_ZGxp-4z4&amp;feature=youtu.b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1zwdlk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Bretagne ce sont près de 50 équipes, des étudiants du bac +1 au bac+5. </a:t>
            </a:r>
            <a:endParaRPr lang="fr-FR"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64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Alexandre</a:t>
            </a:r>
            <a:endParaRPr lang="en-US" dirty="0"/>
          </a:p>
          <a:p>
            <a:r>
              <a:rPr lang="fr-FR" dirty="0"/>
              <a:t>- Thomas Legrand</a:t>
            </a:r>
            <a:endParaRPr lang="en-US" dirty="0"/>
          </a:p>
          <a:p>
            <a:endParaRPr lang="en-US"/>
          </a:p>
          <a:p>
            <a:r>
              <a:rPr lang="en-US" dirty="0"/>
              <a:t>https://www.youtube.com/channel/UCe8Usc9_zcrk1mmyCy_90zQ/featured?view_as=subscriber</a:t>
            </a:r>
          </a:p>
        </p:txBody>
      </p:sp>
    </p:spTree>
    <p:extLst>
      <p:ext uri="{BB962C8B-B14F-4D97-AF65-F5344CB8AC3E}">
        <p14:creationId xmlns:p14="http://schemas.microsoft.com/office/powerpoint/2010/main" val="1328657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/>
              <a:t>Aménagement</a:t>
            </a:r>
            <a:r>
              <a:rPr lang="fr-FR" sz="1200" i="1" baseline="0" dirty="0"/>
              <a:t> </a:t>
            </a:r>
            <a:r>
              <a:rPr lang="fr-FR" sz="1000" i="1" dirty="0">
                <a:latin typeface="+mn-lt"/>
                <a:ea typeface="+mn-ea"/>
                <a:cs typeface="+mn-cs"/>
                <a:sym typeface="Calibri"/>
              </a:rPr>
              <a:t>Validé avec l’accord de l’établissement d’origine par l’intermédiaire du tuteur enseignant</a:t>
            </a:r>
            <a:r>
              <a:rPr lang="fr-FR" sz="1000" dirty="0"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/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/>
              <a:t>Stage Validé avec l’accord de l’établissement d’origine par l’intermédiaire du tuteur enseignant et </a:t>
            </a:r>
            <a:r>
              <a:rPr lang="fr-FR" sz="1200" b="1" i="1" dirty="0"/>
              <a:t>lors de la soutenance intermédiaire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435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Modif</a:t>
            </a:r>
            <a:r>
              <a:rPr lang="fr-FR"/>
              <a:t> avantage</a:t>
            </a:r>
          </a:p>
        </p:txBody>
      </p:sp>
    </p:spTree>
    <p:extLst>
      <p:ext uri="{BB962C8B-B14F-4D97-AF65-F5344CB8AC3E}">
        <p14:creationId xmlns:p14="http://schemas.microsoft.com/office/powerpoint/2010/main" val="2681352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Sandie </a:t>
            </a:r>
          </a:p>
          <a:p>
            <a:r>
              <a:rPr lang="fr-FR"/>
              <a:t>Rôle</a:t>
            </a:r>
            <a:r>
              <a:rPr lang="fr-FR" baseline="0"/>
              <a:t> du tuteur académique :</a:t>
            </a:r>
          </a:p>
          <a:p>
            <a:r>
              <a:rPr lang="fr-FR" baseline="0"/>
              <a:t>Lien administration</a:t>
            </a:r>
          </a:p>
          <a:p>
            <a:r>
              <a:rPr lang="fr-FR" baseline="0"/>
              <a:t>Convier aux soutenances + reçoit les RD</a:t>
            </a:r>
          </a:p>
          <a:p>
            <a:r>
              <a:rPr lang="fr-FR" baseline="0"/>
              <a:t>Vois si possibilité de validation de crédit ECTS (se rapprocher tu tuteur académique pour avoir ces infos) ou substitution de stage</a:t>
            </a:r>
          </a:p>
          <a:p>
            <a:r>
              <a:rPr lang="fr-FR" baseline="0"/>
              <a:t>Peu être une ressource sur le projet</a:t>
            </a:r>
            <a:endParaRPr lang="fr-FR"/>
          </a:p>
          <a:p>
            <a:r>
              <a:rPr lang="fr-FR"/>
              <a:t>Liste de tuteurs</a:t>
            </a:r>
            <a:r>
              <a:rPr lang="fr-FR" baseline="0"/>
              <a:t> académique sera mis en ligne sur </a:t>
            </a:r>
            <a:r>
              <a:rPr lang="fr-FR" baseline="0" err="1"/>
              <a:t>slack</a:t>
            </a:r>
            <a:endParaRPr lang="fr-FR" baseline="0"/>
          </a:p>
          <a:p>
            <a:r>
              <a:rPr lang="fr-FR" baseline="0"/>
              <a:t>Un déjeuner est prévu le 10/11 au PNRV pour expliquer le rôle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B912A709-12EA-8245-8950-37BBF48BE0B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869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/>
          </a:p>
          <a:p>
            <a:r>
              <a:rPr lang="fr-FR" sz="1200"/>
              <a:t>Accessible </a:t>
            </a:r>
            <a:r>
              <a:rPr lang="fr-FR" sz="1200" b="1"/>
              <a:t>du lundi au vendredi de 8h30 à 18h30 en accès libre</a:t>
            </a:r>
            <a:r>
              <a:rPr lang="fr-FR" sz="1200"/>
              <a:t>, sortie du bâtiment à 22h30 au plus tard.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B912A709-12EA-8245-8950-37BBF48BE0B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042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400" b="1"/>
              <a:t>Plus</a:t>
            </a:r>
            <a:r>
              <a:rPr lang="fr-FR" sz="1400" b="1" baseline="0"/>
              <a:t> de 110 étudiants entrepreneurs en Bretagne</a:t>
            </a:r>
          </a:p>
          <a:p>
            <a:pPr algn="l"/>
            <a:r>
              <a:rPr lang="fr-FR" sz="1400" b="1" baseline="0"/>
              <a:t>77 en 2019 sur Rennes</a:t>
            </a:r>
            <a:endParaRPr lang="fr-FR" sz="1400" b="1"/>
          </a:p>
          <a:p>
            <a:pPr algn="r"/>
            <a:endParaRPr lang="fr-FR" sz="1400" b="1"/>
          </a:p>
          <a:p>
            <a:pPr algn="r"/>
            <a:r>
              <a:rPr lang="fr-FR" sz="1400" b="1"/>
              <a:t>Exemple de CHANNELS : </a:t>
            </a:r>
          </a:p>
          <a:p>
            <a:pPr algn="r"/>
            <a:r>
              <a:rPr lang="fr-FR" b="1"/>
              <a:t># Accompagnement :</a:t>
            </a:r>
            <a:r>
              <a:rPr lang="fr-FR"/>
              <a:t> outils, articles sur la méthodologie de création d’entreprise</a:t>
            </a:r>
          </a:p>
          <a:p>
            <a:pPr algn="r"/>
            <a:r>
              <a:rPr lang="fr-FR" b="1"/>
              <a:t># Concours :</a:t>
            </a:r>
            <a:r>
              <a:rPr lang="fr-FR"/>
              <a:t> Veille sur les appels à projets, concours, bourses, prix...</a:t>
            </a:r>
          </a:p>
          <a:p>
            <a:pPr algn="r"/>
            <a:r>
              <a:rPr lang="fr-FR" b="1"/>
              <a:t># Temps forts :</a:t>
            </a:r>
            <a:r>
              <a:rPr lang="fr-FR"/>
              <a:t> Evénements organisés par pépite et l’éco système</a:t>
            </a:r>
          </a:p>
          <a:p>
            <a:pPr algn="r"/>
            <a:r>
              <a:rPr lang="fr-FR" b="1"/>
              <a:t># Infos pratiques :</a:t>
            </a:r>
            <a:r>
              <a:rPr lang="fr-FR"/>
              <a:t> stage, bureau, </a:t>
            </a:r>
            <a:r>
              <a:rPr lang="fr-FR" err="1"/>
              <a:t>coworking</a:t>
            </a:r>
            <a:r>
              <a:rPr lang="fr-FR"/>
              <a:t>…</a:t>
            </a:r>
          </a:p>
          <a:p>
            <a:pPr algn="r"/>
            <a:r>
              <a:rPr lang="fr-FR" b="1"/>
              <a:t># Entraide :</a:t>
            </a:r>
            <a:r>
              <a:rPr lang="fr-FR"/>
              <a:t> relations entre EE 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B912A709-12EA-8245-8950-37BBF48BE0B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295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kern="1200">
                <a:solidFill>
                  <a:schemeClr val="tx1"/>
                </a:solidFill>
              </a:rPr>
              <a:t>Conçue en 2 semestre,</a:t>
            </a:r>
            <a:r>
              <a:rPr lang="fr-FR" kern="1200" baseline="0">
                <a:solidFill>
                  <a:schemeClr val="tx1"/>
                </a:solidFill>
              </a:rPr>
              <a:t> réalisable sur 2 ans.</a:t>
            </a:r>
            <a:endParaRPr lang="fr-FR" kern="1200">
              <a:solidFill>
                <a:schemeClr val="tx1"/>
              </a:solidFill>
            </a:endParaRPr>
          </a:p>
          <a:p>
            <a:endParaRPr lang="fr-FR" kern="1200">
              <a:solidFill>
                <a:schemeClr val="tx1"/>
              </a:solidFill>
            </a:endParaRPr>
          </a:p>
          <a:p>
            <a:r>
              <a:rPr lang="fr-FR" kern="1200">
                <a:solidFill>
                  <a:schemeClr val="tx1"/>
                </a:solidFill>
              </a:rPr>
              <a:t>Spécialement conçu pour les étudiants du Statut Etudiant Entrepreneur, le Diplôme Etudiant</a:t>
            </a:r>
          </a:p>
          <a:p>
            <a:r>
              <a:rPr lang="fr-FR" kern="1200">
                <a:solidFill>
                  <a:schemeClr val="tx1"/>
                </a:solidFill>
              </a:rPr>
              <a:t>Entrepreneur (D2E) est une </a:t>
            </a:r>
            <a:r>
              <a:rPr lang="fr-FR" b="1" kern="1200">
                <a:solidFill>
                  <a:schemeClr val="tx1"/>
                </a:solidFill>
              </a:rPr>
              <a:t>formation action </a:t>
            </a:r>
            <a:r>
              <a:rPr lang="fr-FR" kern="1200">
                <a:solidFill>
                  <a:schemeClr val="tx1"/>
                </a:solidFill>
              </a:rPr>
              <a:t>pour acquérir des compétences afin de mieux</a:t>
            </a:r>
          </a:p>
          <a:p>
            <a:r>
              <a:rPr lang="fr-FR" b="1" kern="1200">
                <a:solidFill>
                  <a:schemeClr val="tx1"/>
                </a:solidFill>
              </a:rPr>
              <a:t>maitriser le processus entrepreneurial</a:t>
            </a:r>
            <a:r>
              <a:rPr lang="fr-FR" kern="1200">
                <a:solidFill>
                  <a:schemeClr val="tx1"/>
                </a:solidFill>
              </a:rPr>
              <a:t>.</a:t>
            </a:r>
          </a:p>
          <a:p>
            <a:r>
              <a:rPr lang="fr-FR" kern="1200">
                <a:solidFill>
                  <a:schemeClr val="tx1"/>
                </a:solidFill>
              </a:rPr>
              <a:t>Ce diplôme s’inscrit dans une démarche itérative, de </a:t>
            </a:r>
            <a:r>
              <a:rPr lang="fr-FR" b="1" kern="1200">
                <a:solidFill>
                  <a:schemeClr val="tx1"/>
                </a:solidFill>
              </a:rPr>
              <a:t>confrontation de son idée au terrain</a:t>
            </a:r>
            <a:r>
              <a:rPr lang="fr-FR" kern="1200">
                <a:solidFill>
                  <a:schemeClr val="tx1"/>
                </a:solidFill>
              </a:rPr>
              <a:t>. Il vous</a:t>
            </a:r>
          </a:p>
          <a:p>
            <a:r>
              <a:rPr lang="fr-FR" kern="1200">
                <a:solidFill>
                  <a:schemeClr val="tx1"/>
                </a:solidFill>
              </a:rPr>
              <a:t>aidera dans la progression de votre projet de création ou de reprise.</a:t>
            </a:r>
          </a:p>
          <a:p>
            <a:r>
              <a:rPr lang="fr-FR" kern="1200">
                <a:solidFill>
                  <a:schemeClr val="tx1"/>
                </a:solidFill>
              </a:rPr>
              <a:t>Jeune diplômé : En tant qu’étudiant au D2E vous pouvez aussi </a:t>
            </a:r>
            <a:r>
              <a:rPr lang="fr-FR" b="1" kern="1200">
                <a:solidFill>
                  <a:schemeClr val="tx1"/>
                </a:solidFill>
              </a:rPr>
              <a:t>effectuer des stages </a:t>
            </a:r>
            <a:r>
              <a:rPr lang="fr-FR" kern="1200">
                <a:solidFill>
                  <a:schemeClr val="tx1"/>
                </a:solidFill>
              </a:rPr>
              <a:t>pour mieux connaitre</a:t>
            </a:r>
          </a:p>
          <a:p>
            <a:r>
              <a:rPr lang="fr-FR" kern="1200">
                <a:solidFill>
                  <a:schemeClr val="tx1"/>
                </a:solidFill>
              </a:rPr>
              <a:t>l’environnement de votre projet et/ou substituer votre stage de fin d’année sur votre projet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B912A709-12EA-8245-8950-37BBF48BE0B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59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>
              <a:lnSpc>
                <a:spcPct val="107000"/>
              </a:lnSpc>
            </a:pPr>
            <a:r>
              <a:rPr lang="fr-FR">
                <a:latin typeface="Arial Rounded MT Bold" panose="020F0704030504030204" pitchFamily="34" charset="0"/>
                <a:ea typeface="+mn-ea"/>
                <a:cs typeface="+mn-cs"/>
              </a:rPr>
              <a:t>A quel problème je m’attaques ?</a:t>
            </a:r>
          </a:p>
          <a:p>
            <a:pPr marL="257175">
              <a:lnSpc>
                <a:spcPct val="107000"/>
              </a:lnSpc>
            </a:pPr>
            <a:r>
              <a:rPr lang="fr-FR">
                <a:latin typeface="Arial Rounded MT Bold" panose="020F0704030504030204" pitchFamily="34" charset="0"/>
                <a:ea typeface="+mn-ea"/>
                <a:cs typeface="+mn-cs"/>
              </a:rPr>
              <a:t>Quelle solution je propose pour le résoudre ?</a:t>
            </a:r>
          </a:p>
          <a:p>
            <a:endParaRPr lang="fr-FR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1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 40 heures de formation / accompagnement</a:t>
            </a:r>
            <a:endParaRPr lang="fr-FR" b="1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r>
              <a:rPr lang="fr-FR"/>
              <a:t>1 regroupement 1fois/mois d’une après midi en</a:t>
            </a:r>
            <a:r>
              <a:rPr lang="fr-FR" baseline="0"/>
              <a:t> </a:t>
            </a:r>
            <a:r>
              <a:rPr lang="fr-FR" baseline="0" err="1"/>
              <a:t>présenciel</a:t>
            </a:r>
            <a:endParaRPr lang="fr-FR" baseline="0"/>
          </a:p>
          <a:p>
            <a:r>
              <a:rPr lang="fr-FR" baseline="0"/>
              <a:t>Des ateliers à distance d’1h30.</a:t>
            </a:r>
          </a:p>
          <a:p>
            <a:endParaRPr lang="fr-FR" baseline="0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B912A709-12EA-8245-8950-37BBF48BE0B3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270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Possibilité</a:t>
            </a:r>
            <a:r>
              <a:rPr lang="fr-FR" baseline="0"/>
              <a:t> de substituer son stage sur son projet pour le starter</a:t>
            </a:r>
          </a:p>
          <a:p>
            <a:r>
              <a:rPr lang="fr-FR" baseline="0"/>
              <a:t>De faire des stages dans son domaine d’activité </a:t>
            </a:r>
          </a:p>
          <a:p>
            <a:endParaRPr lang="fr-FR" baseline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latin typeface="Arial Rounded MT Bold" panose="020F0704030504030204" pitchFamily="34" charset="0"/>
              </a:rPr>
              <a:t>Etudiants ultra-motivés et disponible à 100% sur leur projet</a:t>
            </a:r>
          </a:p>
          <a:p>
            <a:endParaRPr lang="fr-FR"/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Définir ses indicateurs clés de performance</a:t>
            </a:r>
            <a:br>
              <a:rPr lang="fr-FR">
                <a:latin typeface="Arial Rounded MT Bold" panose="020F0704030504030204" pitchFamily="34" charset="0"/>
              </a:rPr>
            </a:br>
            <a:r>
              <a:rPr lang="fr-FR">
                <a:latin typeface="Arial Rounded MT Bold" panose="020F0704030504030204" pitchFamily="34" charset="0"/>
              </a:rPr>
              <a:t>Bâtir sa stratégie commerciale : Design de la proposition de valeur, acquisition de clients, 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Négociation commerciale</a:t>
            </a:r>
            <a:br>
              <a:rPr lang="fr-FR">
                <a:latin typeface="Arial Rounded MT Bold" panose="020F0704030504030204" pitchFamily="34" charset="0"/>
              </a:rPr>
            </a:br>
            <a:r>
              <a:rPr lang="fr-FR">
                <a:latin typeface="Arial Rounded MT Bold" panose="020F0704030504030204" pitchFamily="34" charset="0"/>
              </a:rPr>
              <a:t>Booster sa communication : Pitch, relation presse, </a:t>
            </a:r>
            <a:r>
              <a:rPr lang="fr-FR" err="1">
                <a:latin typeface="Arial Rounded MT Bold" panose="020F0704030504030204" pitchFamily="34" charset="0"/>
              </a:rPr>
              <a:t>storytelling</a:t>
            </a:r>
            <a:br>
              <a:rPr lang="fr-FR">
                <a:latin typeface="Arial Rounded MT Bold" panose="020F0704030504030204" pitchFamily="34" charset="0"/>
              </a:rPr>
            </a:br>
            <a:r>
              <a:rPr lang="fr-FR">
                <a:latin typeface="Arial Rounded MT Bold" panose="020F0704030504030204" pitchFamily="34" charset="0"/>
              </a:rPr>
              <a:t>Etude financière : Budget prévisionnel, </a:t>
            </a:r>
            <a:r>
              <a:rPr lang="fr-FR" err="1">
                <a:latin typeface="Arial Rounded MT Bold" panose="020F0704030504030204" pitchFamily="34" charset="0"/>
              </a:rPr>
              <a:t>sourcing</a:t>
            </a:r>
            <a:r>
              <a:rPr lang="fr-FR">
                <a:latin typeface="Arial Rounded MT Bold" panose="020F0704030504030204" pitchFamily="34" charset="0"/>
              </a:rPr>
              <a:t> de financement 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Adopter une posture d’entrepreneur : Développement personnel, management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B912A709-12EA-8245-8950-37BBF48BE0B3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97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8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b="1">
                <a:solidFill>
                  <a:srgbClr val="70737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Travailler en équipe pluridisciplinaire </a:t>
            </a:r>
          </a:p>
          <a:p>
            <a:pPr marL="185766" indent="-185766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b="1">
                <a:solidFill>
                  <a:srgbClr val="70737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Transformer une idée en opportunité d’affaire </a:t>
            </a:r>
          </a:p>
          <a:p>
            <a:pPr marL="185766" indent="-185766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b="1">
                <a:solidFill>
                  <a:srgbClr val="70737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Conduire un projet</a:t>
            </a:r>
          </a:p>
          <a:p>
            <a:pPr marL="185766" indent="-185766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b="1">
                <a:solidFill>
                  <a:srgbClr val="70737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Avoir une vision globale et piloter l’organisation (projet et programme)</a:t>
            </a:r>
          </a:p>
          <a:p>
            <a:pPr marL="185766" indent="-185766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b="1">
                <a:solidFill>
                  <a:srgbClr val="70737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Communiquer et convaincre</a:t>
            </a:r>
          </a:p>
          <a:p>
            <a:pPr marL="185766" indent="-185766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b="1">
                <a:solidFill>
                  <a:srgbClr val="70737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Mener une démarche de création d’entreprise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E7ECD8B-EE22-4F15-9D86-4DADFD1997F3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76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lIns="94741" tIns="47370" rIns="94741" bIns="47370"/>
          <a:lstStyle/>
          <a:p>
            <a:fld id="{96BB82F9-329F-4AE2-AEF5-03508C5C795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047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Valentin : Quels sont les trois conseils que vous donneriez à un jeune qui veut un jour créer une entreprise ?</a:t>
            </a:r>
          </a:p>
        </p:txBody>
      </p:sp>
    </p:spTree>
    <p:extLst>
      <p:ext uri="{BB962C8B-B14F-4D97-AF65-F5344CB8AC3E}">
        <p14:creationId xmlns:p14="http://schemas.microsoft.com/office/powerpoint/2010/main" val="1926251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82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E7ECD8B-EE22-4F15-9D86-4DADFD1997F3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0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 </a:t>
            </a:r>
            <a:r>
              <a:rPr err="1"/>
              <a:t>présenter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707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Accueillir, informer, orienter les étudiants sur l’offre PEPITE et/ou des partenaires, les dispositifs d’aide, l’écosystème ;</a:t>
            </a:r>
          </a:p>
          <a:p>
            <a:r>
              <a:t>Organiser et accueillir des événements et actions pédagogiques liées à l’entrepreneuriat ;</a:t>
            </a:r>
          </a:p>
          <a:p>
            <a:r>
              <a:t>Accompagner des étudiants porteurs de projets sur la phase d’émergence ;</a:t>
            </a:r>
          </a:p>
          <a:p>
            <a:r>
              <a:t>Impliquer les partenaires de compétences locaux ;</a:t>
            </a:r>
          </a:p>
          <a:p>
            <a:r>
              <a:t>Accompagner des enseignants dans le développement de la thématique entrepreneuriat.</a:t>
            </a:r>
          </a:p>
        </p:txBody>
      </p:sp>
    </p:spTree>
    <p:extLst>
      <p:ext uri="{BB962C8B-B14F-4D97-AF65-F5344CB8AC3E}">
        <p14:creationId xmlns:p14="http://schemas.microsoft.com/office/powerpoint/2010/main" val="352393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 </a:t>
            </a:r>
            <a:r>
              <a:rPr lang="en-US" err="1"/>
              <a:t>L’entrepreneuriat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attitude qui </a:t>
            </a:r>
            <a:r>
              <a:rPr lang="en-US" err="1"/>
              <a:t>recouvre</a:t>
            </a:r>
            <a:r>
              <a:rPr lang="en-US"/>
              <a:t> des situations </a:t>
            </a:r>
            <a:r>
              <a:rPr lang="en-US" err="1"/>
              <a:t>professionnelles</a:t>
            </a:r>
            <a:r>
              <a:rPr lang="en-US"/>
              <a:t> </a:t>
            </a:r>
            <a:r>
              <a:rPr lang="en-US" err="1"/>
              <a:t>diverses</a:t>
            </a:r>
            <a:r>
              <a:rPr lang="en-US"/>
              <a:t> </a:t>
            </a:r>
            <a:r>
              <a:rPr lang="en-US" err="1"/>
              <a:t>comme</a:t>
            </a:r>
            <a:r>
              <a:rPr lang="en-US"/>
              <a:t> la </a:t>
            </a:r>
            <a:r>
              <a:rPr lang="en-US" err="1"/>
              <a:t>création</a:t>
            </a:r>
            <a:r>
              <a:rPr lang="en-US"/>
              <a:t> </a:t>
            </a:r>
            <a:r>
              <a:rPr lang="en-US" err="1"/>
              <a:t>d’entreprise</a:t>
            </a:r>
            <a:r>
              <a:rPr lang="en-US"/>
              <a:t>,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aussi</a:t>
            </a:r>
            <a:r>
              <a:rPr lang="en-US"/>
              <a:t> la reprise </a:t>
            </a:r>
            <a:r>
              <a:rPr lang="en-US" err="1"/>
              <a:t>d’entreprise</a:t>
            </a:r>
            <a:r>
              <a:rPr lang="en-US"/>
              <a:t>, le </a:t>
            </a:r>
            <a:r>
              <a:rPr lang="en-US" err="1"/>
              <a:t>statut</a:t>
            </a:r>
            <a:r>
              <a:rPr lang="en-US"/>
              <a:t> </a:t>
            </a:r>
            <a:r>
              <a:rPr lang="en-US" err="1"/>
              <a:t>d’auto-entrepreneuriat</a:t>
            </a:r>
            <a:r>
              <a:rPr lang="en-US"/>
              <a:t> et les professions </a:t>
            </a:r>
            <a:r>
              <a:rPr lang="en-US" err="1"/>
              <a:t>libérales</a:t>
            </a:r>
            <a:r>
              <a:rPr lang="en-US"/>
              <a:t>, </a:t>
            </a:r>
            <a:r>
              <a:rPr lang="en-US" err="1"/>
              <a:t>l’entrepreneuriat</a:t>
            </a:r>
            <a:r>
              <a:rPr lang="en-US"/>
              <a:t> social* </a:t>
            </a:r>
            <a:r>
              <a:rPr lang="en-US" err="1"/>
              <a:t>notamment</a:t>
            </a:r>
            <a:r>
              <a:rPr lang="en-US"/>
              <a:t> dans des structures </a:t>
            </a:r>
            <a:r>
              <a:rPr lang="en-US" err="1"/>
              <a:t>associatives</a:t>
            </a:r>
            <a:r>
              <a:rPr lang="en-US"/>
              <a:t>, </a:t>
            </a:r>
            <a:r>
              <a:rPr lang="en-US" err="1"/>
              <a:t>ainsi</a:t>
            </a:r>
            <a:r>
              <a:rPr lang="en-US"/>
              <a:t> que </a:t>
            </a:r>
            <a:r>
              <a:rPr lang="en-US" err="1"/>
              <a:t>l’intrapreneuriat</a:t>
            </a:r>
            <a:r>
              <a:rPr lang="en-US"/>
              <a:t> dans des </a:t>
            </a:r>
            <a:r>
              <a:rPr lang="en-US" err="1"/>
              <a:t>organisations</a:t>
            </a:r>
            <a:r>
              <a:rPr lang="en-US"/>
              <a:t> </a:t>
            </a:r>
            <a:r>
              <a:rPr lang="en-US" err="1"/>
              <a:t>existantes</a:t>
            </a:r>
            <a:r>
              <a:rPr lang="en-US"/>
              <a:t> ». </a:t>
            </a:r>
            <a:endParaRPr lang="fr-FR"/>
          </a:p>
          <a:p>
            <a:pPr algn="just"/>
            <a:r>
              <a:rPr lang="en-US"/>
              <a:t>Plus </a:t>
            </a:r>
            <a:r>
              <a:rPr lang="en-US" err="1"/>
              <a:t>largement</a:t>
            </a:r>
            <a:r>
              <a:rPr lang="en-US"/>
              <a:t>, il </a:t>
            </a:r>
            <a:r>
              <a:rPr lang="en-US" err="1"/>
              <a:t>s’agit</a:t>
            </a:r>
            <a:r>
              <a:rPr lang="en-US"/>
              <a:t> </a:t>
            </a:r>
            <a:r>
              <a:rPr lang="en-US" err="1"/>
              <a:t>d’amener</a:t>
            </a:r>
            <a:r>
              <a:rPr lang="en-US"/>
              <a:t> </a:t>
            </a:r>
            <a:r>
              <a:rPr lang="en-US" err="1"/>
              <a:t>l’étudiant</a:t>
            </a:r>
            <a:r>
              <a:rPr lang="en-US"/>
              <a:t> à </a:t>
            </a:r>
            <a:r>
              <a:rPr lang="en-US" err="1"/>
              <a:t>être</a:t>
            </a:r>
            <a:r>
              <a:rPr lang="en-US"/>
              <a:t> </a:t>
            </a:r>
            <a:r>
              <a:rPr lang="en-US" err="1"/>
              <a:t>acteur</a:t>
            </a:r>
            <a:r>
              <a:rPr lang="en-US"/>
              <a:t>, à </a:t>
            </a:r>
            <a:r>
              <a:rPr lang="en-US" err="1"/>
              <a:t>entreprendre</a:t>
            </a:r>
            <a:r>
              <a:rPr lang="en-US"/>
              <a:t> sa vie et </a:t>
            </a:r>
            <a:r>
              <a:rPr lang="en-US" err="1"/>
              <a:t>ce</a:t>
            </a:r>
            <a:r>
              <a:rPr lang="en-US"/>
              <a:t>, quelle que </a:t>
            </a:r>
            <a:r>
              <a:rPr lang="en-US" err="1"/>
              <a:t>soit</a:t>
            </a:r>
            <a:r>
              <a:rPr lang="en-US"/>
              <a:t> la </a:t>
            </a:r>
            <a:r>
              <a:rPr lang="en-US" err="1"/>
              <a:t>carrière</a:t>
            </a:r>
            <a:r>
              <a:rPr lang="en-US"/>
              <a:t> </a:t>
            </a:r>
            <a:r>
              <a:rPr lang="en-US" err="1"/>
              <a:t>envisagée</a:t>
            </a:r>
            <a:r>
              <a:rPr lang="en-US"/>
              <a:t>…</a:t>
            </a:r>
            <a:endParaRPr lang="fr-FR"/>
          </a:p>
          <a:p>
            <a:pPr algn="just"/>
            <a:r>
              <a:rPr lang="en-US" err="1"/>
              <a:t>L’entrepreneuriat</a:t>
            </a:r>
            <a:r>
              <a:rPr lang="en-US"/>
              <a:t>, qui </a:t>
            </a:r>
            <a:r>
              <a:rPr lang="en-US" err="1"/>
              <a:t>dépasse</a:t>
            </a:r>
            <a:r>
              <a:rPr lang="en-US"/>
              <a:t> la démarche </a:t>
            </a:r>
            <a:r>
              <a:rPr lang="en-US" err="1"/>
              <a:t>individuelle</a:t>
            </a:r>
            <a:r>
              <a:rPr lang="en-US"/>
              <a:t>, doit </a:t>
            </a:r>
            <a:r>
              <a:rPr lang="en-US" err="1"/>
              <a:t>être</a:t>
            </a:r>
            <a:r>
              <a:rPr lang="en-US"/>
              <a:t> </a:t>
            </a:r>
            <a:r>
              <a:rPr lang="en-US" err="1"/>
              <a:t>vécu</a:t>
            </a:r>
            <a:r>
              <a:rPr lang="en-US"/>
              <a:t> par les </a:t>
            </a:r>
            <a:r>
              <a:rPr lang="en-US" err="1"/>
              <a:t>étudiants</a:t>
            </a:r>
            <a:r>
              <a:rPr lang="en-US"/>
              <a:t> </a:t>
            </a:r>
            <a:r>
              <a:rPr lang="en-US" err="1"/>
              <a:t>comme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possibilité</a:t>
            </a:r>
            <a:r>
              <a:rPr lang="en-US"/>
              <a:t> </a:t>
            </a:r>
            <a:r>
              <a:rPr lang="en-US" err="1"/>
              <a:t>d’ouverture</a:t>
            </a:r>
            <a:r>
              <a:rPr lang="en-US"/>
              <a:t> </a:t>
            </a:r>
            <a:r>
              <a:rPr lang="en-US" err="1"/>
              <a:t>personnelle</a:t>
            </a:r>
            <a:r>
              <a:rPr lang="en-US"/>
              <a:t> et </a:t>
            </a:r>
            <a:r>
              <a:rPr lang="en-US" err="1"/>
              <a:t>professionnelle</a:t>
            </a:r>
            <a:r>
              <a:rPr lang="en-US"/>
              <a:t> </a:t>
            </a:r>
            <a:r>
              <a:rPr lang="en-US" err="1"/>
              <a:t>valorisante</a:t>
            </a:r>
            <a:r>
              <a:rPr lang="en-US"/>
              <a:t>. »</a:t>
            </a:r>
            <a:r>
              <a:rPr lang="en-US" i="1"/>
              <a:t> </a:t>
            </a:r>
            <a:endParaRPr lang="fr-FR"/>
          </a:p>
          <a:p>
            <a:pPr algn="just"/>
            <a:r>
              <a:rPr lang="en-US" i="1" err="1"/>
              <a:t>Référenciel</a:t>
            </a:r>
            <a:r>
              <a:rPr lang="en-US" i="1"/>
              <a:t> de </a:t>
            </a:r>
            <a:r>
              <a:rPr lang="en-US" i="1" err="1"/>
              <a:t>compétences</a:t>
            </a:r>
            <a:r>
              <a:rPr lang="en-US" i="1"/>
              <a:t> </a:t>
            </a:r>
            <a:r>
              <a:rPr lang="en-US" i="1" err="1"/>
              <a:t>entrepreneuriales</a:t>
            </a:r>
            <a:r>
              <a:rPr lang="en-US" i="1"/>
              <a:t> et esprit </a:t>
            </a:r>
            <a:r>
              <a:rPr lang="en-US" i="1" err="1"/>
              <a:t>d’entreprendre</a:t>
            </a:r>
            <a:r>
              <a:rPr lang="en-US" i="1"/>
              <a:t>  – MESR</a:t>
            </a:r>
            <a:endParaRPr lang="fr-FR"/>
          </a:p>
          <a:p>
            <a:endParaRPr lang="en-US"/>
          </a:p>
          <a:p>
            <a:r>
              <a:rPr lang="en-US"/>
              <a:t>Entreprendre :</a:t>
            </a:r>
          </a:p>
          <a:p>
            <a:pPr algn="l"/>
            <a:r>
              <a:rPr lang="en-US"/>
              <a:t>•</a:t>
            </a:r>
            <a:r>
              <a:rPr lang="en-US" err="1"/>
              <a:t>Réponse</a:t>
            </a:r>
            <a:r>
              <a:rPr lang="en-US"/>
              <a:t> </a:t>
            </a:r>
            <a:r>
              <a:rPr lang="en-US" err="1"/>
              <a:t>créatrice</a:t>
            </a:r>
            <a:r>
              <a:rPr lang="en-US"/>
              <a:t>, </a:t>
            </a:r>
            <a:r>
              <a:rPr lang="en-US" err="1"/>
              <a:t>une</a:t>
            </a:r>
            <a:r>
              <a:rPr lang="en-US"/>
              <a:t> manière de faire </a:t>
            </a:r>
            <a:r>
              <a:rPr lang="en-US" err="1"/>
              <a:t>différemment</a:t>
            </a:r>
            <a:r>
              <a:rPr lang="en-US"/>
              <a:t> les choses, </a:t>
            </a:r>
            <a:r>
              <a:rPr lang="en-US" err="1"/>
              <a:t>créer</a:t>
            </a:r>
            <a:r>
              <a:rPr lang="en-US"/>
              <a:t> des choses </a:t>
            </a:r>
            <a:r>
              <a:rPr lang="en-US" err="1"/>
              <a:t>nouvelles</a:t>
            </a:r>
            <a:r>
              <a:rPr lang="en-US"/>
              <a:t>.</a:t>
            </a:r>
          </a:p>
          <a:p>
            <a:pPr algn="l"/>
            <a:r>
              <a:rPr lang="en-US"/>
              <a:t>•Processus qui structure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organisation</a:t>
            </a:r>
            <a:r>
              <a:rPr lang="en-US"/>
              <a:t> et qui </a:t>
            </a:r>
            <a:r>
              <a:rPr lang="en-US" err="1"/>
              <a:t>amène</a:t>
            </a:r>
            <a:r>
              <a:rPr lang="en-US"/>
              <a:t> </a:t>
            </a:r>
            <a:r>
              <a:rPr lang="en-US" err="1"/>
              <a:t>l’individu</a:t>
            </a:r>
            <a:r>
              <a:rPr lang="en-US"/>
              <a:t> dans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dynamique</a:t>
            </a:r>
            <a:r>
              <a:rPr lang="en-US"/>
              <a:t> de </a:t>
            </a:r>
            <a:r>
              <a:rPr lang="en-US" err="1"/>
              <a:t>changement</a:t>
            </a:r>
            <a:endParaRPr lang="en-US"/>
          </a:p>
          <a:p>
            <a:pPr algn="l"/>
            <a:r>
              <a:rPr lang="en-US"/>
              <a:t>•</a:t>
            </a:r>
            <a:r>
              <a:rPr lang="en-US" err="1"/>
              <a:t>Création</a:t>
            </a:r>
            <a:r>
              <a:rPr lang="en-US"/>
              <a:t> de richesse et/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d’emploi</a:t>
            </a:r>
            <a:r>
              <a:rPr lang="en-US"/>
              <a:t> par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création</a:t>
            </a:r>
            <a:r>
              <a:rPr lang="en-US"/>
              <a:t> </a:t>
            </a:r>
            <a:r>
              <a:rPr lang="en-US" err="1"/>
              <a:t>d’entreprise</a:t>
            </a:r>
          </a:p>
          <a:p>
            <a:pPr algn="l"/>
            <a:r>
              <a:rPr lang="en-US"/>
              <a:t>•Exploitation de </a:t>
            </a:r>
            <a:r>
              <a:rPr lang="en-US" err="1"/>
              <a:t>nouvelles</a:t>
            </a:r>
            <a:r>
              <a:rPr lang="en-US"/>
              <a:t> </a:t>
            </a:r>
            <a:r>
              <a:rPr lang="en-US" err="1"/>
              <a:t>opportunités</a:t>
            </a:r>
            <a:r>
              <a:rPr lang="en-US"/>
              <a:t>, de nouveaux usages</a:t>
            </a:r>
          </a:p>
          <a:p>
            <a:pPr algn="l"/>
            <a:endParaRPr lang="en-US"/>
          </a:p>
          <a:p>
            <a:pPr algn="l"/>
            <a:r>
              <a:rPr lang="en-US" b="1"/>
              <a:t>Entreprendre : se </a:t>
            </a:r>
            <a:r>
              <a:rPr lang="en-US" b="1" err="1"/>
              <a:t>mettre</a:t>
            </a:r>
            <a:r>
              <a:rPr lang="en-US" b="1"/>
              <a:t> en action, sur le long </a:t>
            </a:r>
            <a:r>
              <a:rPr lang="en-US" b="1" err="1"/>
              <a:t>terme</a:t>
            </a:r>
            <a:r>
              <a:rPr lang="en-US" b="1"/>
              <a:t>, </a:t>
            </a:r>
            <a:r>
              <a:rPr lang="en-US" b="1" err="1"/>
              <a:t>mais</a:t>
            </a:r>
            <a:r>
              <a:rPr lang="en-US" b="1"/>
              <a:t> </a:t>
            </a:r>
            <a:r>
              <a:rPr lang="en-US" b="1" err="1"/>
              <a:t>aussi</a:t>
            </a:r>
            <a:r>
              <a:rPr lang="en-US" b="1"/>
              <a:t> </a:t>
            </a:r>
            <a:r>
              <a:rPr lang="en-US" b="1" err="1"/>
              <a:t>convaincre</a:t>
            </a:r>
            <a:endParaRPr lang="en-US" err="1"/>
          </a:p>
          <a:p>
            <a:pPr algn="l"/>
            <a:r>
              <a:rPr lang="en-US"/>
              <a:t>On </a:t>
            </a:r>
            <a:r>
              <a:rPr lang="en-US" err="1"/>
              <a:t>peut</a:t>
            </a:r>
            <a:r>
              <a:rPr lang="en-US"/>
              <a:t> </a:t>
            </a:r>
            <a:r>
              <a:rPr lang="en-US" err="1"/>
              <a:t>définir</a:t>
            </a:r>
            <a:r>
              <a:rPr lang="en-US"/>
              <a:t> </a:t>
            </a:r>
            <a:r>
              <a:rPr lang="en-US" err="1"/>
              <a:t>l’entrepreneuriat</a:t>
            </a:r>
            <a:r>
              <a:rPr lang="en-US"/>
              <a:t> </a:t>
            </a:r>
            <a:r>
              <a:rPr lang="en-US" err="1"/>
              <a:t>plutôt</a:t>
            </a:r>
            <a:r>
              <a:rPr lang="en-US"/>
              <a:t> au </a:t>
            </a:r>
            <a:r>
              <a:rPr lang="en-US" err="1"/>
              <a:t>niveau</a:t>
            </a:r>
            <a:r>
              <a:rPr lang="en-US"/>
              <a:t> du </a:t>
            </a:r>
            <a:r>
              <a:rPr lang="en-US" err="1"/>
              <a:t>comportement</a:t>
            </a:r>
            <a:r>
              <a:rPr lang="en-US"/>
              <a:t>, </a:t>
            </a:r>
            <a:r>
              <a:rPr lang="en-US" err="1"/>
              <a:t>comme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réponse</a:t>
            </a:r>
            <a:r>
              <a:rPr lang="en-US"/>
              <a:t> </a:t>
            </a:r>
            <a:r>
              <a:rPr lang="en-US" err="1"/>
              <a:t>créatrice</a:t>
            </a:r>
            <a:r>
              <a:rPr lang="en-US"/>
              <a:t>, </a:t>
            </a:r>
            <a:r>
              <a:rPr lang="en-US" err="1"/>
              <a:t>une</a:t>
            </a:r>
            <a:r>
              <a:rPr lang="en-US"/>
              <a:t> manière de faire </a:t>
            </a:r>
            <a:r>
              <a:rPr lang="en-US" err="1"/>
              <a:t>différemment</a:t>
            </a:r>
            <a:r>
              <a:rPr lang="en-US"/>
              <a:t> les choses, </a:t>
            </a:r>
            <a:r>
              <a:rPr lang="en-US" err="1"/>
              <a:t>créer</a:t>
            </a:r>
            <a:r>
              <a:rPr lang="en-US"/>
              <a:t> des choses </a:t>
            </a:r>
            <a:r>
              <a:rPr lang="en-US" err="1"/>
              <a:t>nouvelles</a:t>
            </a:r>
            <a:r>
              <a:rPr lang="en-US"/>
              <a:t>.</a:t>
            </a:r>
          </a:p>
          <a:p>
            <a:pPr algn="l"/>
            <a:r>
              <a:rPr lang="en-US"/>
              <a:t>Et </a:t>
            </a:r>
            <a:r>
              <a:rPr lang="en-US" err="1"/>
              <a:t>puis</a:t>
            </a:r>
            <a:r>
              <a:rPr lang="en-US"/>
              <a:t> il y a des </a:t>
            </a:r>
            <a:r>
              <a:rPr lang="en-US" err="1"/>
              <a:t>personnes</a:t>
            </a:r>
            <a:r>
              <a:rPr lang="en-US"/>
              <a:t> </a:t>
            </a:r>
            <a:r>
              <a:rPr lang="en-US" err="1"/>
              <a:t>comme</a:t>
            </a:r>
            <a:r>
              <a:rPr lang="en-US"/>
              <a:t> </a:t>
            </a:r>
            <a:r>
              <a:rPr lang="en-US" err="1"/>
              <a:t>Bruyat</a:t>
            </a:r>
            <a:r>
              <a:rPr lang="en-US"/>
              <a:t> qui </a:t>
            </a:r>
            <a:r>
              <a:rPr lang="en-US" err="1"/>
              <a:t>vont</a:t>
            </a:r>
            <a:r>
              <a:rPr lang="en-US"/>
              <a:t> </a:t>
            </a:r>
            <a:r>
              <a:rPr lang="en-US" err="1"/>
              <a:t>parler</a:t>
            </a:r>
            <a:r>
              <a:rPr lang="en-US"/>
              <a:t> </a:t>
            </a:r>
            <a:r>
              <a:rPr lang="en-US" err="1"/>
              <a:t>d’entrepreneuriat</a:t>
            </a:r>
            <a:r>
              <a:rPr lang="en-US"/>
              <a:t> </a:t>
            </a:r>
            <a:r>
              <a:rPr lang="en-US" err="1"/>
              <a:t>comme</a:t>
            </a:r>
            <a:r>
              <a:rPr lang="en-US"/>
              <a:t> un </a:t>
            </a:r>
            <a:r>
              <a:rPr lang="en-US" err="1"/>
              <a:t>processus</a:t>
            </a:r>
            <a:r>
              <a:rPr lang="en-US"/>
              <a:t> qui structure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organisation</a:t>
            </a:r>
            <a:r>
              <a:rPr lang="en-US"/>
              <a:t> et qui </a:t>
            </a:r>
            <a:r>
              <a:rPr lang="en-US" err="1"/>
              <a:t>amène</a:t>
            </a:r>
            <a:r>
              <a:rPr lang="en-US"/>
              <a:t> </a:t>
            </a:r>
            <a:r>
              <a:rPr lang="en-US" err="1"/>
              <a:t>l’individu</a:t>
            </a:r>
            <a:r>
              <a:rPr lang="en-US"/>
              <a:t> dans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dynamique</a:t>
            </a:r>
            <a:r>
              <a:rPr lang="en-US"/>
              <a:t> de </a:t>
            </a:r>
            <a:r>
              <a:rPr lang="en-US" err="1"/>
              <a:t>changement</a:t>
            </a:r>
            <a:r>
              <a:rPr lang="en-US"/>
              <a:t>.</a:t>
            </a:r>
          </a:p>
          <a:p>
            <a:pPr algn="l"/>
            <a:r>
              <a:rPr lang="en-US" err="1"/>
              <a:t>Définition</a:t>
            </a:r>
            <a:r>
              <a:rPr lang="en-US"/>
              <a:t> </a:t>
            </a:r>
            <a:r>
              <a:rPr lang="en-US" err="1"/>
              <a:t>classique</a:t>
            </a:r>
            <a:r>
              <a:rPr lang="en-US"/>
              <a:t> </a:t>
            </a:r>
            <a:r>
              <a:rPr lang="en-US" err="1"/>
              <a:t>création</a:t>
            </a:r>
            <a:r>
              <a:rPr lang="en-US"/>
              <a:t> de richesse et/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d’emploi</a:t>
            </a:r>
            <a:r>
              <a:rPr lang="en-US"/>
              <a:t> par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création</a:t>
            </a:r>
            <a:r>
              <a:rPr lang="en-US"/>
              <a:t> </a:t>
            </a:r>
            <a:r>
              <a:rPr lang="en-US" err="1"/>
              <a:t>d’entreprise</a:t>
            </a:r>
            <a:r>
              <a:rPr lang="en-US"/>
              <a:t> </a:t>
            </a:r>
            <a:r>
              <a:rPr lang="en-US" err="1"/>
              <a:t>répondant</a:t>
            </a:r>
            <a:r>
              <a:rPr lang="en-US"/>
              <a:t> à un </a:t>
            </a:r>
            <a:r>
              <a:rPr lang="en-US" err="1"/>
              <a:t>besoin</a:t>
            </a:r>
            <a:r>
              <a:rPr lang="en-US"/>
              <a:t>.</a:t>
            </a:r>
          </a:p>
          <a:p>
            <a:pPr algn="l"/>
            <a:r>
              <a:rPr lang="en-US" err="1"/>
              <a:t>Définition</a:t>
            </a:r>
            <a:r>
              <a:rPr lang="en-US"/>
              <a:t> </a:t>
            </a:r>
            <a:r>
              <a:rPr lang="en-US" err="1"/>
              <a:t>économique</a:t>
            </a:r>
            <a:r>
              <a:rPr lang="en-US"/>
              <a:t> : on </a:t>
            </a:r>
            <a:r>
              <a:rPr lang="en-US" err="1"/>
              <a:t>exploite</a:t>
            </a:r>
            <a:r>
              <a:rPr lang="en-US"/>
              <a:t> de </a:t>
            </a:r>
            <a:r>
              <a:rPr lang="en-US" err="1"/>
              <a:t>nouvelles</a:t>
            </a:r>
            <a:r>
              <a:rPr lang="en-US"/>
              <a:t> </a:t>
            </a:r>
            <a:r>
              <a:rPr lang="en-US" err="1"/>
              <a:t>opportunités</a:t>
            </a:r>
            <a:r>
              <a:rPr lang="en-US"/>
              <a:t>, nouveaux usages</a:t>
            </a:r>
          </a:p>
          <a:p>
            <a:pPr algn="l"/>
            <a:endParaRPr lang="en-US"/>
          </a:p>
          <a:p>
            <a:pPr algn="l"/>
            <a:r>
              <a:rPr lang="en-US" err="1"/>
              <a:t>Définition</a:t>
            </a:r>
            <a:r>
              <a:rPr lang="en-US"/>
              <a:t> </a:t>
            </a:r>
            <a:r>
              <a:rPr lang="en-US" err="1"/>
              <a:t>classique</a:t>
            </a:r>
            <a:r>
              <a:rPr lang="en-US"/>
              <a:t> </a:t>
            </a:r>
            <a:r>
              <a:rPr lang="en-US" err="1"/>
              <a:t>création</a:t>
            </a:r>
            <a:r>
              <a:rPr lang="en-US"/>
              <a:t> de richesse et/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d’emploi</a:t>
            </a:r>
            <a:r>
              <a:rPr lang="en-US"/>
              <a:t> par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création</a:t>
            </a:r>
            <a:r>
              <a:rPr lang="en-US"/>
              <a:t> </a:t>
            </a:r>
            <a:r>
              <a:rPr lang="en-US" err="1"/>
              <a:t>d’entreprise</a:t>
            </a:r>
            <a:r>
              <a:rPr lang="en-US"/>
              <a:t> </a:t>
            </a:r>
            <a:r>
              <a:rPr lang="en-US" err="1"/>
              <a:t>répondant</a:t>
            </a:r>
            <a:r>
              <a:rPr lang="en-US"/>
              <a:t> à un </a:t>
            </a:r>
            <a:r>
              <a:rPr lang="en-US" err="1"/>
              <a:t>besoin</a:t>
            </a:r>
            <a:r>
              <a:rPr lang="en-US"/>
              <a:t>.</a:t>
            </a:r>
          </a:p>
          <a:p>
            <a:pPr algn="l"/>
            <a:r>
              <a:rPr lang="en-US" err="1"/>
              <a:t>Définition</a:t>
            </a:r>
            <a:r>
              <a:rPr lang="en-US"/>
              <a:t> </a:t>
            </a:r>
            <a:r>
              <a:rPr lang="en-US" err="1"/>
              <a:t>économique</a:t>
            </a:r>
            <a:r>
              <a:rPr lang="en-US"/>
              <a:t> : on </a:t>
            </a:r>
            <a:r>
              <a:rPr lang="en-US" err="1"/>
              <a:t>exploite</a:t>
            </a:r>
            <a:r>
              <a:rPr lang="en-US"/>
              <a:t> de </a:t>
            </a:r>
            <a:r>
              <a:rPr lang="en-US" err="1"/>
              <a:t>nouvelles</a:t>
            </a:r>
            <a:r>
              <a:rPr lang="en-US"/>
              <a:t> </a:t>
            </a:r>
            <a:r>
              <a:rPr lang="en-US" err="1"/>
              <a:t>opportunités</a:t>
            </a:r>
            <a:r>
              <a:rPr lang="en-US"/>
              <a:t>, nouveaux usages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8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>
                <a:effectLst/>
                <a:latin typeface="+mn-lt"/>
                <a:ea typeface="+mn-ea"/>
                <a:cs typeface="+mn-cs"/>
                <a:sym typeface="Calibri"/>
                <a:hlinkClick r:id="rId3"/>
              </a:rPr>
              <a:t>https://www.youtube.com/watch?v=pW_ZGxp-4z4&amp;feature=youtu.be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26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6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Clr>
                <a:srgbClr val="08B2B7"/>
              </a:buClr>
              <a:buFont typeface="Arial"/>
              <a:buChar char="•"/>
            </a:pPr>
            <a:r>
              <a:rPr lang="fr-FR">
                <a:latin typeface="Arial Rounded MT Bold"/>
              </a:rPr>
              <a:t>Option Vidéo : </a:t>
            </a:r>
            <a:r>
              <a:rPr lang="fr-FR">
                <a:hlinkClick r:id="rId3"/>
              </a:rPr>
              <a:t>https://www.dailymotion.com/video/x1zwdlk</a:t>
            </a:r>
            <a:endParaRPr lang="fr-FR">
              <a:latin typeface="Arial Rounded MT Bold"/>
            </a:endParaRPr>
          </a:p>
          <a:p>
            <a:pPr marL="171450" indent="-171450" algn="just">
              <a:buClr>
                <a:srgbClr val="08B2B7"/>
              </a:buClr>
              <a:buFontTx/>
              <a:buChar char="-"/>
            </a:pPr>
            <a:endParaRPr lang="fr-FR">
              <a:latin typeface="Arial Rounded MT Bold"/>
            </a:endParaRPr>
          </a:p>
          <a:p>
            <a:pPr marL="171450" indent="-171450" algn="just">
              <a:buClr>
                <a:srgbClr val="08B2B7"/>
              </a:buClr>
              <a:buFontTx/>
              <a:buChar char="-"/>
            </a:pPr>
            <a:r>
              <a:rPr lang="fr-FR" sz="1200">
                <a:latin typeface="Arial Rounded MT Bold"/>
              </a:rPr>
              <a:t>quelle que soit la démarche entrepreneuriale (individuelle, collective, à finalité économique et/ou sociale, innovante ou non, technologique ou non, avec création d’activités ou reprise d’entreprise ou autre structure juridique)</a:t>
            </a:r>
            <a:endParaRPr lang="fr-FR"/>
          </a:p>
          <a:p>
            <a:pPr marL="171450" indent="-171450" algn="just">
              <a:buClr>
                <a:srgbClr val="08B2B7"/>
              </a:buClr>
              <a:buFontTx/>
              <a:buChar char="-"/>
            </a:pPr>
            <a:r>
              <a:rPr lang="fr-FR" sz="1200">
                <a:latin typeface="Arial Rounded MT Bold" panose="020F0704030504030204" pitchFamily="34" charset="0"/>
              </a:rPr>
              <a:t>Accompagnement par l’équipe Pépite et des </a:t>
            </a:r>
            <a:r>
              <a:rPr lang="fr-FR" sz="1200" err="1">
                <a:latin typeface="Arial Rounded MT Bold" panose="020F0704030504030204" pitchFamily="34" charset="0"/>
              </a:rPr>
              <a:t>profesionnels</a:t>
            </a:r>
            <a:endParaRPr lang="fr-FR" sz="1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74461" y="1"/>
            <a:ext cx="7069540" cy="2286000"/>
          </a:xfrm>
          <a:custGeom>
            <a:avLst/>
            <a:gdLst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0 w 7069540"/>
              <a:gd name="connsiteY3" fmla="*/ 2286000 h 2286000"/>
              <a:gd name="connsiteX4" fmla="*/ 0 w 7069540"/>
              <a:gd name="connsiteY4" fmla="*/ 0 h 2286000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444500 w 7069540"/>
              <a:gd name="connsiteY3" fmla="*/ 2282825 h 2286000"/>
              <a:gd name="connsiteX4" fmla="*/ 0 w 7069540"/>
              <a:gd name="connsiteY4" fmla="*/ 0 h 2286000"/>
              <a:gd name="connsiteX0" fmla="*/ 0 w 7069540"/>
              <a:gd name="connsiteY0" fmla="*/ 0 h 2295525"/>
              <a:gd name="connsiteX1" fmla="*/ 7069540 w 7069540"/>
              <a:gd name="connsiteY1" fmla="*/ 0 h 2295525"/>
              <a:gd name="connsiteX2" fmla="*/ 7069540 w 7069540"/>
              <a:gd name="connsiteY2" fmla="*/ 2286000 h 2295525"/>
              <a:gd name="connsiteX3" fmla="*/ 854075 w 7069540"/>
              <a:gd name="connsiteY3" fmla="*/ 2295525 h 2295525"/>
              <a:gd name="connsiteX4" fmla="*/ 0 w 7069540"/>
              <a:gd name="connsiteY4" fmla="*/ 0 h 2295525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644525 w 7069540"/>
              <a:gd name="connsiteY3" fmla="*/ 2286000 h 2286000"/>
              <a:gd name="connsiteX4" fmla="*/ 0 w 7069540"/>
              <a:gd name="connsiteY4" fmla="*/ 0 h 2286000"/>
              <a:gd name="connsiteX0" fmla="*/ 0 w 7069540"/>
              <a:gd name="connsiteY0" fmla="*/ 0 h 2289175"/>
              <a:gd name="connsiteX1" fmla="*/ 7069540 w 7069540"/>
              <a:gd name="connsiteY1" fmla="*/ 0 h 2289175"/>
              <a:gd name="connsiteX2" fmla="*/ 6418665 w 7069540"/>
              <a:gd name="connsiteY2" fmla="*/ 2289175 h 2289175"/>
              <a:gd name="connsiteX3" fmla="*/ 644525 w 7069540"/>
              <a:gd name="connsiteY3" fmla="*/ 2286000 h 2289175"/>
              <a:gd name="connsiteX4" fmla="*/ 0 w 7069540"/>
              <a:gd name="connsiteY4" fmla="*/ 0 h 2289175"/>
              <a:gd name="connsiteX0" fmla="*/ 0 w 7069540"/>
              <a:gd name="connsiteY0" fmla="*/ 0 h 2292350"/>
              <a:gd name="connsiteX1" fmla="*/ 7069540 w 7069540"/>
              <a:gd name="connsiteY1" fmla="*/ 0 h 2292350"/>
              <a:gd name="connsiteX2" fmla="*/ 6272615 w 7069540"/>
              <a:gd name="connsiteY2" fmla="*/ 2292350 h 2292350"/>
              <a:gd name="connsiteX3" fmla="*/ 644525 w 7069540"/>
              <a:gd name="connsiteY3" fmla="*/ 2286000 h 2292350"/>
              <a:gd name="connsiteX4" fmla="*/ 0 w 7069540"/>
              <a:gd name="connsiteY4" fmla="*/ 0 h 2292350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6415490 w 7069540"/>
              <a:gd name="connsiteY2" fmla="*/ 2286000 h 2286000"/>
              <a:gd name="connsiteX3" fmla="*/ 644525 w 7069540"/>
              <a:gd name="connsiteY3" fmla="*/ 2286000 h 2286000"/>
              <a:gd name="connsiteX4" fmla="*/ 0 w 706954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9540" h="2286000">
                <a:moveTo>
                  <a:pt x="0" y="0"/>
                </a:moveTo>
                <a:lnTo>
                  <a:pt x="7069540" y="0"/>
                </a:lnTo>
                <a:lnTo>
                  <a:pt x="6415490" y="2286000"/>
                </a:lnTo>
                <a:lnTo>
                  <a:pt x="644525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286000"/>
            <a:ext cx="4572000" cy="2286000"/>
          </a:xfrm>
          <a:custGeom>
            <a:avLst/>
            <a:gdLst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45720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28944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300400"/>
              <a:gd name="connsiteX1" fmla="*/ 4572000 w 4572000"/>
              <a:gd name="connsiteY1" fmla="*/ 0 h 2300400"/>
              <a:gd name="connsiteX2" fmla="*/ 3909600 w 4572000"/>
              <a:gd name="connsiteY2" fmla="*/ 2300400 h 2300400"/>
              <a:gd name="connsiteX3" fmla="*/ 0 w 4572000"/>
              <a:gd name="connsiteY3" fmla="*/ 2286000 h 2300400"/>
              <a:gd name="connsiteX4" fmla="*/ 0 w 4572000"/>
              <a:gd name="connsiteY4" fmla="*/ 0 h 23004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3909600 w 4572000"/>
              <a:gd name="connsiteY2" fmla="*/ 22716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39096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286000">
                <a:moveTo>
                  <a:pt x="0" y="0"/>
                </a:moveTo>
                <a:lnTo>
                  <a:pt x="4572000" y="0"/>
                </a:lnTo>
                <a:lnTo>
                  <a:pt x="39096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4572000"/>
            <a:ext cx="684000" cy="2293200"/>
          </a:xfrm>
          <a:custGeom>
            <a:avLst/>
            <a:gdLst>
              <a:gd name="connsiteX0" fmla="*/ 0 w 684000"/>
              <a:gd name="connsiteY0" fmla="*/ 0 h 2286000"/>
              <a:gd name="connsiteX1" fmla="*/ 684000 w 684000"/>
              <a:gd name="connsiteY1" fmla="*/ 0 h 2286000"/>
              <a:gd name="connsiteX2" fmla="*/ 684000 w 684000"/>
              <a:gd name="connsiteY2" fmla="*/ 2286000 h 2286000"/>
              <a:gd name="connsiteX3" fmla="*/ 0 w 684000"/>
              <a:gd name="connsiteY3" fmla="*/ 2286000 h 2286000"/>
              <a:gd name="connsiteX4" fmla="*/ 0 w 684000"/>
              <a:gd name="connsiteY4" fmla="*/ 0 h 2286000"/>
              <a:gd name="connsiteX0" fmla="*/ 0 w 684000"/>
              <a:gd name="connsiteY0" fmla="*/ 0 h 2293200"/>
              <a:gd name="connsiteX1" fmla="*/ 684000 w 684000"/>
              <a:gd name="connsiteY1" fmla="*/ 0 h 2293200"/>
              <a:gd name="connsiteX2" fmla="*/ 14400 w 684000"/>
              <a:gd name="connsiteY2" fmla="*/ 2293200 h 2293200"/>
              <a:gd name="connsiteX3" fmla="*/ 0 w 684000"/>
              <a:gd name="connsiteY3" fmla="*/ 2286000 h 2293200"/>
              <a:gd name="connsiteX4" fmla="*/ 0 w 684000"/>
              <a:gd name="connsiteY4" fmla="*/ 0 h 229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93200">
                <a:moveTo>
                  <a:pt x="0" y="0"/>
                </a:moveTo>
                <a:lnTo>
                  <a:pt x="684000" y="0"/>
                </a:lnTo>
                <a:lnTo>
                  <a:pt x="14400" y="22932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565651"/>
            <a:ext cx="7201786" cy="2292353"/>
          </a:xfrm>
          <a:custGeom>
            <a:avLst/>
            <a:gdLst>
              <a:gd name="connsiteX0" fmla="*/ 0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0 w 7201786"/>
              <a:gd name="connsiteY4" fmla="*/ 0 h 2286000"/>
              <a:gd name="connsiteX0" fmla="*/ 1070344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1070344 w 7201786"/>
              <a:gd name="connsiteY4" fmla="*/ 0 h 2286000"/>
              <a:gd name="connsiteX0" fmla="*/ 680484 w 7201786"/>
              <a:gd name="connsiteY0" fmla="*/ 14177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484 w 7201786"/>
              <a:gd name="connsiteY4" fmla="*/ 14177 h 2286000"/>
              <a:gd name="connsiteX0" fmla="*/ 694660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94660 w 7201786"/>
              <a:gd name="connsiteY0" fmla="*/ 0 h 2286000"/>
              <a:gd name="connsiteX1" fmla="*/ 5543107 w 7201786"/>
              <a:gd name="connsiteY1" fmla="*/ 7089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94660 w 7201786"/>
              <a:gd name="connsiteY0" fmla="*/ 0 h 2286000"/>
              <a:gd name="connsiteX1" fmla="*/ 6535479 w 7201786"/>
              <a:gd name="connsiteY1" fmla="*/ 14178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80805 w 7201786"/>
              <a:gd name="connsiteY0" fmla="*/ 0 h 2286000"/>
              <a:gd name="connsiteX1" fmla="*/ 6535479 w 7201786"/>
              <a:gd name="connsiteY1" fmla="*/ 14178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511234 w 7201786"/>
              <a:gd name="connsiteY1" fmla="*/ 725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2275 h 2288275"/>
              <a:gd name="connsiteX1" fmla="*/ 6498534 w 7201786"/>
              <a:gd name="connsiteY1" fmla="*/ 0 h 2288275"/>
              <a:gd name="connsiteX2" fmla="*/ 7201786 w 7201786"/>
              <a:gd name="connsiteY2" fmla="*/ 2288275 h 2288275"/>
              <a:gd name="connsiteX3" fmla="*/ 0 w 7201786"/>
              <a:gd name="connsiteY3" fmla="*/ 2288275 h 2288275"/>
              <a:gd name="connsiteX4" fmla="*/ 680805 w 7201786"/>
              <a:gd name="connsiteY4" fmla="*/ 2275 h 2288275"/>
              <a:gd name="connsiteX0" fmla="*/ 680805 w 7201786"/>
              <a:gd name="connsiteY0" fmla="*/ 0 h 2286000"/>
              <a:gd name="connsiteX1" fmla="*/ 6495359 w 7201786"/>
              <a:gd name="connsiteY1" fmla="*/ 2630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489009 w 7201786"/>
              <a:gd name="connsiteY1" fmla="*/ 4075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489009 w 7201786"/>
              <a:gd name="connsiteY1" fmla="*/ 4075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92350"/>
              <a:gd name="connsiteX1" fmla="*/ 6489009 w 7201786"/>
              <a:gd name="connsiteY1" fmla="*/ 10425 h 2292350"/>
              <a:gd name="connsiteX2" fmla="*/ 7201786 w 7201786"/>
              <a:gd name="connsiteY2" fmla="*/ 2292350 h 2292350"/>
              <a:gd name="connsiteX3" fmla="*/ 0 w 7201786"/>
              <a:gd name="connsiteY3" fmla="*/ 2292350 h 2292350"/>
              <a:gd name="connsiteX4" fmla="*/ 680805 w 7201786"/>
              <a:gd name="connsiteY4" fmla="*/ 0 h 22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1786" h="2292350">
                <a:moveTo>
                  <a:pt x="680805" y="0"/>
                </a:moveTo>
                <a:lnTo>
                  <a:pt x="6489009" y="10425"/>
                </a:lnTo>
                <a:lnTo>
                  <a:pt x="7201786" y="2292350"/>
                </a:lnTo>
                <a:lnTo>
                  <a:pt x="0" y="2292350"/>
                </a:lnTo>
                <a:lnTo>
                  <a:pt x="680805" y="0"/>
                </a:ln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292" y="2632381"/>
            <a:ext cx="4557320" cy="2387600"/>
          </a:xfrm>
        </p:spPr>
        <p:txBody>
          <a:bodyPr anchor="b">
            <a:noAutofit/>
          </a:bodyPr>
          <a:lstStyle>
            <a:lvl1pPr algn="l">
              <a:defRPr sz="1575" b="1" u="sng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01788" y="6131380"/>
            <a:ext cx="1942214" cy="690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4" y="5346254"/>
            <a:ext cx="943624" cy="139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8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3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79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84D9B45-38C2-4EAB-9551-ED6D7758D3AF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7684" y="6423500"/>
            <a:ext cx="299116" cy="230828"/>
          </a:xfrm>
          <a:prstGeom prst="rect">
            <a:avLst/>
          </a:prstGeom>
        </p:spPr>
        <p:txBody>
          <a:bodyPr/>
          <a:lstStyle/>
          <a:p>
            <a:fld id="{7FEE253A-6AC4-47A6-B84C-44E42C91BB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12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74461" y="1"/>
            <a:ext cx="7069540" cy="2286000"/>
          </a:xfrm>
          <a:custGeom>
            <a:avLst/>
            <a:gdLst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0 w 7069540"/>
              <a:gd name="connsiteY3" fmla="*/ 2286000 h 2286000"/>
              <a:gd name="connsiteX4" fmla="*/ 0 w 7069540"/>
              <a:gd name="connsiteY4" fmla="*/ 0 h 2286000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444500 w 7069540"/>
              <a:gd name="connsiteY3" fmla="*/ 2282825 h 2286000"/>
              <a:gd name="connsiteX4" fmla="*/ 0 w 7069540"/>
              <a:gd name="connsiteY4" fmla="*/ 0 h 2286000"/>
              <a:gd name="connsiteX0" fmla="*/ 0 w 7069540"/>
              <a:gd name="connsiteY0" fmla="*/ 0 h 2295525"/>
              <a:gd name="connsiteX1" fmla="*/ 7069540 w 7069540"/>
              <a:gd name="connsiteY1" fmla="*/ 0 h 2295525"/>
              <a:gd name="connsiteX2" fmla="*/ 7069540 w 7069540"/>
              <a:gd name="connsiteY2" fmla="*/ 2286000 h 2295525"/>
              <a:gd name="connsiteX3" fmla="*/ 854075 w 7069540"/>
              <a:gd name="connsiteY3" fmla="*/ 2295525 h 2295525"/>
              <a:gd name="connsiteX4" fmla="*/ 0 w 7069540"/>
              <a:gd name="connsiteY4" fmla="*/ 0 h 2295525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644525 w 7069540"/>
              <a:gd name="connsiteY3" fmla="*/ 2286000 h 2286000"/>
              <a:gd name="connsiteX4" fmla="*/ 0 w 7069540"/>
              <a:gd name="connsiteY4" fmla="*/ 0 h 2286000"/>
              <a:gd name="connsiteX0" fmla="*/ 0 w 7069540"/>
              <a:gd name="connsiteY0" fmla="*/ 0 h 2289175"/>
              <a:gd name="connsiteX1" fmla="*/ 7069540 w 7069540"/>
              <a:gd name="connsiteY1" fmla="*/ 0 h 2289175"/>
              <a:gd name="connsiteX2" fmla="*/ 6418665 w 7069540"/>
              <a:gd name="connsiteY2" fmla="*/ 2289175 h 2289175"/>
              <a:gd name="connsiteX3" fmla="*/ 644525 w 7069540"/>
              <a:gd name="connsiteY3" fmla="*/ 2286000 h 2289175"/>
              <a:gd name="connsiteX4" fmla="*/ 0 w 7069540"/>
              <a:gd name="connsiteY4" fmla="*/ 0 h 2289175"/>
              <a:gd name="connsiteX0" fmla="*/ 0 w 7069540"/>
              <a:gd name="connsiteY0" fmla="*/ 0 h 2292350"/>
              <a:gd name="connsiteX1" fmla="*/ 7069540 w 7069540"/>
              <a:gd name="connsiteY1" fmla="*/ 0 h 2292350"/>
              <a:gd name="connsiteX2" fmla="*/ 6272615 w 7069540"/>
              <a:gd name="connsiteY2" fmla="*/ 2292350 h 2292350"/>
              <a:gd name="connsiteX3" fmla="*/ 644525 w 7069540"/>
              <a:gd name="connsiteY3" fmla="*/ 2286000 h 2292350"/>
              <a:gd name="connsiteX4" fmla="*/ 0 w 7069540"/>
              <a:gd name="connsiteY4" fmla="*/ 0 h 2292350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6415490 w 7069540"/>
              <a:gd name="connsiteY2" fmla="*/ 2286000 h 2286000"/>
              <a:gd name="connsiteX3" fmla="*/ 644525 w 7069540"/>
              <a:gd name="connsiteY3" fmla="*/ 2286000 h 2286000"/>
              <a:gd name="connsiteX4" fmla="*/ 0 w 706954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9540" h="2286000">
                <a:moveTo>
                  <a:pt x="0" y="0"/>
                </a:moveTo>
                <a:lnTo>
                  <a:pt x="7069540" y="0"/>
                </a:lnTo>
                <a:lnTo>
                  <a:pt x="6415490" y="2286000"/>
                </a:lnTo>
                <a:lnTo>
                  <a:pt x="644525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350" kern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286000"/>
            <a:ext cx="4572000" cy="2286000"/>
          </a:xfrm>
          <a:custGeom>
            <a:avLst/>
            <a:gdLst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45720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28944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300400"/>
              <a:gd name="connsiteX1" fmla="*/ 4572000 w 4572000"/>
              <a:gd name="connsiteY1" fmla="*/ 0 h 2300400"/>
              <a:gd name="connsiteX2" fmla="*/ 3909600 w 4572000"/>
              <a:gd name="connsiteY2" fmla="*/ 2300400 h 2300400"/>
              <a:gd name="connsiteX3" fmla="*/ 0 w 4572000"/>
              <a:gd name="connsiteY3" fmla="*/ 2286000 h 2300400"/>
              <a:gd name="connsiteX4" fmla="*/ 0 w 4572000"/>
              <a:gd name="connsiteY4" fmla="*/ 0 h 23004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3909600 w 4572000"/>
              <a:gd name="connsiteY2" fmla="*/ 22716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39096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286000">
                <a:moveTo>
                  <a:pt x="0" y="0"/>
                </a:moveTo>
                <a:lnTo>
                  <a:pt x="4572000" y="0"/>
                </a:lnTo>
                <a:lnTo>
                  <a:pt x="39096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35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4572000"/>
            <a:ext cx="684000" cy="2293200"/>
          </a:xfrm>
          <a:custGeom>
            <a:avLst/>
            <a:gdLst>
              <a:gd name="connsiteX0" fmla="*/ 0 w 684000"/>
              <a:gd name="connsiteY0" fmla="*/ 0 h 2286000"/>
              <a:gd name="connsiteX1" fmla="*/ 684000 w 684000"/>
              <a:gd name="connsiteY1" fmla="*/ 0 h 2286000"/>
              <a:gd name="connsiteX2" fmla="*/ 684000 w 684000"/>
              <a:gd name="connsiteY2" fmla="*/ 2286000 h 2286000"/>
              <a:gd name="connsiteX3" fmla="*/ 0 w 684000"/>
              <a:gd name="connsiteY3" fmla="*/ 2286000 h 2286000"/>
              <a:gd name="connsiteX4" fmla="*/ 0 w 684000"/>
              <a:gd name="connsiteY4" fmla="*/ 0 h 2286000"/>
              <a:gd name="connsiteX0" fmla="*/ 0 w 684000"/>
              <a:gd name="connsiteY0" fmla="*/ 0 h 2293200"/>
              <a:gd name="connsiteX1" fmla="*/ 684000 w 684000"/>
              <a:gd name="connsiteY1" fmla="*/ 0 h 2293200"/>
              <a:gd name="connsiteX2" fmla="*/ 14400 w 684000"/>
              <a:gd name="connsiteY2" fmla="*/ 2293200 h 2293200"/>
              <a:gd name="connsiteX3" fmla="*/ 0 w 684000"/>
              <a:gd name="connsiteY3" fmla="*/ 2286000 h 2293200"/>
              <a:gd name="connsiteX4" fmla="*/ 0 w 684000"/>
              <a:gd name="connsiteY4" fmla="*/ 0 h 229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93200">
                <a:moveTo>
                  <a:pt x="0" y="0"/>
                </a:moveTo>
                <a:lnTo>
                  <a:pt x="684000" y="0"/>
                </a:lnTo>
                <a:lnTo>
                  <a:pt x="14400" y="22932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350" kern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565649"/>
            <a:ext cx="7201786" cy="2292353"/>
          </a:xfrm>
          <a:custGeom>
            <a:avLst/>
            <a:gdLst>
              <a:gd name="connsiteX0" fmla="*/ 0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0 w 7201786"/>
              <a:gd name="connsiteY4" fmla="*/ 0 h 2286000"/>
              <a:gd name="connsiteX0" fmla="*/ 1070344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1070344 w 7201786"/>
              <a:gd name="connsiteY4" fmla="*/ 0 h 2286000"/>
              <a:gd name="connsiteX0" fmla="*/ 680484 w 7201786"/>
              <a:gd name="connsiteY0" fmla="*/ 14177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484 w 7201786"/>
              <a:gd name="connsiteY4" fmla="*/ 14177 h 2286000"/>
              <a:gd name="connsiteX0" fmla="*/ 694660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94660 w 7201786"/>
              <a:gd name="connsiteY0" fmla="*/ 0 h 2286000"/>
              <a:gd name="connsiteX1" fmla="*/ 5543107 w 7201786"/>
              <a:gd name="connsiteY1" fmla="*/ 7089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94660 w 7201786"/>
              <a:gd name="connsiteY0" fmla="*/ 0 h 2286000"/>
              <a:gd name="connsiteX1" fmla="*/ 6535479 w 7201786"/>
              <a:gd name="connsiteY1" fmla="*/ 14178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80805 w 7201786"/>
              <a:gd name="connsiteY0" fmla="*/ 0 h 2286000"/>
              <a:gd name="connsiteX1" fmla="*/ 6535479 w 7201786"/>
              <a:gd name="connsiteY1" fmla="*/ 14178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511234 w 7201786"/>
              <a:gd name="connsiteY1" fmla="*/ 725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2275 h 2288275"/>
              <a:gd name="connsiteX1" fmla="*/ 6498534 w 7201786"/>
              <a:gd name="connsiteY1" fmla="*/ 0 h 2288275"/>
              <a:gd name="connsiteX2" fmla="*/ 7201786 w 7201786"/>
              <a:gd name="connsiteY2" fmla="*/ 2288275 h 2288275"/>
              <a:gd name="connsiteX3" fmla="*/ 0 w 7201786"/>
              <a:gd name="connsiteY3" fmla="*/ 2288275 h 2288275"/>
              <a:gd name="connsiteX4" fmla="*/ 680805 w 7201786"/>
              <a:gd name="connsiteY4" fmla="*/ 2275 h 2288275"/>
              <a:gd name="connsiteX0" fmla="*/ 680805 w 7201786"/>
              <a:gd name="connsiteY0" fmla="*/ 0 h 2286000"/>
              <a:gd name="connsiteX1" fmla="*/ 6495359 w 7201786"/>
              <a:gd name="connsiteY1" fmla="*/ 2630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489009 w 7201786"/>
              <a:gd name="connsiteY1" fmla="*/ 4075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489009 w 7201786"/>
              <a:gd name="connsiteY1" fmla="*/ 4075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92350"/>
              <a:gd name="connsiteX1" fmla="*/ 6489009 w 7201786"/>
              <a:gd name="connsiteY1" fmla="*/ 10425 h 2292350"/>
              <a:gd name="connsiteX2" fmla="*/ 7201786 w 7201786"/>
              <a:gd name="connsiteY2" fmla="*/ 2292350 h 2292350"/>
              <a:gd name="connsiteX3" fmla="*/ 0 w 7201786"/>
              <a:gd name="connsiteY3" fmla="*/ 2292350 h 2292350"/>
              <a:gd name="connsiteX4" fmla="*/ 680805 w 7201786"/>
              <a:gd name="connsiteY4" fmla="*/ 0 h 22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1786" h="2292350">
                <a:moveTo>
                  <a:pt x="680805" y="0"/>
                </a:moveTo>
                <a:lnTo>
                  <a:pt x="6489009" y="10425"/>
                </a:lnTo>
                <a:lnTo>
                  <a:pt x="7201786" y="2292350"/>
                </a:lnTo>
                <a:lnTo>
                  <a:pt x="0" y="2292350"/>
                </a:lnTo>
                <a:lnTo>
                  <a:pt x="680805" y="0"/>
                </a:ln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35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291" y="2632381"/>
            <a:ext cx="4557320" cy="2387600"/>
          </a:xfrm>
        </p:spPr>
        <p:txBody>
          <a:bodyPr anchor="b">
            <a:noAutofit/>
          </a:bodyPr>
          <a:lstStyle>
            <a:lvl1pPr algn="l">
              <a:defRPr sz="2100" b="1" u="sng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01787" y="6203198"/>
            <a:ext cx="1942214" cy="618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350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4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0831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4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/>
          <p:nvPr userDrawn="1"/>
        </p:nvSpPr>
        <p:spPr>
          <a:xfrm>
            <a:off x="2074461" y="1"/>
            <a:ext cx="7069540" cy="2286000"/>
          </a:xfrm>
          <a:custGeom>
            <a:avLst/>
            <a:gdLst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0 w 7069540"/>
              <a:gd name="connsiteY3" fmla="*/ 2286000 h 2286000"/>
              <a:gd name="connsiteX4" fmla="*/ 0 w 7069540"/>
              <a:gd name="connsiteY4" fmla="*/ 0 h 2286000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444500 w 7069540"/>
              <a:gd name="connsiteY3" fmla="*/ 2282825 h 2286000"/>
              <a:gd name="connsiteX4" fmla="*/ 0 w 7069540"/>
              <a:gd name="connsiteY4" fmla="*/ 0 h 2286000"/>
              <a:gd name="connsiteX0" fmla="*/ 0 w 7069540"/>
              <a:gd name="connsiteY0" fmla="*/ 0 h 2295525"/>
              <a:gd name="connsiteX1" fmla="*/ 7069540 w 7069540"/>
              <a:gd name="connsiteY1" fmla="*/ 0 h 2295525"/>
              <a:gd name="connsiteX2" fmla="*/ 7069540 w 7069540"/>
              <a:gd name="connsiteY2" fmla="*/ 2286000 h 2295525"/>
              <a:gd name="connsiteX3" fmla="*/ 854075 w 7069540"/>
              <a:gd name="connsiteY3" fmla="*/ 2295525 h 2295525"/>
              <a:gd name="connsiteX4" fmla="*/ 0 w 7069540"/>
              <a:gd name="connsiteY4" fmla="*/ 0 h 2295525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7069540 w 7069540"/>
              <a:gd name="connsiteY2" fmla="*/ 2286000 h 2286000"/>
              <a:gd name="connsiteX3" fmla="*/ 644525 w 7069540"/>
              <a:gd name="connsiteY3" fmla="*/ 2286000 h 2286000"/>
              <a:gd name="connsiteX4" fmla="*/ 0 w 7069540"/>
              <a:gd name="connsiteY4" fmla="*/ 0 h 2286000"/>
              <a:gd name="connsiteX0" fmla="*/ 0 w 7069540"/>
              <a:gd name="connsiteY0" fmla="*/ 0 h 2289175"/>
              <a:gd name="connsiteX1" fmla="*/ 7069540 w 7069540"/>
              <a:gd name="connsiteY1" fmla="*/ 0 h 2289175"/>
              <a:gd name="connsiteX2" fmla="*/ 6418665 w 7069540"/>
              <a:gd name="connsiteY2" fmla="*/ 2289175 h 2289175"/>
              <a:gd name="connsiteX3" fmla="*/ 644525 w 7069540"/>
              <a:gd name="connsiteY3" fmla="*/ 2286000 h 2289175"/>
              <a:gd name="connsiteX4" fmla="*/ 0 w 7069540"/>
              <a:gd name="connsiteY4" fmla="*/ 0 h 2289175"/>
              <a:gd name="connsiteX0" fmla="*/ 0 w 7069540"/>
              <a:gd name="connsiteY0" fmla="*/ 0 h 2292350"/>
              <a:gd name="connsiteX1" fmla="*/ 7069540 w 7069540"/>
              <a:gd name="connsiteY1" fmla="*/ 0 h 2292350"/>
              <a:gd name="connsiteX2" fmla="*/ 6272615 w 7069540"/>
              <a:gd name="connsiteY2" fmla="*/ 2292350 h 2292350"/>
              <a:gd name="connsiteX3" fmla="*/ 644525 w 7069540"/>
              <a:gd name="connsiteY3" fmla="*/ 2286000 h 2292350"/>
              <a:gd name="connsiteX4" fmla="*/ 0 w 7069540"/>
              <a:gd name="connsiteY4" fmla="*/ 0 h 2292350"/>
              <a:gd name="connsiteX0" fmla="*/ 0 w 7069540"/>
              <a:gd name="connsiteY0" fmla="*/ 0 h 2286000"/>
              <a:gd name="connsiteX1" fmla="*/ 7069540 w 7069540"/>
              <a:gd name="connsiteY1" fmla="*/ 0 h 2286000"/>
              <a:gd name="connsiteX2" fmla="*/ 6415490 w 7069540"/>
              <a:gd name="connsiteY2" fmla="*/ 2286000 h 2286000"/>
              <a:gd name="connsiteX3" fmla="*/ 644525 w 7069540"/>
              <a:gd name="connsiteY3" fmla="*/ 2286000 h 2286000"/>
              <a:gd name="connsiteX4" fmla="*/ 0 w 706954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9540" h="2286000">
                <a:moveTo>
                  <a:pt x="0" y="0"/>
                </a:moveTo>
                <a:lnTo>
                  <a:pt x="7069540" y="0"/>
                </a:lnTo>
                <a:lnTo>
                  <a:pt x="6415490" y="2286000"/>
                </a:lnTo>
                <a:lnTo>
                  <a:pt x="644525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19" name="Rectangle 6"/>
          <p:cNvSpPr/>
          <p:nvPr userDrawn="1"/>
        </p:nvSpPr>
        <p:spPr>
          <a:xfrm>
            <a:off x="0" y="2286000"/>
            <a:ext cx="4572000" cy="2303468"/>
          </a:xfrm>
          <a:custGeom>
            <a:avLst/>
            <a:gdLst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45720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28944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300400"/>
              <a:gd name="connsiteX1" fmla="*/ 4572000 w 4572000"/>
              <a:gd name="connsiteY1" fmla="*/ 0 h 2300400"/>
              <a:gd name="connsiteX2" fmla="*/ 3909600 w 4572000"/>
              <a:gd name="connsiteY2" fmla="*/ 2300400 h 2300400"/>
              <a:gd name="connsiteX3" fmla="*/ 0 w 4572000"/>
              <a:gd name="connsiteY3" fmla="*/ 2286000 h 2300400"/>
              <a:gd name="connsiteX4" fmla="*/ 0 w 4572000"/>
              <a:gd name="connsiteY4" fmla="*/ 0 h 23004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3909600 w 4572000"/>
              <a:gd name="connsiteY2" fmla="*/ 22716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  <a:gd name="connsiteX0" fmla="*/ 0 w 4572000"/>
              <a:gd name="connsiteY0" fmla="*/ 0 h 2286000"/>
              <a:gd name="connsiteX1" fmla="*/ 4572000 w 4572000"/>
              <a:gd name="connsiteY1" fmla="*/ 0 h 2286000"/>
              <a:gd name="connsiteX2" fmla="*/ 3909600 w 4572000"/>
              <a:gd name="connsiteY2" fmla="*/ 2286000 h 2286000"/>
              <a:gd name="connsiteX3" fmla="*/ 0 w 4572000"/>
              <a:gd name="connsiteY3" fmla="*/ 2286000 h 2286000"/>
              <a:gd name="connsiteX4" fmla="*/ 0 w 4572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286000">
                <a:moveTo>
                  <a:pt x="0" y="0"/>
                </a:moveTo>
                <a:lnTo>
                  <a:pt x="4572000" y="0"/>
                </a:lnTo>
                <a:lnTo>
                  <a:pt x="39096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21" name="Rectangle 9"/>
          <p:cNvSpPr/>
          <p:nvPr userDrawn="1"/>
        </p:nvSpPr>
        <p:spPr>
          <a:xfrm>
            <a:off x="0" y="4572000"/>
            <a:ext cx="684000" cy="2293200"/>
          </a:xfrm>
          <a:custGeom>
            <a:avLst/>
            <a:gdLst>
              <a:gd name="connsiteX0" fmla="*/ 0 w 684000"/>
              <a:gd name="connsiteY0" fmla="*/ 0 h 2286000"/>
              <a:gd name="connsiteX1" fmla="*/ 684000 w 684000"/>
              <a:gd name="connsiteY1" fmla="*/ 0 h 2286000"/>
              <a:gd name="connsiteX2" fmla="*/ 684000 w 684000"/>
              <a:gd name="connsiteY2" fmla="*/ 2286000 h 2286000"/>
              <a:gd name="connsiteX3" fmla="*/ 0 w 684000"/>
              <a:gd name="connsiteY3" fmla="*/ 2286000 h 2286000"/>
              <a:gd name="connsiteX4" fmla="*/ 0 w 684000"/>
              <a:gd name="connsiteY4" fmla="*/ 0 h 2286000"/>
              <a:gd name="connsiteX0" fmla="*/ 0 w 684000"/>
              <a:gd name="connsiteY0" fmla="*/ 0 h 2293200"/>
              <a:gd name="connsiteX1" fmla="*/ 684000 w 684000"/>
              <a:gd name="connsiteY1" fmla="*/ 0 h 2293200"/>
              <a:gd name="connsiteX2" fmla="*/ 14400 w 684000"/>
              <a:gd name="connsiteY2" fmla="*/ 2293200 h 2293200"/>
              <a:gd name="connsiteX3" fmla="*/ 0 w 684000"/>
              <a:gd name="connsiteY3" fmla="*/ 2286000 h 2293200"/>
              <a:gd name="connsiteX4" fmla="*/ 0 w 684000"/>
              <a:gd name="connsiteY4" fmla="*/ 0 h 229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93200">
                <a:moveTo>
                  <a:pt x="0" y="0"/>
                </a:moveTo>
                <a:lnTo>
                  <a:pt x="684000" y="0"/>
                </a:lnTo>
                <a:lnTo>
                  <a:pt x="14400" y="22932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22" name="Rectangle 10"/>
          <p:cNvSpPr/>
          <p:nvPr userDrawn="1"/>
        </p:nvSpPr>
        <p:spPr>
          <a:xfrm>
            <a:off x="0" y="4565651"/>
            <a:ext cx="7201786" cy="2292353"/>
          </a:xfrm>
          <a:custGeom>
            <a:avLst/>
            <a:gdLst>
              <a:gd name="connsiteX0" fmla="*/ 0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0 w 7201786"/>
              <a:gd name="connsiteY4" fmla="*/ 0 h 2286000"/>
              <a:gd name="connsiteX0" fmla="*/ 1070344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1070344 w 7201786"/>
              <a:gd name="connsiteY4" fmla="*/ 0 h 2286000"/>
              <a:gd name="connsiteX0" fmla="*/ 680484 w 7201786"/>
              <a:gd name="connsiteY0" fmla="*/ 14177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484 w 7201786"/>
              <a:gd name="connsiteY4" fmla="*/ 14177 h 2286000"/>
              <a:gd name="connsiteX0" fmla="*/ 694660 w 7201786"/>
              <a:gd name="connsiteY0" fmla="*/ 0 h 2286000"/>
              <a:gd name="connsiteX1" fmla="*/ 7201786 w 7201786"/>
              <a:gd name="connsiteY1" fmla="*/ 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94660 w 7201786"/>
              <a:gd name="connsiteY0" fmla="*/ 0 h 2286000"/>
              <a:gd name="connsiteX1" fmla="*/ 5543107 w 7201786"/>
              <a:gd name="connsiteY1" fmla="*/ 7089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94660 w 7201786"/>
              <a:gd name="connsiteY0" fmla="*/ 0 h 2286000"/>
              <a:gd name="connsiteX1" fmla="*/ 6535479 w 7201786"/>
              <a:gd name="connsiteY1" fmla="*/ 14178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94660 w 7201786"/>
              <a:gd name="connsiteY4" fmla="*/ 0 h 2286000"/>
              <a:gd name="connsiteX0" fmla="*/ 680805 w 7201786"/>
              <a:gd name="connsiteY0" fmla="*/ 0 h 2286000"/>
              <a:gd name="connsiteX1" fmla="*/ 6535479 w 7201786"/>
              <a:gd name="connsiteY1" fmla="*/ 14178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511234 w 7201786"/>
              <a:gd name="connsiteY1" fmla="*/ 725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2275 h 2288275"/>
              <a:gd name="connsiteX1" fmla="*/ 6498534 w 7201786"/>
              <a:gd name="connsiteY1" fmla="*/ 0 h 2288275"/>
              <a:gd name="connsiteX2" fmla="*/ 7201786 w 7201786"/>
              <a:gd name="connsiteY2" fmla="*/ 2288275 h 2288275"/>
              <a:gd name="connsiteX3" fmla="*/ 0 w 7201786"/>
              <a:gd name="connsiteY3" fmla="*/ 2288275 h 2288275"/>
              <a:gd name="connsiteX4" fmla="*/ 680805 w 7201786"/>
              <a:gd name="connsiteY4" fmla="*/ 2275 h 2288275"/>
              <a:gd name="connsiteX0" fmla="*/ 680805 w 7201786"/>
              <a:gd name="connsiteY0" fmla="*/ 0 h 2286000"/>
              <a:gd name="connsiteX1" fmla="*/ 6495359 w 7201786"/>
              <a:gd name="connsiteY1" fmla="*/ 26300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489009 w 7201786"/>
              <a:gd name="connsiteY1" fmla="*/ 4075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86000"/>
              <a:gd name="connsiteX1" fmla="*/ 6489009 w 7201786"/>
              <a:gd name="connsiteY1" fmla="*/ 4075 h 2286000"/>
              <a:gd name="connsiteX2" fmla="*/ 7201786 w 7201786"/>
              <a:gd name="connsiteY2" fmla="*/ 2286000 h 2286000"/>
              <a:gd name="connsiteX3" fmla="*/ 0 w 7201786"/>
              <a:gd name="connsiteY3" fmla="*/ 2286000 h 2286000"/>
              <a:gd name="connsiteX4" fmla="*/ 680805 w 7201786"/>
              <a:gd name="connsiteY4" fmla="*/ 0 h 2286000"/>
              <a:gd name="connsiteX0" fmla="*/ 680805 w 7201786"/>
              <a:gd name="connsiteY0" fmla="*/ 0 h 2292350"/>
              <a:gd name="connsiteX1" fmla="*/ 6489009 w 7201786"/>
              <a:gd name="connsiteY1" fmla="*/ 10425 h 2292350"/>
              <a:gd name="connsiteX2" fmla="*/ 7201786 w 7201786"/>
              <a:gd name="connsiteY2" fmla="*/ 2292350 h 2292350"/>
              <a:gd name="connsiteX3" fmla="*/ 0 w 7201786"/>
              <a:gd name="connsiteY3" fmla="*/ 2292350 h 2292350"/>
              <a:gd name="connsiteX4" fmla="*/ 680805 w 7201786"/>
              <a:gd name="connsiteY4" fmla="*/ 0 h 22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1786" h="2292350">
                <a:moveTo>
                  <a:pt x="680805" y="0"/>
                </a:moveTo>
                <a:lnTo>
                  <a:pt x="6489009" y="10425"/>
                </a:lnTo>
                <a:lnTo>
                  <a:pt x="7201786" y="2292350"/>
                </a:lnTo>
                <a:lnTo>
                  <a:pt x="0" y="2292350"/>
                </a:lnTo>
                <a:lnTo>
                  <a:pt x="680805" y="0"/>
                </a:ln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90" y="1709743"/>
            <a:ext cx="4468229" cy="2852737"/>
          </a:xfrm>
        </p:spPr>
        <p:txBody>
          <a:bodyPr anchor="b">
            <a:normAutofit/>
          </a:bodyPr>
          <a:lstStyle>
            <a:lvl1pPr>
              <a:defRPr sz="1575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8"/>
            <a:ext cx="5776912" cy="1500187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7201787" y="6172200"/>
            <a:ext cx="1942214" cy="677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811" y="5339561"/>
            <a:ext cx="863031" cy="12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7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0831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2239"/>
            <a:ext cx="3886200" cy="483472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2239"/>
            <a:ext cx="3886200" cy="483472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7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>
                <a:solidFill>
                  <a:srgbClr val="F0831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9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0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135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135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230A-DD34-7D45-B8C2-036D57E3CFCA}" type="datetimeFigureOut">
              <a:rPr lang="fr-FR" smtClean="0">
                <a:solidFill>
                  <a:prstClr val="white"/>
                </a:solidFill>
              </a:rPr>
              <a:pPr/>
              <a:t>05/10/2020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708-E346-0E4A-8AD9-FA10F5184634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9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-6350" y="6615575"/>
            <a:ext cx="628650" cy="254000"/>
          </a:xfrm>
          <a:custGeom>
            <a:avLst/>
            <a:gdLst>
              <a:gd name="connsiteX0" fmla="*/ 0 w 628650"/>
              <a:gd name="connsiteY0" fmla="*/ 0 h 257175"/>
              <a:gd name="connsiteX1" fmla="*/ 628650 w 628650"/>
              <a:gd name="connsiteY1" fmla="*/ 0 h 257175"/>
              <a:gd name="connsiteX2" fmla="*/ 628650 w 628650"/>
              <a:gd name="connsiteY2" fmla="*/ 25717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628650"/>
              <a:gd name="connsiteY0" fmla="*/ 0 h 257175"/>
              <a:gd name="connsiteX1" fmla="*/ 628650 w 628650"/>
              <a:gd name="connsiteY1" fmla="*/ 0 h 257175"/>
              <a:gd name="connsiteX2" fmla="*/ 447675 w 628650"/>
              <a:gd name="connsiteY2" fmla="*/ 25082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628650"/>
              <a:gd name="connsiteY0" fmla="*/ 0 h 257175"/>
              <a:gd name="connsiteX1" fmla="*/ 628650 w 628650"/>
              <a:gd name="connsiteY1" fmla="*/ 0 h 257175"/>
              <a:gd name="connsiteX2" fmla="*/ 542925 w 628650"/>
              <a:gd name="connsiteY2" fmla="*/ 25717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542925"/>
              <a:gd name="connsiteY0" fmla="*/ 34925 h 292100"/>
              <a:gd name="connsiteX1" fmla="*/ 504825 w 542925"/>
              <a:gd name="connsiteY1" fmla="*/ 0 h 292100"/>
              <a:gd name="connsiteX2" fmla="*/ 542925 w 542925"/>
              <a:gd name="connsiteY2" fmla="*/ 292100 h 292100"/>
              <a:gd name="connsiteX3" fmla="*/ 0 w 542925"/>
              <a:gd name="connsiteY3" fmla="*/ 292100 h 292100"/>
              <a:gd name="connsiteX4" fmla="*/ 0 w 542925"/>
              <a:gd name="connsiteY4" fmla="*/ 34925 h 292100"/>
              <a:gd name="connsiteX0" fmla="*/ 0 w 628650"/>
              <a:gd name="connsiteY0" fmla="*/ 0 h 257175"/>
              <a:gd name="connsiteX1" fmla="*/ 628650 w 628650"/>
              <a:gd name="connsiteY1" fmla="*/ 3175 h 257175"/>
              <a:gd name="connsiteX2" fmla="*/ 542925 w 628650"/>
              <a:gd name="connsiteY2" fmla="*/ 25717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635000"/>
              <a:gd name="connsiteY0" fmla="*/ 6350 h 254000"/>
              <a:gd name="connsiteX1" fmla="*/ 635000 w 635000"/>
              <a:gd name="connsiteY1" fmla="*/ 0 h 254000"/>
              <a:gd name="connsiteX2" fmla="*/ 549275 w 635000"/>
              <a:gd name="connsiteY2" fmla="*/ 254000 h 254000"/>
              <a:gd name="connsiteX3" fmla="*/ 6350 w 635000"/>
              <a:gd name="connsiteY3" fmla="*/ 254000 h 254000"/>
              <a:gd name="connsiteX4" fmla="*/ 0 w 635000"/>
              <a:gd name="connsiteY4" fmla="*/ 6350 h 254000"/>
              <a:gd name="connsiteX0" fmla="*/ 3175 w 628650"/>
              <a:gd name="connsiteY0" fmla="*/ 0 h 254000"/>
              <a:gd name="connsiteX1" fmla="*/ 628650 w 628650"/>
              <a:gd name="connsiteY1" fmla="*/ 0 h 254000"/>
              <a:gd name="connsiteX2" fmla="*/ 542925 w 628650"/>
              <a:gd name="connsiteY2" fmla="*/ 254000 h 254000"/>
              <a:gd name="connsiteX3" fmla="*/ 0 w 628650"/>
              <a:gd name="connsiteY3" fmla="*/ 254000 h 254000"/>
              <a:gd name="connsiteX4" fmla="*/ 3175 w 628650"/>
              <a:gd name="connsiteY4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" h="254000">
                <a:moveTo>
                  <a:pt x="3175" y="0"/>
                </a:moveTo>
                <a:lnTo>
                  <a:pt x="628650" y="0"/>
                </a:lnTo>
                <a:lnTo>
                  <a:pt x="542925" y="254000"/>
                </a:lnTo>
                <a:lnTo>
                  <a:pt x="0" y="254000"/>
                </a:lnTo>
                <a:cubicBezTo>
                  <a:pt x="1058" y="169333"/>
                  <a:pt x="2117" y="84667"/>
                  <a:pt x="3175" y="0"/>
                </a:cubicBezTo>
                <a:close/>
              </a:path>
            </a:pathLst>
          </a:custGeom>
          <a:solidFill>
            <a:srgbClr val="005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12" name="Rectangle 7"/>
          <p:cNvSpPr/>
          <p:nvPr userDrawn="1"/>
        </p:nvSpPr>
        <p:spPr>
          <a:xfrm rot="10800000">
            <a:off x="519572" y="6615575"/>
            <a:ext cx="1307485" cy="257248"/>
          </a:xfrm>
          <a:custGeom>
            <a:avLst/>
            <a:gdLst>
              <a:gd name="connsiteX0" fmla="*/ 0 w 628650"/>
              <a:gd name="connsiteY0" fmla="*/ 0 h 257175"/>
              <a:gd name="connsiteX1" fmla="*/ 628650 w 628650"/>
              <a:gd name="connsiteY1" fmla="*/ 0 h 257175"/>
              <a:gd name="connsiteX2" fmla="*/ 628650 w 628650"/>
              <a:gd name="connsiteY2" fmla="*/ 25717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628650"/>
              <a:gd name="connsiteY0" fmla="*/ 0 h 257175"/>
              <a:gd name="connsiteX1" fmla="*/ 628650 w 628650"/>
              <a:gd name="connsiteY1" fmla="*/ 0 h 257175"/>
              <a:gd name="connsiteX2" fmla="*/ 447675 w 628650"/>
              <a:gd name="connsiteY2" fmla="*/ 25082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628650"/>
              <a:gd name="connsiteY0" fmla="*/ 0 h 257175"/>
              <a:gd name="connsiteX1" fmla="*/ 628650 w 628650"/>
              <a:gd name="connsiteY1" fmla="*/ 0 h 257175"/>
              <a:gd name="connsiteX2" fmla="*/ 542925 w 628650"/>
              <a:gd name="connsiteY2" fmla="*/ 25717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542925"/>
              <a:gd name="connsiteY0" fmla="*/ 34925 h 292100"/>
              <a:gd name="connsiteX1" fmla="*/ 504825 w 542925"/>
              <a:gd name="connsiteY1" fmla="*/ 0 h 292100"/>
              <a:gd name="connsiteX2" fmla="*/ 542925 w 542925"/>
              <a:gd name="connsiteY2" fmla="*/ 292100 h 292100"/>
              <a:gd name="connsiteX3" fmla="*/ 0 w 542925"/>
              <a:gd name="connsiteY3" fmla="*/ 292100 h 292100"/>
              <a:gd name="connsiteX4" fmla="*/ 0 w 542925"/>
              <a:gd name="connsiteY4" fmla="*/ 34925 h 292100"/>
              <a:gd name="connsiteX0" fmla="*/ 0 w 628650"/>
              <a:gd name="connsiteY0" fmla="*/ 0 h 257175"/>
              <a:gd name="connsiteX1" fmla="*/ 628650 w 628650"/>
              <a:gd name="connsiteY1" fmla="*/ 3175 h 257175"/>
              <a:gd name="connsiteX2" fmla="*/ 542925 w 628650"/>
              <a:gd name="connsiteY2" fmla="*/ 257175 h 257175"/>
              <a:gd name="connsiteX3" fmla="*/ 0 w 628650"/>
              <a:gd name="connsiteY3" fmla="*/ 257175 h 257175"/>
              <a:gd name="connsiteX4" fmla="*/ 0 w 628650"/>
              <a:gd name="connsiteY4" fmla="*/ 0 h 257175"/>
              <a:gd name="connsiteX0" fmla="*/ 0 w 635000"/>
              <a:gd name="connsiteY0" fmla="*/ 6350 h 254000"/>
              <a:gd name="connsiteX1" fmla="*/ 635000 w 635000"/>
              <a:gd name="connsiteY1" fmla="*/ 0 h 254000"/>
              <a:gd name="connsiteX2" fmla="*/ 549275 w 635000"/>
              <a:gd name="connsiteY2" fmla="*/ 254000 h 254000"/>
              <a:gd name="connsiteX3" fmla="*/ 6350 w 635000"/>
              <a:gd name="connsiteY3" fmla="*/ 254000 h 254000"/>
              <a:gd name="connsiteX4" fmla="*/ 0 w 635000"/>
              <a:gd name="connsiteY4" fmla="*/ 6350 h 254000"/>
              <a:gd name="connsiteX0" fmla="*/ 3175 w 628650"/>
              <a:gd name="connsiteY0" fmla="*/ 0 h 254000"/>
              <a:gd name="connsiteX1" fmla="*/ 628650 w 628650"/>
              <a:gd name="connsiteY1" fmla="*/ 0 h 254000"/>
              <a:gd name="connsiteX2" fmla="*/ 542925 w 628650"/>
              <a:gd name="connsiteY2" fmla="*/ 254000 h 254000"/>
              <a:gd name="connsiteX3" fmla="*/ 0 w 628650"/>
              <a:gd name="connsiteY3" fmla="*/ 254000 h 254000"/>
              <a:gd name="connsiteX4" fmla="*/ 3175 w 628650"/>
              <a:gd name="connsiteY4" fmla="*/ 0 h 254000"/>
              <a:gd name="connsiteX0" fmla="*/ 3175 w 628650"/>
              <a:gd name="connsiteY0" fmla="*/ 0 h 254000"/>
              <a:gd name="connsiteX1" fmla="*/ 628650 w 628650"/>
              <a:gd name="connsiteY1" fmla="*/ 0 h 254000"/>
              <a:gd name="connsiteX2" fmla="*/ 588887 w 628650"/>
              <a:gd name="connsiteY2" fmla="*/ 247650 h 254000"/>
              <a:gd name="connsiteX3" fmla="*/ 0 w 628650"/>
              <a:gd name="connsiteY3" fmla="*/ 254000 h 254000"/>
              <a:gd name="connsiteX4" fmla="*/ 3175 w 628650"/>
              <a:gd name="connsiteY4" fmla="*/ 0 h 254000"/>
              <a:gd name="connsiteX0" fmla="*/ 31 w 625506"/>
              <a:gd name="connsiteY0" fmla="*/ 0 h 254000"/>
              <a:gd name="connsiteX1" fmla="*/ 625506 w 625506"/>
              <a:gd name="connsiteY1" fmla="*/ 0 h 254000"/>
              <a:gd name="connsiteX2" fmla="*/ 585743 w 625506"/>
              <a:gd name="connsiteY2" fmla="*/ 247650 h 254000"/>
              <a:gd name="connsiteX3" fmla="*/ 25027 w 625506"/>
              <a:gd name="connsiteY3" fmla="*/ 254000 h 254000"/>
              <a:gd name="connsiteX4" fmla="*/ 31 w 625506"/>
              <a:gd name="connsiteY4" fmla="*/ 0 h 254000"/>
              <a:gd name="connsiteX0" fmla="*/ 31 w 625506"/>
              <a:gd name="connsiteY0" fmla="*/ 0 h 254076"/>
              <a:gd name="connsiteX1" fmla="*/ 625506 w 625506"/>
              <a:gd name="connsiteY1" fmla="*/ 0 h 254076"/>
              <a:gd name="connsiteX2" fmla="*/ 585743 w 625506"/>
              <a:gd name="connsiteY2" fmla="*/ 247650 h 254076"/>
              <a:gd name="connsiteX3" fmla="*/ 25027 w 625506"/>
              <a:gd name="connsiteY3" fmla="*/ 254000 h 254076"/>
              <a:gd name="connsiteX4" fmla="*/ 31 w 625506"/>
              <a:gd name="connsiteY4" fmla="*/ 0 h 254076"/>
              <a:gd name="connsiteX0" fmla="*/ 15 w 625490"/>
              <a:gd name="connsiteY0" fmla="*/ 0 h 254076"/>
              <a:gd name="connsiteX1" fmla="*/ 625490 w 625490"/>
              <a:gd name="connsiteY1" fmla="*/ 0 h 254076"/>
              <a:gd name="connsiteX2" fmla="*/ 585727 w 625490"/>
              <a:gd name="connsiteY2" fmla="*/ 247650 h 254076"/>
              <a:gd name="connsiteX3" fmla="*/ 54664 w 625490"/>
              <a:gd name="connsiteY3" fmla="*/ 254000 h 254076"/>
              <a:gd name="connsiteX4" fmla="*/ 15 w 625490"/>
              <a:gd name="connsiteY4" fmla="*/ 0 h 254076"/>
              <a:gd name="connsiteX0" fmla="*/ 20 w 625495"/>
              <a:gd name="connsiteY0" fmla="*/ 0 h 250902"/>
              <a:gd name="connsiteX1" fmla="*/ 625495 w 625495"/>
              <a:gd name="connsiteY1" fmla="*/ 0 h 250902"/>
              <a:gd name="connsiteX2" fmla="*/ 585732 w 625495"/>
              <a:gd name="connsiteY2" fmla="*/ 247650 h 250902"/>
              <a:gd name="connsiteX3" fmla="*/ 38360 w 625495"/>
              <a:gd name="connsiteY3" fmla="*/ 250825 h 250902"/>
              <a:gd name="connsiteX4" fmla="*/ 20 w 625495"/>
              <a:gd name="connsiteY4" fmla="*/ 0 h 250902"/>
              <a:gd name="connsiteX0" fmla="*/ 59 w 598846"/>
              <a:gd name="connsiteY0" fmla="*/ 0 h 254076"/>
              <a:gd name="connsiteX1" fmla="*/ 598846 w 598846"/>
              <a:gd name="connsiteY1" fmla="*/ 3175 h 254076"/>
              <a:gd name="connsiteX2" fmla="*/ 559083 w 598846"/>
              <a:gd name="connsiteY2" fmla="*/ 250825 h 254076"/>
              <a:gd name="connsiteX3" fmla="*/ 11711 w 598846"/>
              <a:gd name="connsiteY3" fmla="*/ 254000 h 254076"/>
              <a:gd name="connsiteX4" fmla="*/ 59 w 598846"/>
              <a:gd name="connsiteY4" fmla="*/ 0 h 254076"/>
              <a:gd name="connsiteX0" fmla="*/ 24 w 618086"/>
              <a:gd name="connsiteY0" fmla="*/ 0 h 257249"/>
              <a:gd name="connsiteX1" fmla="*/ 618086 w 618086"/>
              <a:gd name="connsiteY1" fmla="*/ 6350 h 257249"/>
              <a:gd name="connsiteX2" fmla="*/ 578323 w 618086"/>
              <a:gd name="connsiteY2" fmla="*/ 254000 h 257249"/>
              <a:gd name="connsiteX3" fmla="*/ 30951 w 618086"/>
              <a:gd name="connsiteY3" fmla="*/ 257175 h 257249"/>
              <a:gd name="connsiteX4" fmla="*/ 24 w 618086"/>
              <a:gd name="connsiteY4" fmla="*/ 0 h 257249"/>
              <a:gd name="connsiteX0" fmla="*/ 0 w 618062"/>
              <a:gd name="connsiteY0" fmla="*/ 0 h 257248"/>
              <a:gd name="connsiteX1" fmla="*/ 618062 w 618062"/>
              <a:gd name="connsiteY1" fmla="*/ 6350 h 257248"/>
              <a:gd name="connsiteX2" fmla="*/ 578299 w 618062"/>
              <a:gd name="connsiteY2" fmla="*/ 254000 h 257248"/>
              <a:gd name="connsiteX3" fmla="*/ 30927 w 618062"/>
              <a:gd name="connsiteY3" fmla="*/ 257175 h 257248"/>
              <a:gd name="connsiteX4" fmla="*/ 0 w 618062"/>
              <a:gd name="connsiteY4" fmla="*/ 0 h 257248"/>
              <a:gd name="connsiteX0" fmla="*/ 0 w 597305"/>
              <a:gd name="connsiteY0" fmla="*/ 9525 h 266773"/>
              <a:gd name="connsiteX1" fmla="*/ 597305 w 597305"/>
              <a:gd name="connsiteY1" fmla="*/ 0 h 266773"/>
              <a:gd name="connsiteX2" fmla="*/ 578299 w 597305"/>
              <a:gd name="connsiteY2" fmla="*/ 263525 h 266773"/>
              <a:gd name="connsiteX3" fmla="*/ 30927 w 597305"/>
              <a:gd name="connsiteY3" fmla="*/ 266700 h 266773"/>
              <a:gd name="connsiteX4" fmla="*/ 0 w 597305"/>
              <a:gd name="connsiteY4" fmla="*/ 9525 h 266773"/>
              <a:gd name="connsiteX0" fmla="*/ 0 w 578299"/>
              <a:gd name="connsiteY0" fmla="*/ 0 h 257248"/>
              <a:gd name="connsiteX1" fmla="*/ 554308 w 578299"/>
              <a:gd name="connsiteY1" fmla="*/ 60325 h 257248"/>
              <a:gd name="connsiteX2" fmla="*/ 578299 w 578299"/>
              <a:gd name="connsiteY2" fmla="*/ 254000 h 257248"/>
              <a:gd name="connsiteX3" fmla="*/ 30927 w 578299"/>
              <a:gd name="connsiteY3" fmla="*/ 257175 h 257248"/>
              <a:gd name="connsiteX4" fmla="*/ 0 w 578299"/>
              <a:gd name="connsiteY4" fmla="*/ 0 h 257248"/>
              <a:gd name="connsiteX0" fmla="*/ 0 w 598788"/>
              <a:gd name="connsiteY0" fmla="*/ 0 h 257248"/>
              <a:gd name="connsiteX1" fmla="*/ 598788 w 598788"/>
              <a:gd name="connsiteY1" fmla="*/ 0 h 257248"/>
              <a:gd name="connsiteX2" fmla="*/ 578299 w 598788"/>
              <a:gd name="connsiteY2" fmla="*/ 254000 h 257248"/>
              <a:gd name="connsiteX3" fmla="*/ 30927 w 598788"/>
              <a:gd name="connsiteY3" fmla="*/ 257175 h 257248"/>
              <a:gd name="connsiteX4" fmla="*/ 0 w 598788"/>
              <a:gd name="connsiteY4" fmla="*/ 0 h 257248"/>
              <a:gd name="connsiteX0" fmla="*/ 0 w 598788"/>
              <a:gd name="connsiteY0" fmla="*/ 0 h 257248"/>
              <a:gd name="connsiteX1" fmla="*/ 598788 w 598788"/>
              <a:gd name="connsiteY1" fmla="*/ 0 h 257248"/>
              <a:gd name="connsiteX2" fmla="*/ 508614 w 598788"/>
              <a:gd name="connsiteY2" fmla="*/ 257175 h 257248"/>
              <a:gd name="connsiteX3" fmla="*/ 30927 w 598788"/>
              <a:gd name="connsiteY3" fmla="*/ 257175 h 257248"/>
              <a:gd name="connsiteX4" fmla="*/ 0 w 598788"/>
              <a:gd name="connsiteY4" fmla="*/ 0 h 257248"/>
              <a:gd name="connsiteX0" fmla="*/ 0 w 598788"/>
              <a:gd name="connsiteY0" fmla="*/ 0 h 257248"/>
              <a:gd name="connsiteX1" fmla="*/ 598788 w 598788"/>
              <a:gd name="connsiteY1" fmla="*/ 0 h 257248"/>
              <a:gd name="connsiteX2" fmla="*/ 559025 w 598788"/>
              <a:gd name="connsiteY2" fmla="*/ 254000 h 257248"/>
              <a:gd name="connsiteX3" fmla="*/ 30927 w 598788"/>
              <a:gd name="connsiteY3" fmla="*/ 257175 h 257248"/>
              <a:gd name="connsiteX4" fmla="*/ 0 w 598788"/>
              <a:gd name="connsiteY4" fmla="*/ 0 h 257248"/>
              <a:gd name="connsiteX0" fmla="*/ 0 w 598788"/>
              <a:gd name="connsiteY0" fmla="*/ 0 h 257248"/>
              <a:gd name="connsiteX1" fmla="*/ 598788 w 598788"/>
              <a:gd name="connsiteY1" fmla="*/ 0 h 257248"/>
              <a:gd name="connsiteX2" fmla="*/ 557571 w 598788"/>
              <a:gd name="connsiteY2" fmla="*/ 257175 h 257248"/>
              <a:gd name="connsiteX3" fmla="*/ 30927 w 598788"/>
              <a:gd name="connsiteY3" fmla="*/ 257175 h 257248"/>
              <a:gd name="connsiteX4" fmla="*/ 0 w 598788"/>
              <a:gd name="connsiteY4" fmla="*/ 0 h 25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8" h="257248">
                <a:moveTo>
                  <a:pt x="0" y="0"/>
                </a:moveTo>
                <a:lnTo>
                  <a:pt x="598788" y="0"/>
                </a:lnTo>
                <a:lnTo>
                  <a:pt x="557571" y="257175"/>
                </a:lnTo>
                <a:lnTo>
                  <a:pt x="30927" y="257175"/>
                </a:lnTo>
                <a:cubicBezTo>
                  <a:pt x="31985" y="261408"/>
                  <a:pt x="9321" y="81492"/>
                  <a:pt x="0" y="0"/>
                </a:cubicBezTo>
                <a:close/>
              </a:path>
            </a:pathLst>
          </a:custGeom>
          <a:solidFill>
            <a:srgbClr val="08B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fr-FR" sz="1013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30"/>
            <a:ext cx="7886700" cy="691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317076"/>
            <a:ext cx="7886700" cy="4859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569927" y="65586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hangingPunct="1"/>
            <a:fld id="{C804230A-DD34-7D45-B8C2-036D57E3CFCA}" type="datetimeFigureOut">
              <a:rPr lang="fr-FR" kern="1200" smtClean="0">
                <a:solidFill>
                  <a:prstClr val="white"/>
                </a:solidFill>
              </a:rPr>
              <a:pPr hangingPunct="1"/>
              <a:t>05/10/2020</a:t>
            </a:fld>
            <a:endParaRPr lang="fr-FR" kern="12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247976" y="654253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hangingPunct="1"/>
            <a:fld id="{4C5C2708-E346-0E4A-8AD9-FA10F5184634}" type="slidenum">
              <a:rPr lang="fr-FR" kern="1200" smtClean="0">
                <a:solidFill>
                  <a:prstClr val="white"/>
                </a:solidFill>
              </a:rPr>
              <a:pPr hangingPunct="1"/>
              <a:t>‹N°›</a:t>
            </a:fld>
            <a:endParaRPr lang="fr-FR" kern="120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65" y="6287501"/>
            <a:ext cx="1341120" cy="5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2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09" r:id="rId12"/>
    <p:sldLayoutId id="2147483710" r:id="rId13"/>
    <p:sldLayoutId id="2147483696" r:id="rId14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350" b="1" u="sng" kern="1200">
          <a:solidFill>
            <a:srgbClr val="F08312"/>
          </a:solidFill>
          <a:latin typeface="Arial" charset="0"/>
          <a:ea typeface="Arial" charset="0"/>
          <a:cs typeface="Arial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laire.grangette@pepite.bretagne.fr" TargetMode="External"/><Relationship Id="rId4" Type="http://schemas.openxmlformats.org/officeDocument/2006/relationships/hyperlink" Target="mailto:carole.osmond@univ-brest.fr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l9u1beNwk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W_ZGxp-4z4" TargetMode="Externa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367562511?app_id=122963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s://www.youtube.com/watch?v=rFLIh7GbPnw&#8203;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epitebretagne.fr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54380"/>
            <a:ext cx="8683836" cy="48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2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157" y="1309516"/>
            <a:ext cx="6850914" cy="2434821"/>
          </a:xfrm>
        </p:spPr>
        <p:txBody>
          <a:bodyPr vert="horz" lIns="34289" tIns="34289" rIns="34289" bIns="34289" rtlCol="0" anchor="t">
            <a:noAutofit/>
          </a:bodyPr>
          <a:lstStyle/>
          <a:p>
            <a:pPr marL="128270" indent="-128270">
              <a:buFont typeface="Wingdings" panose="05000000000000000000" pitchFamily="2" charset="2"/>
              <a:buChar char="Ø"/>
            </a:pPr>
            <a:r>
              <a:rPr lang="fr-FR" sz="1600" i="1" dirty="0">
                <a:latin typeface="Arial"/>
                <a:cs typeface="Arial"/>
              </a:rPr>
              <a:t>Vous avez une idée ? Vous voulez la tester et mobiliser une équipe projet  pendant 5 mois ?  </a:t>
            </a:r>
            <a:endParaRPr lang="fr-FR" sz="1600"/>
          </a:p>
          <a:p>
            <a:pPr marL="128270" indent="-128270"/>
            <a:endParaRPr lang="fr-FR" sz="1600" i="1" dirty="0"/>
          </a:p>
          <a:p>
            <a:pPr marL="128270" indent="-128270">
              <a:buFont typeface="Wingdings" panose="05000000000000000000" pitchFamily="2" charset="2"/>
              <a:buChar char="Ø"/>
            </a:pPr>
            <a:r>
              <a:rPr lang="fr-FR" sz="1600" i="1" dirty="0">
                <a:latin typeface="Arial"/>
                <a:cs typeface="Arial"/>
              </a:rPr>
              <a:t> Vous n’avez pas d’idée mais vous vous intéressez à l’entrepreneuriat ? vous aimeriez conseiller, vous rendre utile au service d’un projet d’entreprise ?  Et mettre en pratique vos compétences ? </a:t>
            </a:r>
          </a:p>
          <a:p>
            <a:pPr marL="128270" indent="-128270"/>
            <a:endParaRPr lang="fr-FR" sz="1600" i="1" dirty="0"/>
          </a:p>
          <a:p>
            <a:pPr marL="128270" indent="-128270">
              <a:buFont typeface="Wingdings" panose="05000000000000000000" pitchFamily="2" charset="2"/>
              <a:buChar char="Ø"/>
            </a:pPr>
            <a:r>
              <a:rPr lang="fr-FR" sz="1600" i="1" dirty="0">
                <a:latin typeface="Arial"/>
                <a:cs typeface="Arial"/>
              </a:rPr>
              <a:t> Vous voulez enrichir votre cv avec des compétences reconnues par les recruteurs dans le monde professionnel ?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A0E345-DBD9-4A8B-B36C-B3CC9013A275}"/>
              </a:ext>
            </a:extLst>
          </p:cNvPr>
          <p:cNvSpPr txBox="1"/>
          <p:nvPr/>
        </p:nvSpPr>
        <p:spPr>
          <a:xfrm>
            <a:off x="1609993" y="4232233"/>
            <a:ext cx="5760582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14313" indent="-214313" algn="ctr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chemeClr val="accent2"/>
                </a:solidFill>
              </a:rPr>
              <a:t>Participez au challenge des ENTREP en Bretagne 2021 !</a:t>
            </a:r>
          </a:p>
          <a:p>
            <a:pPr marL="214313" indent="-214313" algn="ctr">
              <a:buFont typeface="Wingdings" panose="05000000000000000000" pitchFamily="2" charset="2"/>
              <a:buChar char="Ø"/>
            </a:pPr>
            <a:endParaRPr lang="fr-FR" b="1" i="1" dirty="0">
              <a:solidFill>
                <a:schemeClr val="accent2"/>
              </a:solidFill>
            </a:endParaRPr>
          </a:p>
          <a:p>
            <a:pPr marL="214313" indent="-214313" algn="ctr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chemeClr val="accent2"/>
                </a:solidFill>
              </a:rPr>
              <a:t>Allez-vous créer un compte sur le site les entrep.fr et venez au Speed-Dating le 13 octobre 2020 !</a:t>
            </a:r>
          </a:p>
        </p:txBody>
      </p:sp>
      <p:pic>
        <p:nvPicPr>
          <p:cNvPr id="6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4707AA41-280C-4104-ABF8-4F574994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9" y="246506"/>
            <a:ext cx="2880748" cy="6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040DC9-D9CF-4A0C-AB13-0852B2AF458A}"/>
              </a:ext>
            </a:extLst>
          </p:cNvPr>
          <p:cNvSpPr txBox="1"/>
          <p:nvPr/>
        </p:nvSpPr>
        <p:spPr>
          <a:xfrm>
            <a:off x="2279472" y="1674577"/>
            <a:ext cx="4588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 </a:t>
            </a:r>
            <a:r>
              <a:rPr lang="fr-FR" sz="2100" b="1" dirty="0">
                <a:solidFill>
                  <a:srgbClr val="54DCD2"/>
                </a:solidFill>
                <a:latin typeface="GT Pressura Regular" panose="02000506020000020004" pitchFamily="50" charset="0"/>
              </a:rPr>
              <a:t>Prix des Territoires : 400€ par territoire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C5B84A-7F8A-4DE5-8E40-84328BEA45EE}"/>
              </a:ext>
            </a:extLst>
          </p:cNvPr>
          <p:cNvSpPr txBox="1"/>
          <p:nvPr/>
        </p:nvSpPr>
        <p:spPr>
          <a:xfrm>
            <a:off x="1353998" y="2504326"/>
            <a:ext cx="643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Finistère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Morbihan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Ille-et-Vilaine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Côtes d’Armor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GT Pressura Regular" panose="0200050602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823C39-CBF9-4352-B57F-F70F9A55EC53}"/>
              </a:ext>
            </a:extLst>
          </p:cNvPr>
          <p:cNvSpPr txBox="1"/>
          <p:nvPr/>
        </p:nvSpPr>
        <p:spPr>
          <a:xfrm>
            <a:off x="2073811" y="4720318"/>
            <a:ext cx="49940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>
                <a:solidFill>
                  <a:srgbClr val="54DCD2"/>
                </a:solidFill>
                <a:latin typeface="GT Pressura Regular" panose="02000506020000020004" pitchFamily="50" charset="0"/>
              </a:rPr>
              <a:t>Prix Tous Projets : 400€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0937DB-7B19-4430-A72B-C957C053422E}"/>
              </a:ext>
            </a:extLst>
          </p:cNvPr>
          <p:cNvSpPr txBox="1"/>
          <p:nvPr/>
        </p:nvSpPr>
        <p:spPr>
          <a:xfrm>
            <a:off x="2382303" y="5346108"/>
            <a:ext cx="43866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>
                <a:solidFill>
                  <a:srgbClr val="54DCD2"/>
                </a:solidFill>
                <a:latin typeface="GT Pressura Regular" panose="02000506020000020004" pitchFamily="50" charset="0"/>
              </a:rPr>
              <a:t>Prix Les Entrep’ en Bretagne : 1000€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499B2C-61A1-4F57-A202-40F1A3DAFAE3}"/>
              </a:ext>
            </a:extLst>
          </p:cNvPr>
          <p:cNvSpPr txBox="1"/>
          <p:nvPr/>
        </p:nvSpPr>
        <p:spPr>
          <a:xfrm>
            <a:off x="2255742" y="3092607"/>
            <a:ext cx="46413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>
                <a:solidFill>
                  <a:srgbClr val="54DCD2"/>
                </a:solidFill>
                <a:latin typeface="GT Pressura Regular" panose="02000506020000020004" pitchFamily="50" charset="0"/>
              </a:rPr>
              <a:t>Prix de l’Innovation : 400€ par territoire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8AC90C-51CA-4F68-87D3-52A46619BD3D}"/>
              </a:ext>
            </a:extLst>
          </p:cNvPr>
          <p:cNvSpPr txBox="1"/>
          <p:nvPr/>
        </p:nvSpPr>
        <p:spPr>
          <a:xfrm>
            <a:off x="1781140" y="3894914"/>
            <a:ext cx="5579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Font typeface="Symbol" panose="05050102010706020507" pitchFamily="18" charset="2"/>
              <a:buChar char="¨"/>
            </a:pP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ialys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 agro-alimentaire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technologique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</a:p>
          <a:p>
            <a:pPr algn="ctr"/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T Pressura Regular" panose="02000506020000020004" pitchFamily="50" charset="0"/>
              </a:rPr>
              <a:t>sociale &amp; développement durable </a:t>
            </a:r>
            <a:r>
              <a:rPr lang="fr-FR" b="1" dirty="0">
                <a:solidFill>
                  <a:srgbClr val="38BEB5"/>
                </a:solidFill>
                <a:latin typeface="GT Pressura Regular" panose="02000506020000020004" pitchFamily="50" charset="0"/>
                <a:sym typeface="Symbol" panose="05050102010706020507" pitchFamily="18" charset="2"/>
              </a:rPr>
              <a:t>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GT Pressura Regular" panose="02000506020000020004" pitchFamily="50" charset="0"/>
            </a:endParaRPr>
          </a:p>
        </p:txBody>
      </p:sp>
      <p:pic>
        <p:nvPicPr>
          <p:cNvPr id="10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C23B0568-8CD5-407C-AB79-FA4C5DE4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" y="338659"/>
            <a:ext cx="2545211" cy="6149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DC3349-8600-47C5-9910-C8EEE0C190C5}"/>
              </a:ext>
            </a:extLst>
          </p:cNvPr>
          <p:cNvSpPr/>
          <p:nvPr/>
        </p:nvSpPr>
        <p:spPr>
          <a:xfrm>
            <a:off x="1769275" y="1187092"/>
            <a:ext cx="5603132" cy="28276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spAutoFit/>
          </a:bodyPr>
          <a:lstStyle/>
          <a:p>
            <a:pPr algn="ctr" hangingPunct="0"/>
            <a:r>
              <a:rPr lang="fr-FR" sz="1500" b="1" u="sng" dirty="0">
                <a:solidFill>
                  <a:srgbClr val="08B2B7"/>
                </a:solidFill>
                <a:latin typeface="Arial"/>
                <a:ea typeface="Arial"/>
                <a:cs typeface="Arial"/>
              </a:rPr>
              <a:t>PRIX LES ENTREP’</a:t>
            </a:r>
          </a:p>
        </p:txBody>
      </p:sp>
    </p:spTree>
    <p:extLst>
      <p:ext uri="{BB962C8B-B14F-4D97-AF65-F5344CB8AC3E}">
        <p14:creationId xmlns:p14="http://schemas.microsoft.com/office/powerpoint/2010/main" val="3600898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72341" y="2389560"/>
            <a:ext cx="7886700" cy="11765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sz="2700" u="none"/>
              <a:t>Quelques témoignages et </a:t>
            </a:r>
            <a:br>
              <a:rPr lang="fr-FR" sz="2700" u="none"/>
            </a:br>
            <a:r>
              <a:rPr lang="fr-FR" sz="2700" u="none"/>
              <a:t>exemples de projets étudiants !</a:t>
            </a:r>
          </a:p>
        </p:txBody>
      </p:sp>
      <p:pic>
        <p:nvPicPr>
          <p:cNvPr id="3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5E1B0693-963E-4193-B7AC-A9C11438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3" y="288469"/>
            <a:ext cx="2861375" cy="6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1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486124" y="1509316"/>
            <a:ext cx="1798012" cy="520632"/>
          </a:xfrm>
        </p:spPr>
        <p:txBody>
          <a:bodyPr/>
          <a:lstStyle/>
          <a:p>
            <a:pPr algn="ctr"/>
            <a:r>
              <a:rPr lang="fr-FR" sz="2100" dirty="0">
                <a:solidFill>
                  <a:srgbClr val="08B2B7"/>
                </a:solidFill>
              </a:rPr>
              <a:t>Morgane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46404" y="1060673"/>
            <a:ext cx="5435728" cy="5173072"/>
          </a:xfrm>
        </p:spPr>
        <p:txBody>
          <a:bodyPr vert="horz" lIns="34289" tIns="34289" rIns="34289" bIns="34289" rtlCol="0" anchor="t">
            <a:noAutofit/>
          </a:bodyPr>
          <a:lstStyle/>
          <a:p>
            <a:pPr marL="128270" indent="-128270" algn="just">
              <a:lnSpc>
                <a:spcPct val="150000"/>
              </a:lnSpc>
            </a:pPr>
            <a:r>
              <a:rPr lang="fr-FR" dirty="0"/>
              <a:t>J’ai participé à ce programme car </a:t>
            </a:r>
            <a:r>
              <a:rPr lang="fr-FR" b="1" dirty="0">
                <a:solidFill>
                  <a:srgbClr val="F08312"/>
                </a:solidFill>
              </a:rPr>
              <a:t>j’aime entreprendre</a:t>
            </a:r>
            <a:r>
              <a:rPr lang="fr-FR" dirty="0"/>
              <a:t> et je souhaite un jour </a:t>
            </a:r>
            <a:r>
              <a:rPr lang="fr-FR" b="1" dirty="0">
                <a:solidFill>
                  <a:srgbClr val="F08312"/>
                </a:solidFill>
              </a:rPr>
              <a:t>monter mon entreprise</a:t>
            </a:r>
            <a:r>
              <a:rPr lang="fr-FR" dirty="0"/>
              <a:t> !</a:t>
            </a:r>
            <a:endParaRPr lang="fr-FR"/>
          </a:p>
          <a:p>
            <a:pPr marL="128270" indent="-128270" algn="just">
              <a:lnSpc>
                <a:spcPct val="150000"/>
              </a:lnSpc>
            </a:pPr>
            <a:r>
              <a:rPr lang="fr-FR" dirty="0"/>
              <a:t>Le </a:t>
            </a:r>
            <a:r>
              <a:rPr lang="fr-FR" b="1" dirty="0">
                <a:solidFill>
                  <a:srgbClr val="F08312"/>
                </a:solidFill>
              </a:rPr>
              <a:t>travail d’équipe</a:t>
            </a:r>
            <a:r>
              <a:rPr lang="fr-FR" dirty="0"/>
              <a:t>, c’est sympa, à une seule condition… Que tout le monde ait le même degré de </a:t>
            </a:r>
            <a:r>
              <a:rPr lang="fr-FR" b="1" dirty="0">
                <a:solidFill>
                  <a:srgbClr val="F08312"/>
                </a:solidFill>
              </a:rPr>
              <a:t>motivation</a:t>
            </a:r>
            <a:r>
              <a:rPr lang="fr-FR" dirty="0">
                <a:solidFill>
                  <a:srgbClr val="F08312"/>
                </a:solidFill>
              </a:rPr>
              <a:t>. </a:t>
            </a:r>
            <a:r>
              <a:rPr lang="fr-FR" dirty="0"/>
              <a:t>Parce qu’un projet à 5 est un projet à 5, personne ne doit être passager clandestin.</a:t>
            </a:r>
          </a:p>
          <a:p>
            <a:pPr marL="128270" indent="-128270" algn="just">
              <a:lnSpc>
                <a:spcPct val="150000"/>
              </a:lnSpc>
            </a:pPr>
            <a:r>
              <a:rPr lang="fr-FR" dirty="0"/>
              <a:t>Personnellement, j’ai apprécié le </a:t>
            </a:r>
            <a:r>
              <a:rPr lang="fr-FR" b="1" dirty="0">
                <a:solidFill>
                  <a:srgbClr val="F08312"/>
                </a:solidFill>
              </a:rPr>
              <a:t>travail de groupe</a:t>
            </a:r>
            <a:r>
              <a:rPr lang="fr-FR" dirty="0"/>
              <a:t>, car dès que je ne sais pas quelque chose, il y a beaucoup plus de chance que quelqu’un d’autre le sache. Enfin, 1 + 1 = 3 alors un travail de groupe apporte les </a:t>
            </a:r>
            <a:r>
              <a:rPr lang="fr-FR" b="1" dirty="0">
                <a:solidFill>
                  <a:srgbClr val="F08312"/>
                </a:solidFill>
              </a:rPr>
              <a:t>connaissances</a:t>
            </a:r>
            <a:r>
              <a:rPr lang="fr-FR" dirty="0">
                <a:solidFill>
                  <a:srgbClr val="F08312"/>
                </a:solidFill>
              </a:rPr>
              <a:t> et </a:t>
            </a:r>
            <a:r>
              <a:rPr lang="fr-FR" b="1" dirty="0">
                <a:solidFill>
                  <a:srgbClr val="F08312"/>
                </a:solidFill>
              </a:rPr>
              <a:t>compétences</a:t>
            </a:r>
            <a:r>
              <a:rPr lang="fr-FR" dirty="0"/>
              <a:t> de chacun, et c’est ça qui est génial. J’ai appris à déléguer et avec la </a:t>
            </a:r>
            <a:r>
              <a:rPr lang="fr-FR" b="1" dirty="0">
                <a:solidFill>
                  <a:srgbClr val="F08312"/>
                </a:solidFill>
              </a:rPr>
              <a:t>certification</a:t>
            </a:r>
            <a:r>
              <a:rPr lang="fr-FR" dirty="0"/>
              <a:t> je me sens capable de me débrouiller seule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65" y="2388887"/>
            <a:ext cx="2768978" cy="1988820"/>
          </a:xfrm>
          <a:prstGeom prst="rect">
            <a:avLst/>
          </a:prstGeom>
        </p:spPr>
      </p:pic>
      <p:pic>
        <p:nvPicPr>
          <p:cNvPr id="7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D0AB6E40-7D5E-4982-9BBA-3BB6BD65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3" y="147864"/>
            <a:ext cx="2900120" cy="6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92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73BCAC-60A9-4C9C-8A1B-385E9DE8F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0" t="41745" r="35571" b="13302"/>
          <a:stretch/>
        </p:blipFill>
        <p:spPr>
          <a:xfrm>
            <a:off x="1005638" y="1338954"/>
            <a:ext cx="7124814" cy="3966521"/>
          </a:xfrm>
          <a:prstGeom prst="rect">
            <a:avLst/>
          </a:prstGeom>
        </p:spPr>
      </p:pic>
      <p:pic>
        <p:nvPicPr>
          <p:cNvPr id="2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7CCC679D-C14D-4950-808C-4C671F8BA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3" y="147864"/>
            <a:ext cx="2900120" cy="6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14840" y="1287863"/>
            <a:ext cx="4939341" cy="1654342"/>
          </a:xfrm>
        </p:spPr>
        <p:txBody>
          <a:bodyPr>
            <a:normAutofit/>
          </a:bodyPr>
          <a:lstStyle/>
          <a:p>
            <a:r>
              <a:rPr lang="fr-FR" sz="1600" u="none" dirty="0">
                <a:solidFill>
                  <a:srgbClr val="6D6C71"/>
                </a:solidFill>
                <a:latin typeface="Arial"/>
                <a:cs typeface="Arial"/>
              </a:rPr>
              <a:t>- Rendez-vous sur le site :</a:t>
            </a:r>
            <a:br>
              <a:rPr lang="fr-FR" sz="1600" u="none" dirty="0"/>
            </a:br>
            <a:br>
              <a:rPr lang="fr-FR" sz="1600" dirty="0"/>
            </a:br>
            <a:r>
              <a:rPr lang="fr-FR" sz="1600" dirty="0">
                <a:solidFill>
                  <a:srgbClr val="6D6C71"/>
                </a:solidFill>
                <a:latin typeface="Arial"/>
                <a:cs typeface="Arial"/>
              </a:rPr>
              <a:t>https://extranet.lesentrep.fr/creer-un-compte/</a:t>
            </a:r>
            <a:br>
              <a:rPr lang="fr-FR" sz="1600" dirty="0"/>
            </a:br>
            <a:br>
              <a:rPr lang="fr-FR" sz="1600" u="none" dirty="0"/>
            </a:br>
            <a:r>
              <a:rPr lang="fr-FR" sz="1600" u="none" dirty="0">
                <a:solidFill>
                  <a:srgbClr val="6D6C71"/>
                </a:solidFill>
                <a:latin typeface="Arial"/>
                <a:cs typeface="Arial"/>
              </a:rPr>
              <a:t>- Créer un compte  </a:t>
            </a:r>
          </a:p>
        </p:txBody>
      </p:sp>
      <p:pic>
        <p:nvPicPr>
          <p:cNvPr id="3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087CAAB1-4B19-468B-BB0B-518964BC0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53" y="132044"/>
            <a:ext cx="2900120" cy="699830"/>
          </a:xfrm>
          <a:prstGeom prst="rect">
            <a:avLst/>
          </a:prstGeom>
        </p:spPr>
      </p:pic>
      <p:pic>
        <p:nvPicPr>
          <p:cNvPr id="8" name="Image 8" descr="Une image contenant capture d’écran, ordinateur&#10;&#10;Description générée automatiquement">
            <a:extLst>
              <a:ext uri="{FF2B5EF4-FFF2-40B4-BE49-F238E27FC236}">
                <a16:creationId xmlns:a16="http://schemas.microsoft.com/office/drawing/2014/main" id="{F8CEC33F-50F0-47A9-BABA-E626FE206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55" r="2036" b="14027"/>
          <a:stretch/>
        </p:blipFill>
        <p:spPr>
          <a:xfrm>
            <a:off x="4883582" y="1092151"/>
            <a:ext cx="3723573" cy="16234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43673C-0866-45AC-B6DF-A5595040B2C6}"/>
              </a:ext>
            </a:extLst>
          </p:cNvPr>
          <p:cNvSpPr txBox="1"/>
          <p:nvPr/>
        </p:nvSpPr>
        <p:spPr>
          <a:xfrm>
            <a:off x="385191" y="4681298"/>
            <a:ext cx="8088771" cy="992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fr-FR" sz="2000" b="1" dirty="0">
                <a:solidFill>
                  <a:srgbClr val="08B2B7"/>
                </a:solidFill>
                <a:cs typeface="Calibri Light"/>
              </a:rPr>
              <a:t>Carole Osmond</a:t>
            </a:r>
            <a:r>
              <a:rPr lang="fr-FR" b="1" dirty="0">
                <a:solidFill>
                  <a:srgbClr val="08B2B7"/>
                </a:solidFill>
                <a:cs typeface="Calibri Light"/>
              </a:rPr>
              <a:t> </a:t>
            </a:r>
            <a:r>
              <a:rPr lang="fr-FR" sz="1600" dirty="0">
                <a:solidFill>
                  <a:srgbClr val="08B2B7"/>
                </a:solidFill>
                <a:cs typeface="Calibri Light"/>
              </a:rPr>
              <a:t>Les </a:t>
            </a:r>
            <a:r>
              <a:rPr lang="fr-FR" sz="1600" dirty="0" err="1">
                <a:solidFill>
                  <a:srgbClr val="08B2B7"/>
                </a:solidFill>
                <a:cs typeface="Calibri Light"/>
              </a:rPr>
              <a:t>Entrep</a:t>
            </a:r>
            <a:r>
              <a:rPr lang="fr-FR" sz="1600" dirty="0">
                <a:solidFill>
                  <a:srgbClr val="08B2B7"/>
                </a:solidFill>
                <a:cs typeface="Calibri Light"/>
              </a:rPr>
              <a:t>' Brest Quimper Morlaix </a:t>
            </a:r>
            <a:r>
              <a:rPr lang="fr-FR" sz="1600" b="1" dirty="0">
                <a:solidFill>
                  <a:srgbClr val="08B2B7"/>
                </a:solidFill>
                <a:cs typeface="Calibri Light"/>
              </a:rPr>
              <a:t>: </a:t>
            </a:r>
            <a:r>
              <a:rPr lang="fr-FR" sz="1600" dirty="0">
                <a:solidFill>
                  <a:srgbClr val="08B2B7"/>
                </a:solidFill>
                <a:cs typeface="Calibri Light"/>
                <a:hlinkClick r:id="rId4"/>
              </a:rPr>
              <a:t>carole.osmond@univ-brest.fr</a:t>
            </a:r>
            <a:r>
              <a:rPr lang="fr-FR" sz="1600" dirty="0">
                <a:solidFill>
                  <a:srgbClr val="08B2B7"/>
                </a:solidFill>
                <a:cs typeface="Calibri Light"/>
              </a:rPr>
              <a:t> </a:t>
            </a:r>
          </a:p>
          <a:p>
            <a:pPr algn="ctr" defTabSz="685800">
              <a:lnSpc>
                <a:spcPct val="150000"/>
              </a:lnSpc>
            </a:pPr>
            <a:r>
              <a:rPr lang="fr-FR" sz="2000" b="1" dirty="0">
                <a:solidFill>
                  <a:srgbClr val="08B2B7"/>
                </a:solidFill>
              </a:rPr>
              <a:t>Claire Grangette</a:t>
            </a:r>
            <a:r>
              <a:rPr lang="fr-FR" b="1" dirty="0">
                <a:solidFill>
                  <a:srgbClr val="08B2B7"/>
                </a:solidFill>
              </a:rPr>
              <a:t> </a:t>
            </a:r>
            <a:r>
              <a:rPr lang="fr-FR" sz="1600" dirty="0">
                <a:solidFill>
                  <a:srgbClr val="08B2B7"/>
                </a:solidFill>
              </a:rPr>
              <a:t>Les </a:t>
            </a:r>
            <a:r>
              <a:rPr lang="fr-FR" sz="1600" dirty="0" err="1">
                <a:solidFill>
                  <a:srgbClr val="08B2B7"/>
                </a:solidFill>
              </a:rPr>
              <a:t>Entrep</a:t>
            </a:r>
            <a:r>
              <a:rPr lang="fr-FR" sz="1600" dirty="0">
                <a:solidFill>
                  <a:srgbClr val="08B2B7"/>
                </a:solidFill>
              </a:rPr>
              <a:t>' Rennes St Brieuc :</a:t>
            </a:r>
            <a:r>
              <a:rPr lang="fr-FR" sz="1600" b="1" dirty="0">
                <a:solidFill>
                  <a:srgbClr val="08B2B7"/>
                </a:solidFill>
              </a:rPr>
              <a:t> </a:t>
            </a:r>
            <a:r>
              <a:rPr lang="fr-FR" sz="1600" dirty="0">
                <a:solidFill>
                  <a:srgbClr val="08B2B7"/>
                </a:solidFill>
                <a:hlinkClick r:id="rId5"/>
              </a:rPr>
              <a:t>claire.grangette@pepite.bretagne.fr</a:t>
            </a:r>
            <a:r>
              <a:rPr lang="fr-FR" sz="1600" dirty="0">
                <a:solidFill>
                  <a:srgbClr val="08B2B7"/>
                </a:solidFill>
              </a:rPr>
              <a:t> </a:t>
            </a:r>
            <a:endParaRPr lang="fr-FR" sz="1600" dirty="0">
              <a:solidFill>
                <a:srgbClr val="08B2B7"/>
              </a:solidFill>
              <a:cs typeface="Calibri Ligh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4F1E65-3705-441A-B5BB-DF9EFB6411F6}"/>
              </a:ext>
            </a:extLst>
          </p:cNvPr>
          <p:cNvSpPr txBox="1"/>
          <p:nvPr/>
        </p:nvSpPr>
        <p:spPr>
          <a:xfrm>
            <a:off x="384428" y="3050110"/>
            <a:ext cx="822272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6D6C71"/>
                </a:solidFill>
                <a:latin typeface="Arial"/>
                <a:ea typeface="+mj-lt"/>
                <a:cs typeface="+mj-lt"/>
              </a:rPr>
              <a:t>Allez découvrir les projets et le programme des </a:t>
            </a:r>
            <a:r>
              <a:rPr lang="fr-FR" b="1" dirty="0" err="1">
                <a:solidFill>
                  <a:srgbClr val="6D6C71"/>
                </a:solidFill>
                <a:latin typeface="Arial"/>
                <a:ea typeface="+mj-lt"/>
                <a:cs typeface="+mj-lt"/>
              </a:rPr>
              <a:t>Entrep</a:t>
            </a:r>
            <a:r>
              <a:rPr lang="fr-FR" b="1" dirty="0">
                <a:solidFill>
                  <a:srgbClr val="6D6C71"/>
                </a:solidFill>
                <a:latin typeface="Arial"/>
                <a:ea typeface="+mj-lt"/>
                <a:cs typeface="+mj-lt"/>
              </a:rPr>
              <a:t>’ en Bretagne !</a:t>
            </a:r>
            <a:br>
              <a:rPr lang="fr-FR" b="1" dirty="0">
                <a:latin typeface="Arial"/>
                <a:ea typeface="+mj-lt"/>
                <a:cs typeface="+mj-lt"/>
              </a:rPr>
            </a:br>
            <a:br>
              <a:rPr lang="fr-FR" b="1" dirty="0">
                <a:latin typeface="Arial"/>
                <a:ea typeface="+mj-lt"/>
                <a:cs typeface="+mj-lt"/>
              </a:rPr>
            </a:br>
            <a:r>
              <a:rPr lang="fr-FR" b="1" dirty="0">
                <a:solidFill>
                  <a:srgbClr val="6D6C71"/>
                </a:solidFill>
                <a:latin typeface="Arial"/>
                <a:ea typeface="+mj-lt"/>
                <a:cs typeface="+mj-lt"/>
              </a:rPr>
              <a:t>- Rendez-vous au Dating de </a:t>
            </a:r>
          </a:p>
          <a:p>
            <a:pPr lvl="6"/>
            <a:r>
              <a:rPr lang="fr-FR" b="1" dirty="0">
                <a:solidFill>
                  <a:srgbClr val="6D6C71"/>
                </a:solidFill>
                <a:latin typeface="Arial"/>
                <a:ea typeface="+mj-lt"/>
                <a:cs typeface="+mj-lt"/>
              </a:rPr>
              <a:t>	-&gt; Rennes le 13 octobre 2020 à 18h !</a:t>
            </a:r>
          </a:p>
          <a:p>
            <a:pPr lvl="6"/>
            <a:r>
              <a:rPr lang="fr-FR" b="1" dirty="0">
                <a:solidFill>
                  <a:srgbClr val="6D6C71"/>
                </a:solidFill>
                <a:latin typeface="Arial"/>
                <a:ea typeface="+mj-lt"/>
                <a:cs typeface="+mj-lt"/>
              </a:rPr>
              <a:t>	-&gt; Brest le 13 octobre 2020 à 18h !</a:t>
            </a:r>
          </a:p>
        </p:txBody>
      </p:sp>
    </p:spTree>
    <p:extLst>
      <p:ext uri="{BB962C8B-B14F-4D97-AF65-F5344CB8AC3E}">
        <p14:creationId xmlns:p14="http://schemas.microsoft.com/office/powerpoint/2010/main" val="109267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re 1"/>
          <p:cNvSpPr txBox="1">
            <a:spLocks noGrp="1"/>
          </p:cNvSpPr>
          <p:nvPr>
            <p:ph type="ctrTitle"/>
          </p:nvPr>
        </p:nvSpPr>
        <p:spPr>
          <a:xfrm>
            <a:off x="2702257" y="365440"/>
            <a:ext cx="6114197" cy="1640781"/>
          </a:xfrm>
          <a:prstGeom prst="rect">
            <a:avLst/>
          </a:prstGeom>
        </p:spPr>
        <p:txBody>
          <a:bodyPr anchor="t"/>
          <a:lstStyle>
            <a:lvl1pPr algn="ctr">
              <a:defRPr sz="4400" b="0" u="none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/>
              <a:t>Entreprendre quand on est jeune…</a:t>
            </a:r>
            <a:endParaRPr/>
          </a:p>
        </p:txBody>
      </p:sp>
      <p:sp>
        <p:nvSpPr>
          <p:cNvPr id="3" name="ZoneTexte 2"/>
          <p:cNvSpPr txBox="1"/>
          <p:nvPr/>
        </p:nvSpPr>
        <p:spPr>
          <a:xfrm>
            <a:off x="1831260" y="5801395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alibri Light"/>
                <a:cs typeface="Calibri Light"/>
              </a:rPr>
              <a:t>Claire Grangette et Carole Osmond </a:t>
            </a:r>
            <a:endParaRPr lang="fr-FR">
              <a:solidFill>
                <a:schemeClr val="bg1"/>
              </a:solidFill>
              <a:latin typeface="Calibri Light"/>
              <a:cs typeface="Calibri Light"/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Calibri Light"/>
                <a:cs typeface="Calibri Light"/>
              </a:rPr>
              <a:t>Chargées de projet entrepreneuriat</a:t>
            </a:r>
            <a:endParaRPr lang="fr-FR" dirty="0">
              <a:solidFill>
                <a:schemeClr val="bg1"/>
              </a:solidFill>
              <a:cs typeface="Calibri Light"/>
            </a:endParaRPr>
          </a:p>
          <a:p>
            <a:pPr hangingPunct="1"/>
            <a:endParaRPr lang="fr-FR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79233" y="2864561"/>
            <a:ext cx="3497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>
                <a:latin typeface="Arial Rounded MT Bold" panose="020F0704030504030204" pitchFamily="34" charset="0"/>
              </a:rPr>
              <a:t>Comment Faire ?</a:t>
            </a:r>
          </a:p>
        </p:txBody>
      </p:sp>
    </p:spTree>
    <p:extLst>
      <p:ext uri="{BB962C8B-B14F-4D97-AF65-F5344CB8AC3E}">
        <p14:creationId xmlns:p14="http://schemas.microsoft.com/office/powerpoint/2010/main" val="663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 3"/>
          <p:cNvSpPr txBox="1"/>
          <p:nvPr/>
        </p:nvSpPr>
        <p:spPr>
          <a:xfrm>
            <a:off x="807096" y="1647161"/>
            <a:ext cx="7922301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>
              <a:defRPr sz="3600" b="1"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sz="3600" b="1" dirty="0">
                <a:latin typeface="Berlin Sans FB Demi"/>
                <a:ea typeface="Berlin Sans FB Demi"/>
                <a:cs typeface="Berlin Sans FB Demi"/>
              </a:rPr>
              <a:t>Pépite Bretagne</a:t>
            </a:r>
            <a:endParaRPr lang="fr-FR" sz="3600" b="1" dirty="0">
              <a:latin typeface="Berlin Sans FB Demi"/>
              <a:ea typeface="Berlin Sans FB Demi"/>
              <a:cs typeface="Berlin Sans FB Demi"/>
            </a:endParaRPr>
          </a:p>
          <a:p>
            <a:pPr>
              <a:defRPr sz="3600" b="1"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endParaRPr sz="1200" b="1">
              <a:latin typeface="Arial Rounded MT Bold" panose="020F0704030504030204" pitchFamily="34" charset="0"/>
              <a:ea typeface="Berlin Sans FB Demi"/>
              <a:cs typeface="Berlin Sans FB Demi"/>
            </a:endParaRPr>
          </a:p>
          <a:p>
            <a:pPr marL="285750" indent="-285750">
              <a:buClr>
                <a:srgbClr val="08B2B7"/>
              </a:buClr>
              <a:buSzPct val="100000"/>
              <a:buFont typeface="Arial"/>
              <a:buChar char="♦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/>
              <a:t>Service qui agit pour toutes les Universités et écoles de Bretagne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/>
          </a:p>
          <a:p>
            <a:pPr marL="285750" indent="-285750">
              <a:buClr>
                <a:srgbClr val="08B2B7"/>
              </a:buClr>
              <a:buSzPct val="100000"/>
              <a:buFont typeface="Arial"/>
              <a:buChar char="♦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/>
              <a:t>Membre du réseau national Pépite - Pôle étudiant pour l’innovation, le transfert et l’entrepreneuriat qui regroupe 33 Pépites.</a:t>
            </a:r>
          </a:p>
        </p:txBody>
      </p:sp>
      <p:sp>
        <p:nvSpPr>
          <p:cNvPr id="308" name="ZoneTexte 1"/>
          <p:cNvSpPr txBox="1"/>
          <p:nvPr/>
        </p:nvSpPr>
        <p:spPr>
          <a:xfrm>
            <a:off x="2065081" y="407622"/>
            <a:ext cx="5843059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4000" b="1">
                <a:solidFill>
                  <a:srgbClr val="009999"/>
                </a:solidFill>
              </a:rPr>
              <a:t>Qui</a:t>
            </a:r>
            <a:r>
              <a:rPr lang="fr-FR" sz="4000">
                <a:solidFill>
                  <a:srgbClr val="009999"/>
                </a:solidFill>
              </a:rPr>
              <a:t> </a:t>
            </a:r>
            <a:r>
              <a:rPr lang="fr-FR" sz="4000" b="1">
                <a:solidFill>
                  <a:srgbClr val="009999"/>
                </a:solidFill>
              </a:rPr>
              <a:t>sommes-nous ?</a:t>
            </a:r>
          </a:p>
        </p:txBody>
      </p:sp>
      <p:sp>
        <p:nvSpPr>
          <p:cNvPr id="311" name="Rectangle 7"/>
          <p:cNvSpPr txBox="1"/>
          <p:nvPr/>
        </p:nvSpPr>
        <p:spPr>
          <a:xfrm>
            <a:off x="807096" y="4117806"/>
            <a:ext cx="7922301" cy="1666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>
              <a:defRPr sz="3600" b="1"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Notre mission</a:t>
            </a:r>
          </a:p>
          <a:p>
            <a:pPr>
              <a:defRPr sz="13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  <a:p>
            <a:pPr marL="285750" indent="-285750">
              <a:buClr>
                <a:srgbClr val="08B2B7"/>
              </a:buClr>
              <a:buSzPct val="100000"/>
              <a:buFont typeface="Arial"/>
              <a:buChar char="♦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/>
              <a:t>Développer la culture entrepreneuriale des étudiants.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/>
          </a:p>
          <a:p>
            <a:pPr marL="285750" indent="-285750">
              <a:buClr>
                <a:srgbClr val="08B2B7"/>
              </a:buClr>
              <a:buSzPct val="100000"/>
              <a:buFont typeface="Arial"/>
              <a:buChar char="♦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/>
              <a:t>Accompagner les porteurs de projet.</a:t>
            </a:r>
          </a:p>
        </p:txBody>
      </p:sp>
    </p:spTree>
    <p:extLst>
      <p:ext uri="{BB962C8B-B14F-4D97-AF65-F5344CB8AC3E}">
        <p14:creationId xmlns:p14="http://schemas.microsoft.com/office/powerpoint/2010/main" val="34521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227C8-A711-4819-B3E4-042313D8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4" descr="Une image contenant chaise, assis, photo, grand&#10;&#10;Description générée automatiquement">
            <a:extLst>
              <a:ext uri="{FF2B5EF4-FFF2-40B4-BE49-F238E27FC236}">
                <a16:creationId xmlns:a16="http://schemas.microsoft.com/office/drawing/2014/main" id="{5C9E7FD2-CA35-4229-B2A0-98187E03B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6596" y="4091"/>
            <a:ext cx="10339930" cy="687626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5CB3E4E-DE81-42CA-B2E8-33205EFDEE15}"/>
              </a:ext>
            </a:extLst>
          </p:cNvPr>
          <p:cNvSpPr txBox="1"/>
          <p:nvPr/>
        </p:nvSpPr>
        <p:spPr>
          <a:xfrm>
            <a:off x="410309" y="2672862"/>
            <a:ext cx="896815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>
                <a:solidFill>
                  <a:schemeClr val="bg1"/>
                </a:solidFill>
                <a:latin typeface="Arial Rounded MT Bold"/>
              </a:rPr>
              <a:t>Entreprendre, c'est créer une entreprise 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522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>
            <a:extLst>
              <a:ext uri="{FF2B5EF4-FFF2-40B4-BE49-F238E27FC236}">
                <a16:creationId xmlns:a16="http://schemas.microsoft.com/office/drawing/2014/main" id="{07557BF6-3CBA-476E-BDD8-FE413D02AE7E}"/>
              </a:ext>
            </a:extLst>
          </p:cNvPr>
          <p:cNvSpPr txBox="1"/>
          <p:nvPr/>
        </p:nvSpPr>
        <p:spPr>
          <a:xfrm>
            <a:off x="5358755" y="27710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7030A0"/>
                </a:solidFill>
                <a:cs typeface="Calibri Light"/>
              </a:rPr>
              <a:t>Professions libérales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35BEC41-A450-4ECF-A868-CE5C05AA0662}"/>
              </a:ext>
            </a:extLst>
          </p:cNvPr>
          <p:cNvSpPr txBox="1"/>
          <p:nvPr/>
        </p:nvSpPr>
        <p:spPr>
          <a:xfrm>
            <a:off x="1691871" y="380381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9999"/>
                </a:solidFill>
              </a:rPr>
              <a:t>Entrepreneuriat social</a:t>
            </a:r>
            <a:endParaRPr lang="fr-FR" b="1">
              <a:solidFill>
                <a:srgbClr val="009999"/>
              </a:solidFill>
              <a:cs typeface="Calibri Light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05AA480-CFE2-4673-9EF6-D239D9176B6C}"/>
              </a:ext>
            </a:extLst>
          </p:cNvPr>
          <p:cNvSpPr txBox="1"/>
          <p:nvPr/>
        </p:nvSpPr>
        <p:spPr>
          <a:xfrm>
            <a:off x="2810916" y="34826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C000"/>
                </a:solidFill>
              </a:rPr>
              <a:t>Entreprendre une fille</a:t>
            </a:r>
            <a:endParaRPr lang="fr-FR" b="1">
              <a:solidFill>
                <a:srgbClr val="FFC000"/>
              </a:solidFill>
              <a:cs typeface="Calibri Light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6345BCA-7B7E-415D-A2C9-0A33C250E032}"/>
              </a:ext>
            </a:extLst>
          </p:cNvPr>
          <p:cNvSpPr txBox="1"/>
          <p:nvPr/>
        </p:nvSpPr>
        <p:spPr>
          <a:xfrm>
            <a:off x="2124847" y="117331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b="1">
                <a:solidFill>
                  <a:srgbClr val="7030A0"/>
                </a:solidFill>
              </a:rPr>
              <a:t>Intrapreneuriat</a:t>
            </a:r>
            <a:endParaRPr lang="fr-FR" sz="2800" b="1">
              <a:solidFill>
                <a:srgbClr val="7030A0"/>
              </a:solidFill>
              <a:cs typeface="Calibri Light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AE805C1-A7E1-4E62-9D6A-54522D1F4630}"/>
              </a:ext>
            </a:extLst>
          </p:cNvPr>
          <p:cNvSpPr txBox="1"/>
          <p:nvPr/>
        </p:nvSpPr>
        <p:spPr>
          <a:xfrm>
            <a:off x="4925054" y="19544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>
                <a:solidFill>
                  <a:srgbClr val="92D050"/>
                </a:solidFill>
              </a:rPr>
              <a:t>Auto-entrepreneuriat</a:t>
            </a:r>
            <a:endParaRPr lang="fr-FR" b="1">
              <a:solidFill>
                <a:srgbClr val="92D050"/>
              </a:solidFill>
              <a:cs typeface="Calibri Light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6355C3F-F934-4682-BFD2-C92D507D2DAC}"/>
              </a:ext>
            </a:extLst>
          </p:cNvPr>
          <p:cNvSpPr txBox="1"/>
          <p:nvPr/>
        </p:nvSpPr>
        <p:spPr>
          <a:xfrm>
            <a:off x="1838372" y="2348951"/>
            <a:ext cx="18612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009999"/>
                </a:solidFill>
                <a:cs typeface="Calibri Light"/>
              </a:rPr>
              <a:t>Reprise d'entreprise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0514807-927A-49D4-A26D-DB9A376E3798}"/>
              </a:ext>
            </a:extLst>
          </p:cNvPr>
          <p:cNvSpPr txBox="1"/>
          <p:nvPr/>
        </p:nvSpPr>
        <p:spPr>
          <a:xfrm>
            <a:off x="4298432" y="31148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9999"/>
                </a:solidFill>
                <a:cs typeface="Calibri Light"/>
              </a:rPr>
              <a:t>Création d'entreprise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AD0AF23-D9B0-4156-9EB2-5744ABD57E57}"/>
              </a:ext>
            </a:extLst>
          </p:cNvPr>
          <p:cNvSpPr txBox="1"/>
          <p:nvPr/>
        </p:nvSpPr>
        <p:spPr>
          <a:xfrm>
            <a:off x="6688868" y="1699122"/>
            <a:ext cx="13623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err="1">
                <a:solidFill>
                  <a:srgbClr val="009999"/>
                </a:solidFill>
                <a:cs typeface="Calibri Light"/>
              </a:rPr>
              <a:t>Etre</a:t>
            </a:r>
            <a:r>
              <a:rPr lang="fr-FR" b="1">
                <a:solidFill>
                  <a:srgbClr val="009999"/>
                </a:solidFill>
                <a:cs typeface="Calibri Light"/>
              </a:rPr>
              <a:t> acteur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0F51609-E10B-4B84-A769-24B73216268E}"/>
              </a:ext>
            </a:extLst>
          </p:cNvPr>
          <p:cNvSpPr txBox="1"/>
          <p:nvPr/>
        </p:nvSpPr>
        <p:spPr>
          <a:xfrm>
            <a:off x="4275223" y="38690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7030A0"/>
                </a:solidFill>
                <a:cs typeface="Calibri Light"/>
              </a:rPr>
              <a:t>Entreprendre sa vie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9323ADE-CB98-43AC-AC84-A9C8E5B88B51}"/>
              </a:ext>
            </a:extLst>
          </p:cNvPr>
          <p:cNvSpPr txBox="1"/>
          <p:nvPr/>
        </p:nvSpPr>
        <p:spPr>
          <a:xfrm>
            <a:off x="1065252" y="2701425"/>
            <a:ext cx="232545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C000"/>
                </a:solidFill>
                <a:cs typeface="Calibri Light"/>
              </a:rPr>
              <a:t>Professions libérales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D361FB8-FB84-4450-A5E0-89F159E37219}"/>
              </a:ext>
            </a:extLst>
          </p:cNvPr>
          <p:cNvSpPr txBox="1"/>
          <p:nvPr/>
        </p:nvSpPr>
        <p:spPr>
          <a:xfrm>
            <a:off x="2411322" y="19355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B6FF"/>
                </a:solidFill>
              </a:rPr>
              <a:t>Entrepreneuriat social</a:t>
            </a:r>
            <a:endParaRPr lang="fr-FR" b="1">
              <a:solidFill>
                <a:srgbClr val="00B6FF"/>
              </a:solidFill>
              <a:cs typeface="Calibri Light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3EAEAAB-3F77-4E4B-8C3F-233FD2DE7BB9}"/>
              </a:ext>
            </a:extLst>
          </p:cNvPr>
          <p:cNvSpPr txBox="1"/>
          <p:nvPr/>
        </p:nvSpPr>
        <p:spPr>
          <a:xfrm>
            <a:off x="1836174" y="15795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92D050"/>
                </a:solidFill>
              </a:rPr>
              <a:t>Entreprendre une fille</a:t>
            </a:r>
            <a:endParaRPr lang="fr-FR" b="1">
              <a:solidFill>
                <a:srgbClr val="92D050"/>
              </a:solidFill>
              <a:cs typeface="Calibri Light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5E1A65E-4D9F-4096-BAD9-0DC301A45AC6}"/>
              </a:ext>
            </a:extLst>
          </p:cNvPr>
          <p:cNvSpPr txBox="1"/>
          <p:nvPr/>
        </p:nvSpPr>
        <p:spPr>
          <a:xfrm>
            <a:off x="3958288" y="42135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>
                <a:solidFill>
                  <a:srgbClr val="92D050"/>
                </a:solidFill>
              </a:rPr>
              <a:t>Intrapreneuriat</a:t>
            </a:r>
            <a:endParaRPr lang="fr-FR" b="1">
              <a:solidFill>
                <a:srgbClr val="92D050"/>
              </a:solidFill>
              <a:cs typeface="Calibri Light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3AFE07F-8875-4AD2-9D6B-E12477174CF0}"/>
              </a:ext>
            </a:extLst>
          </p:cNvPr>
          <p:cNvSpPr txBox="1"/>
          <p:nvPr/>
        </p:nvSpPr>
        <p:spPr>
          <a:xfrm>
            <a:off x="4750992" y="12465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solidFill>
                  <a:srgbClr val="FFC000"/>
                </a:solidFill>
              </a:rPr>
              <a:t>Auto-entrepreneuriat</a:t>
            </a:r>
            <a:endParaRPr lang="fr-FR">
              <a:solidFill>
                <a:srgbClr val="FFC000"/>
              </a:solidFill>
              <a:cs typeface="Calibri Ligh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4023E12-624A-4616-B42F-A30B8BA3A6A2}"/>
              </a:ext>
            </a:extLst>
          </p:cNvPr>
          <p:cNvSpPr txBox="1"/>
          <p:nvPr/>
        </p:nvSpPr>
        <p:spPr>
          <a:xfrm>
            <a:off x="5029487" y="3451337"/>
            <a:ext cx="31029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>
                <a:solidFill>
                  <a:srgbClr val="00B6FF"/>
                </a:solidFill>
                <a:cs typeface="Calibri Light"/>
              </a:rPr>
              <a:t>Reprise d'entreprise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A77078C-5CEC-42AE-84A7-3C4E85F40B79}"/>
              </a:ext>
            </a:extLst>
          </p:cNvPr>
          <p:cNvSpPr txBox="1"/>
          <p:nvPr/>
        </p:nvSpPr>
        <p:spPr>
          <a:xfrm>
            <a:off x="3729832" y="224451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00B6FF"/>
                </a:solidFill>
                <a:cs typeface="Calibri Light"/>
              </a:rPr>
              <a:t>Création d'entreprise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9282D12-EBA8-4EEA-978F-1C34935870C5}"/>
              </a:ext>
            </a:extLst>
          </p:cNvPr>
          <p:cNvSpPr txBox="1"/>
          <p:nvPr/>
        </p:nvSpPr>
        <p:spPr>
          <a:xfrm>
            <a:off x="3381710" y="2639050"/>
            <a:ext cx="18264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 err="1">
                <a:solidFill>
                  <a:srgbClr val="00B6FF"/>
                </a:solidFill>
                <a:cs typeface="Calibri Light"/>
              </a:rPr>
              <a:t>Etre</a:t>
            </a:r>
            <a:r>
              <a:rPr lang="fr-FR" sz="2800" b="1">
                <a:solidFill>
                  <a:srgbClr val="00B6FF"/>
                </a:solidFill>
                <a:cs typeface="Calibri Light"/>
              </a:rPr>
              <a:t> acteur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3840A85-F61F-4AB5-900A-B1409761BF54}"/>
              </a:ext>
            </a:extLst>
          </p:cNvPr>
          <p:cNvSpPr txBox="1"/>
          <p:nvPr/>
        </p:nvSpPr>
        <p:spPr>
          <a:xfrm>
            <a:off x="1397415" y="30684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92D050"/>
                </a:solidFill>
                <a:cs typeface="Calibri Light"/>
              </a:rPr>
              <a:t>Entreprendre sa vie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CFA9CEB-B144-474B-BF20-3719EAE29E69}"/>
              </a:ext>
            </a:extLst>
          </p:cNvPr>
          <p:cNvSpPr txBox="1"/>
          <p:nvPr/>
        </p:nvSpPr>
        <p:spPr>
          <a:xfrm>
            <a:off x="500278" y="344771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b="1">
                <a:solidFill>
                  <a:srgbClr val="EED7F7"/>
                </a:solidFill>
              </a:rPr>
              <a:t>Intrapreneuriat</a:t>
            </a:r>
            <a:endParaRPr lang="fr-FR" sz="2800" b="1">
              <a:solidFill>
                <a:srgbClr val="EED7F7"/>
              </a:solidFill>
              <a:cs typeface="Calibri Light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C64F47D-7876-4234-B7C8-578D7B77E1C2}"/>
              </a:ext>
            </a:extLst>
          </p:cNvPr>
          <p:cNvSpPr txBox="1"/>
          <p:nvPr/>
        </p:nvSpPr>
        <p:spPr>
          <a:xfrm>
            <a:off x="5503058" y="251950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EF2CC"/>
                </a:solidFill>
              </a:rPr>
              <a:t>Entreprendre une fille</a:t>
            </a:r>
            <a:endParaRPr lang="fr-FR" b="1">
              <a:solidFill>
                <a:srgbClr val="FEF2CC"/>
              </a:solidFill>
              <a:cs typeface="Calibri Light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99A3442-9DA2-47C7-86EB-7311F021DB83}"/>
              </a:ext>
            </a:extLst>
          </p:cNvPr>
          <p:cNvSpPr txBox="1"/>
          <p:nvPr/>
        </p:nvSpPr>
        <p:spPr>
          <a:xfrm>
            <a:off x="747589" y="21168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D7F7ED"/>
                </a:solidFill>
                <a:cs typeface="Calibri Light"/>
              </a:rPr>
              <a:t>Création d'entreprise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9D70172-7C7E-487E-AC62-4E766644E2C9}"/>
              </a:ext>
            </a:extLst>
          </p:cNvPr>
          <p:cNvSpPr txBox="1"/>
          <p:nvPr/>
        </p:nvSpPr>
        <p:spPr>
          <a:xfrm>
            <a:off x="5946207" y="4159182"/>
            <a:ext cx="12462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err="1">
                <a:solidFill>
                  <a:srgbClr val="D7F7ED"/>
                </a:solidFill>
                <a:cs typeface="Calibri Light"/>
              </a:rPr>
              <a:t>Etre</a:t>
            </a:r>
            <a:r>
              <a:rPr lang="fr-FR" b="1">
                <a:solidFill>
                  <a:srgbClr val="D7F7ED"/>
                </a:solidFill>
                <a:cs typeface="Calibri Light"/>
              </a:rPr>
              <a:t> acteur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FEB2CCA-D690-42F6-A664-C43D90E7B0AD}"/>
              </a:ext>
            </a:extLst>
          </p:cNvPr>
          <p:cNvSpPr txBox="1"/>
          <p:nvPr/>
        </p:nvSpPr>
        <p:spPr>
          <a:xfrm>
            <a:off x="3142378" y="4581281"/>
            <a:ext cx="232545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EF2CC"/>
                </a:solidFill>
                <a:cs typeface="Calibri Light"/>
              </a:rPr>
              <a:t>Professions libérales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B40F84A-600F-4E28-9D61-3D311A1FBF8A}"/>
              </a:ext>
            </a:extLst>
          </p:cNvPr>
          <p:cNvSpPr txBox="1"/>
          <p:nvPr/>
        </p:nvSpPr>
        <p:spPr>
          <a:xfrm>
            <a:off x="4228805" y="146703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E2EFD9"/>
                </a:solidFill>
                <a:cs typeface="Calibri Light"/>
              </a:rPr>
              <a:t>Entreprendre sa vie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BC8F42E-8FAE-4C59-BC2C-22E90CCF160E}"/>
              </a:ext>
            </a:extLst>
          </p:cNvPr>
          <p:cNvSpPr txBox="1"/>
          <p:nvPr/>
        </p:nvSpPr>
        <p:spPr>
          <a:xfrm>
            <a:off x="1594687" y="417078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>
                <a:solidFill>
                  <a:srgbClr val="EED7F7"/>
                </a:solidFill>
              </a:rPr>
              <a:t>Auto-entrepreneuriat</a:t>
            </a:r>
            <a:endParaRPr lang="fr-FR" sz="2000" b="1">
              <a:solidFill>
                <a:srgbClr val="EED7F7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635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  <p:pic>
        <p:nvPicPr>
          <p:cNvPr id="4" name="wgl9u1beNw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160" y="711071"/>
            <a:ext cx="9250532" cy="5288278"/>
          </a:xfrm>
          <a:prstGeom prst="rect">
            <a:avLst/>
          </a:prstGeom>
        </p:spPr>
      </p:pic>
      <p:pic>
        <p:nvPicPr>
          <p:cNvPr id="2" name="Image 10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8833B75F-0539-42DF-9D91-BA74785A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425" y="155134"/>
            <a:ext cx="1564273" cy="3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8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2729"/>
            <a:ext cx="11010899" cy="73405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7246" y="1161997"/>
            <a:ext cx="8189507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fr-FR" sz="3500">
                <a:solidFill>
                  <a:schemeClr val="bg1"/>
                </a:solidFill>
                <a:latin typeface="Arial Rounded MT Bold" panose="020F0704030504030204" pitchFamily="34" charset="0"/>
              </a:rPr>
              <a:t>Si l’entrepreneuriat ça m’intéresse, je fais quoi ?</a:t>
            </a:r>
            <a:endParaRPr kumimoji="0" lang="fr-FR" sz="3500" b="0" i="0" u="none" strike="noStrike" cap="none" spc="0" normalizeH="0">
              <a:ln>
                <a:noFill/>
              </a:ln>
              <a:solidFill>
                <a:schemeClr val="bg1"/>
              </a:solidFill>
              <a:effectLst/>
              <a:uFillTx/>
              <a:latin typeface="Arial Rounded MT Bold" panose="020F07040305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8538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W_ZGxp-4z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864" y="711071"/>
            <a:ext cx="9102136" cy="51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67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5" y="339405"/>
            <a:ext cx="6903101" cy="5789870"/>
          </a:xfrm>
        </p:spPr>
      </p:pic>
    </p:spTree>
    <p:extLst>
      <p:ext uri="{BB962C8B-B14F-4D97-AF65-F5344CB8AC3E}">
        <p14:creationId xmlns:p14="http://schemas.microsoft.com/office/powerpoint/2010/main" val="305475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>
            <a:spLocks noGrp="1"/>
          </p:cNvSpPr>
          <p:nvPr>
            <p:ph type="title"/>
          </p:nvPr>
        </p:nvSpPr>
        <p:spPr>
          <a:xfrm>
            <a:off x="628650" y="365130"/>
            <a:ext cx="78867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4000" b="1" u="none">
                <a:solidFill>
                  <a:srgbClr val="009999"/>
                </a:solidFill>
              </a:rPr>
              <a:t>Les Ateliers Pépite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6" y="1140656"/>
            <a:ext cx="7603967" cy="5137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78834-B2B7-4C84-B3A8-21805F87FB6F}"/>
              </a:ext>
            </a:extLst>
          </p:cNvPr>
          <p:cNvSpPr txBox="1"/>
          <p:nvPr/>
        </p:nvSpPr>
        <p:spPr>
          <a:xfrm>
            <a:off x="2127152" y="3243214"/>
            <a:ext cx="495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Arial Rounded MT Bold"/>
              </a:rPr>
              <a:t>13</a:t>
            </a:r>
            <a:endParaRPr lang="en-US" b="1">
              <a:latin typeface="Arial Rounded MT Bold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887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t="15987" r="12030" b="10400"/>
          <a:stretch/>
        </p:blipFill>
        <p:spPr>
          <a:xfrm>
            <a:off x="1409707" y="1434022"/>
            <a:ext cx="5903267" cy="3659230"/>
          </a:xfrm>
          <a:prstGeom prst="rect">
            <a:avLst/>
          </a:prstGeom>
        </p:spPr>
      </p:pic>
      <p:sp>
        <p:nvSpPr>
          <p:cNvPr id="5" name="ZoneTexte 1"/>
          <p:cNvSpPr txBox="1"/>
          <p:nvPr/>
        </p:nvSpPr>
        <p:spPr>
          <a:xfrm>
            <a:off x="80061" y="238947"/>
            <a:ext cx="885087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2800">
                <a:solidFill>
                  <a:srgbClr val="009999"/>
                </a:solidFill>
              </a:rPr>
              <a:t>Le Statut National Etudiant Entrepreneur</a:t>
            </a:r>
            <a:endParaRPr sz="280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"/>
          <p:cNvSpPr txBox="1"/>
          <p:nvPr/>
        </p:nvSpPr>
        <p:spPr>
          <a:xfrm>
            <a:off x="80061" y="238947"/>
            <a:ext cx="885087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2400">
                <a:solidFill>
                  <a:srgbClr val="009999"/>
                </a:solidFill>
              </a:rPr>
              <a:t>Le Statut National Etudiant Entrepreneur 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92323" y="1098482"/>
            <a:ext cx="28053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400" b="1">
                <a:solidFill>
                  <a:srgbClr val="009999"/>
                </a:solidFill>
                <a:latin typeface="Arial Rounded MT Bold"/>
              </a:rPr>
              <a:t>C’est quoi ? </a:t>
            </a:r>
            <a:endParaRPr lang="fr-FR" sz="2400" b="1">
              <a:solidFill>
                <a:srgbClr val="0099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05648" y="3808258"/>
            <a:ext cx="28053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400" b="1">
                <a:solidFill>
                  <a:srgbClr val="009999"/>
                </a:solidFill>
                <a:latin typeface="Arial Rounded MT Bold"/>
              </a:rPr>
              <a:t>Pour qui ? </a:t>
            </a:r>
            <a:endParaRPr lang="fr-FR" sz="2400" b="1">
              <a:solidFill>
                <a:srgbClr val="009999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941032" y="1724769"/>
            <a:ext cx="6795580" cy="1613100"/>
            <a:chOff x="213064" y="2076172"/>
            <a:chExt cx="6795580" cy="1613100"/>
          </a:xfrm>
        </p:grpSpPr>
        <p:sp>
          <p:nvSpPr>
            <p:cNvPr id="6" name="ZoneTexte 5"/>
            <p:cNvSpPr txBox="1"/>
            <p:nvPr/>
          </p:nvSpPr>
          <p:spPr>
            <a:xfrm>
              <a:off x="941032" y="2198401"/>
              <a:ext cx="6067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8B2B7"/>
                </a:buClr>
              </a:pPr>
              <a:r>
                <a:rPr lang="fr-FR" sz="2000">
                  <a:latin typeface="Arial Rounded MT Bold" panose="020F0704030504030204" pitchFamily="34" charset="0"/>
                </a:rPr>
                <a:t>Un cadre pour construire et développer son projet</a:t>
              </a:r>
            </a:p>
            <a:p>
              <a:pPr algn="just">
                <a:buClr>
                  <a:srgbClr val="08B2B7"/>
                </a:buClr>
              </a:pPr>
              <a:endParaRPr lang="fr-FR" sz="2000">
                <a:latin typeface="Arial Rounded MT Bold" panose="020F0704030504030204" pitchFamily="34" charset="0"/>
              </a:endParaRPr>
            </a:p>
            <a:p>
              <a:pPr algn="just">
                <a:buClr>
                  <a:srgbClr val="08B2B7"/>
                </a:buClr>
              </a:pPr>
              <a:r>
                <a:rPr lang="fr-FR" sz="2000">
                  <a:latin typeface="Arial Rounded MT Bold" panose="020F0704030504030204" pitchFamily="34" charset="0"/>
                </a:rPr>
                <a:t>Un accompagnement de professionnels</a:t>
              </a:r>
            </a:p>
          </p:txBody>
        </p:sp>
        <p:pic>
          <p:nvPicPr>
            <p:cNvPr id="16" name="Image 11" descr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064" y="2961304"/>
              <a:ext cx="727968" cy="727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84"/>
            <a:stretch/>
          </p:blipFill>
          <p:spPr>
            <a:xfrm>
              <a:off x="295462" y="2076172"/>
              <a:ext cx="565150" cy="727200"/>
            </a:xfrm>
            <a:prstGeom prst="rect">
              <a:avLst/>
            </a:prstGeom>
          </p:spPr>
        </p:pic>
      </p:grpSp>
      <p:grpSp>
        <p:nvGrpSpPr>
          <p:cNvPr id="21" name="Groupe 20"/>
          <p:cNvGrpSpPr/>
          <p:nvPr/>
        </p:nvGrpSpPr>
        <p:grpSpPr>
          <a:xfrm>
            <a:off x="545714" y="4471556"/>
            <a:ext cx="9326254" cy="1361578"/>
            <a:chOff x="545714" y="4471556"/>
            <a:chExt cx="9326254" cy="1361578"/>
          </a:xfrm>
        </p:grpSpPr>
        <p:sp>
          <p:nvSpPr>
            <p:cNvPr id="9" name="ZoneTexte 8"/>
            <p:cNvSpPr txBox="1"/>
            <p:nvPr/>
          </p:nvSpPr>
          <p:spPr>
            <a:xfrm>
              <a:off x="1669000" y="4523753"/>
              <a:ext cx="82029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8B2B7"/>
                </a:buClr>
              </a:pPr>
              <a:r>
                <a:rPr lang="fr-FR" sz="2000">
                  <a:latin typeface="Arial Rounded MT Bold" panose="020F0704030504030204" pitchFamily="34" charset="0"/>
                </a:rPr>
                <a:t>étudiant(e)s et jeunes diplômé(e)s de – de 3 ans</a:t>
              </a:r>
            </a:p>
            <a:p>
              <a:pPr algn="just">
                <a:buClr>
                  <a:srgbClr val="08B2B7"/>
                </a:buClr>
              </a:pPr>
              <a:endParaRPr lang="fr-FR" sz="2000">
                <a:latin typeface="Arial Rounded MT Bold" panose="020F0704030504030204" pitchFamily="34" charset="0"/>
              </a:endParaRPr>
            </a:p>
            <a:p>
              <a:pPr algn="just">
                <a:buClr>
                  <a:srgbClr val="08B2B7"/>
                </a:buClr>
              </a:pPr>
              <a:r>
                <a:rPr lang="fr-FR" sz="2000">
                  <a:latin typeface="Arial Rounded MT Bold" panose="020F0704030504030204" pitchFamily="34" charset="0"/>
                </a:rPr>
                <a:t>sans limite d’âge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48" y="4471556"/>
              <a:ext cx="519134" cy="546463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14" y="5314000"/>
              <a:ext cx="519134" cy="519134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32" y="5280216"/>
              <a:ext cx="518400" cy="51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370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1E293EF-6A98-4181-B0D4-816155597788}"/>
              </a:ext>
            </a:extLst>
          </p:cNvPr>
          <p:cNvSpPr txBox="1"/>
          <p:nvPr/>
        </p:nvSpPr>
        <p:spPr>
          <a:xfrm>
            <a:off x="1173707" y="53349"/>
            <a:ext cx="739505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2800">
                <a:solidFill>
                  <a:srgbClr val="009999"/>
                </a:solidFill>
              </a:rPr>
              <a:t>Portraits d’étudiants entrepreneurs</a:t>
            </a:r>
            <a:endParaRPr sz="2800">
              <a:solidFill>
                <a:srgbClr val="009999"/>
              </a:solidFill>
            </a:endParaRPr>
          </a:p>
        </p:txBody>
      </p:sp>
      <p:pic>
        <p:nvPicPr>
          <p:cNvPr id="2" name="Image 2" descr="Une image contenant homme, chemise&#10;&#10;Description générée automatiquement">
            <a:extLst>
              <a:ext uri="{FF2B5EF4-FFF2-40B4-BE49-F238E27FC236}">
                <a16:creationId xmlns:a16="http://schemas.microsoft.com/office/drawing/2014/main" id="{56D30647-D414-4103-A0DC-586CD7C42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52" y="1114320"/>
            <a:ext cx="2743200" cy="1301087"/>
          </a:xfrm>
          <a:prstGeom prst="rect">
            <a:avLst/>
          </a:prstGeom>
        </p:spPr>
      </p:pic>
      <p:pic>
        <p:nvPicPr>
          <p:cNvPr id="5" name="Image 5" descr="Une image contenant capture d’écran, tenant, vert, chemise&#10;&#10;Description générée automatiquement">
            <a:extLst>
              <a:ext uri="{FF2B5EF4-FFF2-40B4-BE49-F238E27FC236}">
                <a16:creationId xmlns:a16="http://schemas.microsoft.com/office/drawing/2014/main" id="{79C321D8-30BE-4A14-A213-7670838C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52" y="2880201"/>
            <a:ext cx="2743200" cy="1307805"/>
          </a:xfrm>
          <a:prstGeom prst="rect">
            <a:avLst/>
          </a:prstGeom>
        </p:spPr>
      </p:pic>
      <p:pic>
        <p:nvPicPr>
          <p:cNvPr id="6" name="Image 6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22517211-E381-43E5-9EEE-E792CAC62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83" y="1111178"/>
            <a:ext cx="2743200" cy="1289849"/>
          </a:xfrm>
          <a:prstGeom prst="rect">
            <a:avLst/>
          </a:prstGeom>
        </p:spPr>
      </p:pic>
      <p:pic>
        <p:nvPicPr>
          <p:cNvPr id="7" name="Image 7" descr="Une image contenant capture d’écran, chemise&#10;&#10;Description générée automatiquement">
            <a:extLst>
              <a:ext uri="{FF2B5EF4-FFF2-40B4-BE49-F238E27FC236}">
                <a16:creationId xmlns:a16="http://schemas.microsoft.com/office/drawing/2014/main" id="{FC568344-466F-45A4-8E71-CE9177D21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83" y="2861517"/>
            <a:ext cx="2743200" cy="1327653"/>
          </a:xfrm>
          <a:prstGeom prst="rect">
            <a:avLst/>
          </a:prstGeom>
        </p:spPr>
      </p:pic>
      <p:pic>
        <p:nvPicPr>
          <p:cNvPr id="8" name="Image 8" descr="Une image contenant personne, femme, signe, tenant&#10;&#10;Description générée automatiquement">
            <a:extLst>
              <a:ext uri="{FF2B5EF4-FFF2-40B4-BE49-F238E27FC236}">
                <a16:creationId xmlns:a16="http://schemas.microsoft.com/office/drawing/2014/main" id="{B51469C8-C10B-47D5-A853-1A78339BC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52" y="4651721"/>
            <a:ext cx="2743200" cy="1303248"/>
          </a:xfrm>
          <a:prstGeom prst="rect">
            <a:avLst/>
          </a:prstGeom>
        </p:spPr>
      </p:pic>
      <p:pic>
        <p:nvPicPr>
          <p:cNvPr id="9" name="Image 9" descr="Une image contenant signe, femme, tenant, vert&#10;&#10;Description générée automatiquement">
            <a:extLst>
              <a:ext uri="{FF2B5EF4-FFF2-40B4-BE49-F238E27FC236}">
                <a16:creationId xmlns:a16="http://schemas.microsoft.com/office/drawing/2014/main" id="{DB74C737-0273-4DD0-BC06-A6675D07B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883" y="4652919"/>
            <a:ext cx="2743200" cy="13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88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A27FA-A019-43AD-B674-C8419488E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hangingPunct="0">
              <a:lnSpc>
                <a:spcPct val="100000"/>
              </a:lnSpc>
              <a:spcBef>
                <a:spcPts val="0"/>
              </a:spcBef>
            </a:pPr>
            <a:r>
              <a:rPr lang="fr-FR" sz="2800" b="0" u="none" err="1">
                <a:solidFill>
                  <a:srgbClr val="009999"/>
                </a:solidFill>
                <a:latin typeface="Arial Rounded MT Bold"/>
                <a:cs typeface="Arial"/>
                <a:sym typeface="Arial Rounded MT Bold"/>
              </a:rPr>
              <a:t>Pitchs</a:t>
            </a:r>
            <a:r>
              <a:rPr lang="fr-FR" sz="2800" b="0" u="none">
                <a:solidFill>
                  <a:srgbClr val="009999"/>
                </a:solidFill>
                <a:latin typeface="Arial Rounded MT Bold"/>
                <a:cs typeface="Arial"/>
                <a:sym typeface="Arial Rounded MT Bold"/>
              </a:rPr>
              <a:t> Etudiants Entrepreneurs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46CA5F-7B31-45F1-99AC-00161BAE0274}"/>
              </a:ext>
            </a:extLst>
          </p:cNvPr>
          <p:cNvSpPr txBox="1"/>
          <p:nvPr/>
        </p:nvSpPr>
        <p:spPr>
          <a:xfrm>
            <a:off x="1474952" y="1492469"/>
            <a:ext cx="49766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/>
              <a:t>Paraplis</a:t>
            </a:r>
            <a:r>
              <a:rPr lang="en-US" b="1" dirty="0"/>
              <a:t> :</a:t>
            </a:r>
            <a:endParaRPr lang="fr-FR" b="1">
              <a:cs typeface="Calibri Light"/>
            </a:endParaRPr>
          </a:p>
          <a:p>
            <a:r>
              <a:rPr lang="en-US" dirty="0">
                <a:hlinkClick r:id="rId4"/>
              </a:rPr>
              <a:t>https://www.youtube.com/watch?v=rFLIh7GbPnw</a:t>
            </a:r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28B879-50E7-4B3C-A650-3AC96A0A6E4B}"/>
              </a:ext>
            </a:extLst>
          </p:cNvPr>
          <p:cNvSpPr txBox="1"/>
          <p:nvPr/>
        </p:nvSpPr>
        <p:spPr>
          <a:xfrm>
            <a:off x="1474952" y="2429642"/>
            <a:ext cx="48189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 Light"/>
              </a:rPr>
              <a:t>Titi et Beaux bonnets :</a:t>
            </a:r>
            <a:endParaRPr lang="en-US" b="1">
              <a:cs typeface="Calibri Light"/>
            </a:endParaRPr>
          </a:p>
          <a:p>
            <a:r>
              <a:rPr lang="en-US" dirty="0">
                <a:hlinkClick r:id="rId4"/>
              </a:rPr>
              <a:t>https://www.youtube.com/watch?v=JO9qJ5F5ZfY</a:t>
            </a:r>
            <a:endParaRPr lang="en-US" dirty="0">
              <a:cs typeface="Calibri Light"/>
              <a:hlinkClick r:id="rId4"/>
            </a:endParaRPr>
          </a:p>
        </p:txBody>
      </p:sp>
      <p:pic>
        <p:nvPicPr>
          <p:cNvPr id="5" name="Image 5">
            <a:hlinkClick r:id="" action="ppaction://media"/>
            <a:extLst>
              <a:ext uri="{FF2B5EF4-FFF2-40B4-BE49-F238E27FC236}">
                <a16:creationId xmlns:a16="http://schemas.microsoft.com/office/drawing/2014/main" id="{EC5C0BDD-0BCD-4761-84AA-A259A1AD2A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310188" y="3643313"/>
            <a:ext cx="3167063" cy="18891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AF84372-4F1C-4A11-8108-8C2BCE873597}"/>
              </a:ext>
            </a:extLst>
          </p:cNvPr>
          <p:cNvSpPr txBox="1"/>
          <p:nvPr/>
        </p:nvSpPr>
        <p:spPr>
          <a:xfrm>
            <a:off x="3581400" y="5160963"/>
            <a:ext cx="13700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/>
              <a:t>Estampille</a:t>
            </a:r>
            <a:endParaRPr lang="fr-FR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4997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2032624" y="2524041"/>
            <a:ext cx="647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latin typeface="+mj-lt"/>
              </a:rPr>
              <a:t>Aménager</a:t>
            </a:r>
            <a:r>
              <a:rPr lang="fr-FR" b="1" dirty="0">
                <a:latin typeface="+mj-lt"/>
              </a:rPr>
              <a:t> son emploi du temps et avoir des équivalences ECTS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9392" y="1991309"/>
            <a:ext cx="7820924" cy="1308562"/>
          </a:xfrm>
          <a:prstGeom prst="rect">
            <a:avLst/>
          </a:prstGeom>
          <a:noFill/>
          <a:ln w="19050">
            <a:solidFill>
              <a:srgbClr val="08B2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8" y="2287558"/>
            <a:ext cx="994339" cy="994339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2279813" y="4076097"/>
            <a:ext cx="57706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b="1" dirty="0"/>
              <a:t>Substituer son stage pour la réalisation de son projet entrepreneurial</a:t>
            </a:r>
            <a:endParaRPr lang="fr-FR" b="1" dirty="0">
              <a:cs typeface="Calibri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9392" y="3769191"/>
            <a:ext cx="7842472" cy="1321699"/>
          </a:xfrm>
          <a:prstGeom prst="rect">
            <a:avLst/>
          </a:prstGeom>
          <a:noFill/>
          <a:ln w="19050">
            <a:solidFill>
              <a:srgbClr val="08B2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8" y="3932917"/>
            <a:ext cx="1004400" cy="1004400"/>
          </a:xfrm>
          <a:prstGeom prst="rect">
            <a:avLst/>
          </a:prstGeom>
        </p:spPr>
      </p:pic>
      <p:sp>
        <p:nvSpPr>
          <p:cNvPr id="21" name="ZoneTexte 1"/>
          <p:cNvSpPr txBox="1"/>
          <p:nvPr/>
        </p:nvSpPr>
        <p:spPr>
          <a:xfrm>
            <a:off x="-27286" y="378228"/>
            <a:ext cx="8850875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2800" dirty="0">
                <a:solidFill>
                  <a:srgbClr val="009999"/>
                </a:solidFill>
              </a:rPr>
              <a:t>Les avantages ? </a:t>
            </a:r>
          </a:p>
          <a:p>
            <a:endParaRPr lang="fr-FR" sz="2800">
              <a:solidFill>
                <a:srgbClr val="009999"/>
              </a:solidFill>
            </a:endParaRPr>
          </a:p>
          <a:p>
            <a:pPr algn="r"/>
            <a:r>
              <a:rPr lang="fr-FR" sz="2800" dirty="0">
                <a:solidFill>
                  <a:srgbClr val="009999"/>
                </a:solidFill>
              </a:rPr>
              <a:t>Des aménagements</a:t>
            </a:r>
            <a:endParaRPr sz="28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4609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399494" y="698990"/>
            <a:ext cx="626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800">
                <a:solidFill>
                  <a:srgbClr val="009999"/>
                </a:solidFill>
                <a:latin typeface="Arial Rounded MT Bold" panose="020F0704030504030204" pitchFamily="34" charset="0"/>
              </a:rPr>
              <a:t>Un cadre protecteur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400466" y="1709224"/>
            <a:ext cx="8451544" cy="1321699"/>
            <a:chOff x="399494" y="1972669"/>
            <a:chExt cx="4226742" cy="1321699"/>
          </a:xfrm>
        </p:grpSpPr>
        <p:sp>
          <p:nvSpPr>
            <p:cNvPr id="28" name="ZoneTexte 27"/>
            <p:cNvSpPr txBox="1"/>
            <p:nvPr/>
          </p:nvSpPr>
          <p:spPr>
            <a:xfrm>
              <a:off x="399495" y="1976531"/>
              <a:ext cx="8524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1400">
                <a:solidFill>
                  <a:srgbClr val="F08312"/>
                </a:solidFill>
                <a:latin typeface="+mj-lt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340549" y="2236542"/>
              <a:ext cx="29118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000">
                  <a:latin typeface="Arial Rounded MT Bold" panose="020F0704030504030204" pitchFamily="34" charset="0"/>
                </a:rPr>
                <a:t>Conserver les bénéfices de la sécurité sociale étudiante </a:t>
              </a:r>
              <a:r>
                <a:rPr lang="fr-FR" sz="2000" i="1">
                  <a:latin typeface="Arial Rounded MT Bold" panose="020F0704030504030204" pitchFamily="34" charset="0"/>
                </a:rPr>
                <a:t>Jusqu’à 28 ans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9494" y="1972669"/>
              <a:ext cx="4226742" cy="1321699"/>
            </a:xfrm>
            <a:prstGeom prst="rect">
              <a:avLst/>
            </a:prstGeom>
            <a:noFill/>
            <a:ln w="19050">
              <a:solidFill>
                <a:srgbClr val="08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2" y="1796531"/>
            <a:ext cx="1004400" cy="10044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99494" y="3300268"/>
            <a:ext cx="8451544" cy="1335007"/>
            <a:chOff x="399494" y="3464044"/>
            <a:chExt cx="8451544" cy="1335007"/>
          </a:xfrm>
        </p:grpSpPr>
        <p:grpSp>
          <p:nvGrpSpPr>
            <p:cNvPr id="35" name="Groupe 34"/>
            <p:cNvGrpSpPr/>
            <p:nvPr/>
          </p:nvGrpSpPr>
          <p:grpSpPr>
            <a:xfrm>
              <a:off x="399494" y="3464044"/>
              <a:ext cx="8451544" cy="1335007"/>
              <a:chOff x="399494" y="1972669"/>
              <a:chExt cx="4226742" cy="1335007"/>
            </a:xfrm>
          </p:grpSpPr>
          <p:sp>
            <p:nvSpPr>
              <p:cNvPr id="36" name="ZoneTexte 35"/>
              <p:cNvSpPr txBox="1"/>
              <p:nvPr/>
            </p:nvSpPr>
            <p:spPr>
              <a:xfrm>
                <a:off x="399495" y="1976531"/>
                <a:ext cx="852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>
                  <a:solidFill>
                    <a:srgbClr val="F08312"/>
                  </a:solidFill>
                  <a:latin typeface="+mj-lt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1341035" y="1984237"/>
                <a:ext cx="307679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08B2B7"/>
                  </a:buClr>
                  <a:buFontTx/>
                  <a:buChar char="-"/>
                </a:pPr>
                <a:r>
                  <a:rPr lang="fr-FR" sz="2000">
                    <a:latin typeface="Arial Rounded MT Bold" panose="020F0704030504030204" pitchFamily="34" charset="0"/>
                  </a:rPr>
                  <a:t>Bourses sur critères sociaux</a:t>
                </a:r>
              </a:p>
              <a:p>
                <a:pPr marL="285750" indent="-285750" algn="just">
                  <a:buClr>
                    <a:srgbClr val="08B2B7"/>
                  </a:buClr>
                  <a:buFontTx/>
                  <a:buChar char="-"/>
                </a:pPr>
                <a:endParaRPr lang="fr-FR" sz="200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Clr>
                    <a:srgbClr val="08B2B7"/>
                  </a:buClr>
                  <a:buFontTx/>
                  <a:buChar char="-"/>
                </a:pPr>
                <a:r>
                  <a:rPr lang="fr-FR" sz="2000">
                    <a:latin typeface="Arial Rounded MT Bold" panose="020F0704030504030204" pitchFamily="34" charset="0"/>
                  </a:rPr>
                  <a:t>Indemnités de Pôle Emploi dans le cadre d’un plan de formation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99494" y="1972669"/>
                <a:ext cx="4226742" cy="1321699"/>
              </a:xfrm>
              <a:prstGeom prst="rect">
                <a:avLst/>
              </a:prstGeom>
              <a:noFill/>
              <a:ln w="19050">
                <a:solidFill>
                  <a:srgbClr val="08B2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29" y="3638563"/>
              <a:ext cx="1147180" cy="1147180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400468" y="4904962"/>
            <a:ext cx="8451544" cy="1321699"/>
            <a:chOff x="400468" y="4904962"/>
            <a:chExt cx="8451544" cy="1321699"/>
          </a:xfrm>
        </p:grpSpPr>
        <p:grpSp>
          <p:nvGrpSpPr>
            <p:cNvPr id="16" name="Groupe 15"/>
            <p:cNvGrpSpPr/>
            <p:nvPr/>
          </p:nvGrpSpPr>
          <p:grpSpPr>
            <a:xfrm>
              <a:off x="400468" y="4904962"/>
              <a:ext cx="8451544" cy="1321699"/>
              <a:chOff x="399494" y="1972669"/>
              <a:chExt cx="4226742" cy="1321699"/>
            </a:xfrm>
          </p:grpSpPr>
          <p:sp>
            <p:nvSpPr>
              <p:cNvPr id="17" name="ZoneTexte 16"/>
              <p:cNvSpPr txBox="1"/>
              <p:nvPr/>
            </p:nvSpPr>
            <p:spPr>
              <a:xfrm>
                <a:off x="399495" y="1976531"/>
                <a:ext cx="852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>
                  <a:solidFill>
                    <a:srgbClr val="F08312"/>
                  </a:solidFill>
                  <a:latin typeface="+mj-lt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1340548" y="2245959"/>
                <a:ext cx="29118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>
                    <a:latin typeface="Arial Rounded MT Bold" panose="020F0704030504030204" pitchFamily="34" charset="0"/>
                  </a:rPr>
                  <a:t>Réduction des charges grâce au dispositif de l’ACCRE </a:t>
                </a:r>
                <a:r>
                  <a:rPr lang="fr-FR" sz="2000" i="1">
                    <a:latin typeface="Arial Rounded MT Bold" panose="020F0704030504030204" pitchFamily="34" charset="0"/>
                  </a:rPr>
                  <a:t>Jusqu’à 26 ans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99494" y="1972669"/>
                <a:ext cx="4226742" cy="1321699"/>
              </a:xfrm>
              <a:prstGeom prst="rect">
                <a:avLst/>
              </a:prstGeom>
              <a:noFill/>
              <a:ln w="19050">
                <a:solidFill>
                  <a:srgbClr val="08B2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99" y="5136227"/>
              <a:ext cx="1004400" cy="100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259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941A3113-54DA-9842-AF7B-921FB16B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218" y="1125811"/>
            <a:ext cx="1370651" cy="96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pack2life.com/wp-content/uploads/2014/04/fleche.png">
            <a:extLst>
              <a:ext uri="{FF2B5EF4-FFF2-40B4-BE49-F238E27FC236}">
                <a16:creationId xmlns:a16="http://schemas.microsoft.com/office/drawing/2014/main" id="{F6A4743B-E312-4245-BE03-2C7F71485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2191" flipV="1">
            <a:off x="5110333" y="1507077"/>
            <a:ext cx="405689" cy="4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FC970657-787F-1E47-A334-241E148249F2}"/>
              </a:ext>
            </a:extLst>
          </p:cNvPr>
          <p:cNvSpPr txBox="1">
            <a:spLocks/>
          </p:cNvSpPr>
          <p:nvPr/>
        </p:nvSpPr>
        <p:spPr>
          <a:xfrm>
            <a:off x="639937" y="1630489"/>
            <a:ext cx="2836476" cy="1357295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350" dirty="0"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Passer d'un</a:t>
            </a:r>
            <a:r>
              <a:rPr lang="fr-FR" sz="1350" b="1" dirty="0">
                <a:solidFill>
                  <a:srgbClr val="FF671F"/>
                </a:solidFill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 CONCEPT FLOU</a:t>
            </a:r>
            <a:r>
              <a:rPr lang="fr-FR" sz="1350" dirty="0">
                <a:solidFill>
                  <a:srgbClr val="FF671F"/>
                </a:solidFill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fr-FR" sz="1350" dirty="0"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à un</a:t>
            </a:r>
            <a:r>
              <a:rPr lang="fr-FR" sz="1350" dirty="0">
                <a:solidFill>
                  <a:srgbClr val="000000"/>
                </a:solidFill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fr-FR" sz="1350" b="1" dirty="0">
                <a:solidFill>
                  <a:srgbClr val="FF671F"/>
                </a:solidFill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BUSINESS MODEL INNOVANT, </a:t>
            </a:r>
            <a:endParaRPr lang="fr-FR" sz="2400" dirty="0"/>
          </a:p>
          <a:p>
            <a:pPr marL="0" indent="0">
              <a:buNone/>
            </a:pPr>
            <a:r>
              <a:rPr lang="fr-FR" sz="1350" b="1" dirty="0">
                <a:solidFill>
                  <a:srgbClr val="FF671F"/>
                </a:solidFill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A PARTIR DE L’EXPÉRIENCE CLIENT </a:t>
            </a:r>
            <a:r>
              <a:rPr lang="fr-FR" sz="1350" dirty="0"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sur le</a:t>
            </a:r>
            <a:r>
              <a:rPr lang="fr-FR" sz="1350" b="1" dirty="0">
                <a:solidFill>
                  <a:srgbClr val="FF671F"/>
                </a:solidFill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 TERRAIN </a:t>
            </a:r>
            <a:r>
              <a:rPr lang="fr-FR" sz="1350" dirty="0">
                <a:latin typeface="Im Wunderland"/>
                <a:ea typeface="Open Sans" panose="020B0606030504020204" pitchFamily="34" charset="0"/>
                <a:cs typeface="Open Sans" panose="020B0606030504020204" pitchFamily="34" charset="0"/>
              </a:rPr>
              <a:t>hors les murs, dans la vraie vie</a:t>
            </a:r>
          </a:p>
        </p:txBody>
      </p:sp>
      <p:grpSp>
        <p:nvGrpSpPr>
          <p:cNvPr id="14" name="Grouper 46">
            <a:extLst>
              <a:ext uri="{FF2B5EF4-FFF2-40B4-BE49-F238E27FC236}">
                <a16:creationId xmlns:a16="http://schemas.microsoft.com/office/drawing/2014/main" id="{8752FC1E-CF17-7242-8451-48507F0F6EA5}"/>
              </a:ext>
            </a:extLst>
          </p:cNvPr>
          <p:cNvGrpSpPr/>
          <p:nvPr/>
        </p:nvGrpSpPr>
        <p:grpSpPr>
          <a:xfrm>
            <a:off x="4173585" y="1408109"/>
            <a:ext cx="628064" cy="610454"/>
            <a:chOff x="4361103" y="3320126"/>
            <a:chExt cx="458084" cy="483106"/>
          </a:xfrm>
        </p:grpSpPr>
        <p:sp>
          <p:nvSpPr>
            <p:cNvPr id="15" name="Freeform 845">
              <a:extLst>
                <a:ext uri="{FF2B5EF4-FFF2-40B4-BE49-F238E27FC236}">
                  <a16:creationId xmlns:a16="http://schemas.microsoft.com/office/drawing/2014/main" id="{14483BFB-BF26-2A40-8928-18EDEB088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5429" y="3375251"/>
              <a:ext cx="55125" cy="55125"/>
            </a:xfrm>
            <a:custGeom>
              <a:avLst/>
              <a:gdLst>
                <a:gd name="T0" fmla="*/ 6 w 7"/>
                <a:gd name="T1" fmla="*/ 4 h 7"/>
                <a:gd name="T2" fmla="*/ 4 w 7"/>
                <a:gd name="T3" fmla="*/ 1 h 7"/>
                <a:gd name="T4" fmla="*/ 1 w 7"/>
                <a:gd name="T5" fmla="*/ 1 h 7"/>
                <a:gd name="T6" fmla="*/ 1 w 7"/>
                <a:gd name="T7" fmla="*/ 4 h 7"/>
                <a:gd name="T8" fmla="*/ 4 w 7"/>
                <a:gd name="T9" fmla="*/ 7 h 7"/>
                <a:gd name="T10" fmla="*/ 6 w 7"/>
                <a:gd name="T11" fmla="*/ 7 h 7"/>
                <a:gd name="T12" fmla="*/ 6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6"/>
                    <a:pt x="7" y="5"/>
                    <a:pt x="6" y="4"/>
                  </a:cubicBezTo>
                  <a:close/>
                </a:path>
              </a:pathLst>
            </a:custGeom>
            <a:solidFill>
              <a:srgbClr val="5E4C4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846">
              <a:extLst>
                <a:ext uri="{FF2B5EF4-FFF2-40B4-BE49-F238E27FC236}">
                  <a16:creationId xmlns:a16="http://schemas.microsoft.com/office/drawing/2014/main" id="{1D69124A-EE8E-E84E-94FD-F1A625496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103" y="3553326"/>
              <a:ext cx="63000" cy="31500"/>
            </a:xfrm>
            <a:custGeom>
              <a:avLst/>
              <a:gdLst>
                <a:gd name="T0" fmla="*/ 6 w 8"/>
                <a:gd name="T1" fmla="*/ 0 h 4"/>
                <a:gd name="T2" fmla="*/ 2 w 8"/>
                <a:gd name="T3" fmla="*/ 0 h 4"/>
                <a:gd name="T4" fmla="*/ 0 w 8"/>
                <a:gd name="T5" fmla="*/ 2 h 4"/>
                <a:gd name="T6" fmla="*/ 2 w 8"/>
                <a:gd name="T7" fmla="*/ 4 h 4"/>
                <a:gd name="T8" fmla="*/ 6 w 8"/>
                <a:gd name="T9" fmla="*/ 4 h 4"/>
                <a:gd name="T10" fmla="*/ 8 w 8"/>
                <a:gd name="T11" fmla="*/ 2 h 4"/>
                <a:gd name="T12" fmla="*/ 6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EA58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847">
              <a:extLst>
                <a:ext uri="{FF2B5EF4-FFF2-40B4-BE49-F238E27FC236}">
                  <a16:creationId xmlns:a16="http://schemas.microsoft.com/office/drawing/2014/main" id="{84D35556-72B3-5646-BF65-A55C75407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187" y="3559426"/>
              <a:ext cx="63000" cy="31500"/>
            </a:xfrm>
            <a:custGeom>
              <a:avLst/>
              <a:gdLst>
                <a:gd name="T0" fmla="*/ 6 w 8"/>
                <a:gd name="T1" fmla="*/ 0 h 4"/>
                <a:gd name="T2" fmla="*/ 2 w 8"/>
                <a:gd name="T3" fmla="*/ 0 h 4"/>
                <a:gd name="T4" fmla="*/ 0 w 8"/>
                <a:gd name="T5" fmla="*/ 2 h 4"/>
                <a:gd name="T6" fmla="*/ 2 w 8"/>
                <a:gd name="T7" fmla="*/ 4 h 4"/>
                <a:gd name="T8" fmla="*/ 6 w 8"/>
                <a:gd name="T9" fmla="*/ 4 h 4"/>
                <a:gd name="T10" fmla="*/ 8 w 8"/>
                <a:gd name="T11" fmla="*/ 2 h 4"/>
                <a:gd name="T12" fmla="*/ 6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EA58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848">
              <a:extLst>
                <a:ext uri="{FF2B5EF4-FFF2-40B4-BE49-F238E27FC236}">
                  <a16:creationId xmlns:a16="http://schemas.microsoft.com/office/drawing/2014/main" id="{D602FE76-C839-FC44-BE47-126FC9BE1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637" y="3388618"/>
              <a:ext cx="55125" cy="55125"/>
            </a:xfrm>
            <a:custGeom>
              <a:avLst/>
              <a:gdLst>
                <a:gd name="T0" fmla="*/ 6 w 7"/>
                <a:gd name="T1" fmla="*/ 1 h 7"/>
                <a:gd name="T2" fmla="*/ 3 w 7"/>
                <a:gd name="T3" fmla="*/ 1 h 7"/>
                <a:gd name="T4" fmla="*/ 0 w 7"/>
                <a:gd name="T5" fmla="*/ 4 h 7"/>
                <a:gd name="T6" fmla="*/ 0 w 7"/>
                <a:gd name="T7" fmla="*/ 6 h 7"/>
                <a:gd name="T8" fmla="*/ 3 w 7"/>
                <a:gd name="T9" fmla="*/ 6 h 7"/>
                <a:gd name="T10" fmla="*/ 6 w 7"/>
                <a:gd name="T11" fmla="*/ 4 h 7"/>
                <a:gd name="T12" fmla="*/ 6 w 7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2"/>
                    <a:pt x="6" y="1"/>
                  </a:cubicBezTo>
                  <a:close/>
                </a:path>
              </a:pathLst>
            </a:custGeom>
            <a:solidFill>
              <a:srgbClr val="5E4C4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849">
              <a:extLst>
                <a:ext uri="{FF2B5EF4-FFF2-40B4-BE49-F238E27FC236}">
                  <a16:creationId xmlns:a16="http://schemas.microsoft.com/office/drawing/2014/main" id="{6F4F8DE7-BA72-CD45-B535-91589C08E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979" y="3320126"/>
              <a:ext cx="31500" cy="63000"/>
            </a:xfrm>
            <a:custGeom>
              <a:avLst/>
              <a:gdLst>
                <a:gd name="T0" fmla="*/ 2 w 4"/>
                <a:gd name="T1" fmla="*/ 8 h 8"/>
                <a:gd name="T2" fmla="*/ 3 w 4"/>
                <a:gd name="T3" fmla="*/ 7 h 8"/>
                <a:gd name="T4" fmla="*/ 4 w 4"/>
                <a:gd name="T5" fmla="*/ 6 h 8"/>
                <a:gd name="T6" fmla="*/ 4 w 4"/>
                <a:gd name="T7" fmla="*/ 2 h 8"/>
                <a:gd name="T8" fmla="*/ 2 w 4"/>
                <a:gd name="T9" fmla="*/ 0 h 8"/>
                <a:gd name="T10" fmla="*/ 0 w 4"/>
                <a:gd name="T11" fmla="*/ 1 h 8"/>
                <a:gd name="T12" fmla="*/ 0 w 4"/>
                <a:gd name="T13" fmla="*/ 2 h 8"/>
                <a:gd name="T14" fmla="*/ 0 w 4"/>
                <a:gd name="T15" fmla="*/ 6 h 8"/>
                <a:gd name="T16" fmla="*/ 2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3" y="8"/>
                    <a:pt x="3" y="8"/>
                    <a:pt x="3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lose/>
                </a:path>
              </a:pathLst>
            </a:custGeom>
            <a:solidFill>
              <a:srgbClr val="EA58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850">
              <a:extLst>
                <a:ext uri="{FF2B5EF4-FFF2-40B4-BE49-F238E27FC236}">
                  <a16:creationId xmlns:a16="http://schemas.microsoft.com/office/drawing/2014/main" id="{F9CCA169-27B9-B24A-A5F4-C4FE14C2B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145" y="3433426"/>
              <a:ext cx="252000" cy="283500"/>
            </a:xfrm>
            <a:custGeom>
              <a:avLst/>
              <a:gdLst>
                <a:gd name="T0" fmla="*/ 16 w 32"/>
                <a:gd name="T1" fmla="*/ 0 h 36"/>
                <a:gd name="T2" fmla="*/ 0 w 32"/>
                <a:gd name="T3" fmla="*/ 16 h 36"/>
                <a:gd name="T4" fmla="*/ 8 w 32"/>
                <a:gd name="T5" fmla="*/ 30 h 36"/>
                <a:gd name="T6" fmla="*/ 8 w 32"/>
                <a:gd name="T7" fmla="*/ 36 h 36"/>
                <a:gd name="T8" fmla="*/ 24 w 32"/>
                <a:gd name="T9" fmla="*/ 36 h 36"/>
                <a:gd name="T10" fmla="*/ 24 w 32"/>
                <a:gd name="T11" fmla="*/ 30 h 36"/>
                <a:gd name="T12" fmla="*/ 32 w 32"/>
                <a:gd name="T13" fmla="*/ 16 h 36"/>
                <a:gd name="T14" fmla="*/ 16 w 32"/>
                <a:gd name="T15" fmla="*/ 0 h 36"/>
                <a:gd name="T16" fmla="*/ 22 w 32"/>
                <a:gd name="T17" fmla="*/ 26 h 36"/>
                <a:gd name="T18" fmla="*/ 20 w 32"/>
                <a:gd name="T19" fmla="*/ 27 h 36"/>
                <a:gd name="T20" fmla="*/ 20 w 32"/>
                <a:gd name="T21" fmla="*/ 30 h 36"/>
                <a:gd name="T22" fmla="*/ 20 w 32"/>
                <a:gd name="T23" fmla="*/ 32 h 36"/>
                <a:gd name="T24" fmla="*/ 12 w 32"/>
                <a:gd name="T25" fmla="*/ 32 h 36"/>
                <a:gd name="T26" fmla="*/ 12 w 32"/>
                <a:gd name="T27" fmla="*/ 30 h 36"/>
                <a:gd name="T28" fmla="*/ 12 w 32"/>
                <a:gd name="T29" fmla="*/ 27 h 36"/>
                <a:gd name="T30" fmla="*/ 10 w 32"/>
                <a:gd name="T31" fmla="*/ 26 h 36"/>
                <a:gd name="T32" fmla="*/ 4 w 32"/>
                <a:gd name="T33" fmla="*/ 16 h 36"/>
                <a:gd name="T34" fmla="*/ 16 w 32"/>
                <a:gd name="T35" fmla="*/ 4 h 36"/>
                <a:gd name="T36" fmla="*/ 28 w 32"/>
                <a:gd name="T37" fmla="*/ 16 h 36"/>
                <a:gd name="T38" fmla="*/ 22 w 32"/>
                <a:gd name="T39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6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7"/>
                    <a:pt x="8" y="30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9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22" y="26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6" y="24"/>
                    <a:pt x="4" y="20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0"/>
                    <a:pt x="26" y="24"/>
                    <a:pt x="22" y="26"/>
                  </a:cubicBezTo>
                  <a:close/>
                </a:path>
              </a:pathLst>
            </a:custGeom>
            <a:solidFill>
              <a:srgbClr val="EA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851">
              <a:extLst>
                <a:ext uri="{FF2B5EF4-FFF2-40B4-BE49-F238E27FC236}">
                  <a16:creationId xmlns:a16="http://schemas.microsoft.com/office/drawing/2014/main" id="{BCEAC1F1-1FF7-F14D-B8F0-7B6F6733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145" y="3740232"/>
              <a:ext cx="126000" cy="63000"/>
            </a:xfrm>
            <a:custGeom>
              <a:avLst/>
              <a:gdLst>
                <a:gd name="T0" fmla="*/ 0 w 16"/>
                <a:gd name="T1" fmla="*/ 4 h 8"/>
                <a:gd name="T2" fmla="*/ 4 w 16"/>
                <a:gd name="T3" fmla="*/ 4 h 8"/>
                <a:gd name="T4" fmla="*/ 4 w 16"/>
                <a:gd name="T5" fmla="*/ 4 h 8"/>
                <a:gd name="T6" fmla="*/ 8 w 16"/>
                <a:gd name="T7" fmla="*/ 8 h 8"/>
                <a:gd name="T8" fmla="*/ 12 w 16"/>
                <a:gd name="T9" fmla="*/ 4 h 8"/>
                <a:gd name="T10" fmla="*/ 12 w 16"/>
                <a:gd name="T11" fmla="*/ 4 h 8"/>
                <a:gd name="T12" fmla="*/ 16 w 16"/>
                <a:gd name="T13" fmla="*/ 4 h 8"/>
                <a:gd name="T14" fmla="*/ 16 w 16"/>
                <a:gd name="T15" fmla="*/ 0 h 8"/>
                <a:gd name="T16" fmla="*/ 0 w 16"/>
                <a:gd name="T17" fmla="*/ 0 h 8"/>
                <a:gd name="T18" fmla="*/ 0 w 1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0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6" y="8"/>
                    <a:pt x="8" y="8"/>
                  </a:cubicBezTo>
                  <a:cubicBezTo>
                    <a:pt x="10" y="8"/>
                    <a:pt x="12" y="6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5E4C4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350">
                <a:solidFill>
                  <a:prstClr val="black"/>
                </a:solidFill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66A4B83-6583-B342-8019-3D411316C1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" b="4263"/>
          <a:stretch/>
        </p:blipFill>
        <p:spPr>
          <a:xfrm>
            <a:off x="7335504" y="3678243"/>
            <a:ext cx="902575" cy="1080120"/>
          </a:xfrm>
          <a:prstGeom prst="rect">
            <a:avLst/>
          </a:prstGeom>
        </p:spPr>
      </p:pic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BE2B2EDA-69CB-164E-BCC9-BDBCCB1D5594}"/>
              </a:ext>
            </a:extLst>
          </p:cNvPr>
          <p:cNvSpPr txBox="1">
            <a:spLocks/>
          </p:cNvSpPr>
          <p:nvPr/>
        </p:nvSpPr>
        <p:spPr>
          <a:xfrm>
            <a:off x="5362977" y="2403097"/>
            <a:ext cx="3294366" cy="79175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900" b="1">
                <a:solidFill>
                  <a:srgbClr val="FF67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PÉDAGOGIE LEARNING BY DOING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Acquérir des connaissances pratiques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Manager un projet en création d’entreprise &amp; startup en mode itératif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Sortir du building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EEC796D-36EB-464F-A7F4-28B2F6CAB10E}"/>
              </a:ext>
            </a:extLst>
          </p:cNvPr>
          <p:cNvSpPr txBox="1"/>
          <p:nvPr/>
        </p:nvSpPr>
        <p:spPr>
          <a:xfrm>
            <a:off x="2254332" y="3545680"/>
            <a:ext cx="4621843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>
                <a:solidFill>
                  <a:srgbClr val="FF67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PRATIQUER L’INNOVATION STRATÉGIQUE 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Approche </a:t>
            </a:r>
            <a:r>
              <a:rPr lang="fr-FR" sz="825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lean</a:t>
            </a: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startup &amp; itération à partir du terrain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Approche  design </a:t>
            </a:r>
            <a:r>
              <a:rPr lang="fr-FR" sz="825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thinking</a:t>
            </a: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profil Persona pour penser différemment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Approche Océan Bleu &amp; se différencier 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F4E9B69-5070-0445-872B-AADAD8C199D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471" y="3800250"/>
            <a:ext cx="153941" cy="1675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F4A0EC8-37D6-1149-B1EB-ECC49ACD8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757" y="4015314"/>
            <a:ext cx="198893" cy="223415"/>
          </a:xfrm>
          <a:prstGeom prst="rect">
            <a:avLst/>
          </a:prstGeom>
        </p:spPr>
      </p:pic>
      <p:pic>
        <p:nvPicPr>
          <p:cNvPr id="27" name="Picture 4" descr="http://revisionpath.com/wp-content/uploads/swoosh.png">
            <a:extLst>
              <a:ext uri="{FF2B5EF4-FFF2-40B4-BE49-F238E27FC236}">
                <a16:creationId xmlns:a16="http://schemas.microsoft.com/office/drawing/2014/main" id="{A24BEFB0-98CD-D248-B61A-424F08C9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3199">
            <a:off x="1708375" y="3525278"/>
            <a:ext cx="224132" cy="2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8D406B6-0499-AD4E-8BB3-8B7C19AA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998" y="4926097"/>
            <a:ext cx="991599" cy="70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7EECA49-8543-E04B-BFF5-9E6FF14B1410}"/>
              </a:ext>
            </a:extLst>
          </p:cNvPr>
          <p:cNvSpPr txBox="1"/>
          <p:nvPr/>
        </p:nvSpPr>
        <p:spPr>
          <a:xfrm>
            <a:off x="4099699" y="4845793"/>
            <a:ext cx="2278188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900" b="1">
                <a:solidFill>
                  <a:srgbClr val="FF67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FORMALISER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Approche Business Model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Approche Business Plan rédactionnel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825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Approche  Business Plan chiffré 1 an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09DB228-11CC-C148-B162-0AF60778CB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06" y="4715510"/>
            <a:ext cx="878823" cy="659117"/>
          </a:xfrm>
          <a:prstGeom prst="rect">
            <a:avLst/>
          </a:prstGeom>
        </p:spPr>
      </p:pic>
      <p:sp>
        <p:nvSpPr>
          <p:cNvPr id="32" name="Titre 2">
            <a:extLst>
              <a:ext uri="{FF2B5EF4-FFF2-40B4-BE49-F238E27FC236}">
                <a16:creationId xmlns:a16="http://schemas.microsoft.com/office/drawing/2014/main" id="{3D6A3D9A-CD21-4CAF-85AE-A862720FD594}"/>
              </a:ext>
            </a:extLst>
          </p:cNvPr>
          <p:cNvSpPr txBox="1">
            <a:spLocks/>
          </p:cNvSpPr>
          <p:nvPr/>
        </p:nvSpPr>
        <p:spPr>
          <a:xfrm>
            <a:off x="1195500" y="944724"/>
            <a:ext cx="1840424" cy="510456"/>
          </a:xfrm>
          <a:prstGeom prst="rect">
            <a:avLst/>
          </a:prstGeom>
        </p:spPr>
        <p:txBody>
          <a:bodyPr lIns="68580" tIns="34290" rIns="68580" bIns="3429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14350">
              <a:spcBef>
                <a:spcPts val="0"/>
              </a:spcBef>
            </a:pPr>
            <a:r>
              <a:rPr lang="fr-FR" sz="2100" b="1" u="sng" dirty="0">
                <a:solidFill>
                  <a:srgbClr val="08B2B7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fr-FR" sz="2100" b="1" u="sng" dirty="0" err="1">
                <a:solidFill>
                  <a:srgbClr val="08B2B7"/>
                </a:solidFill>
                <a:latin typeface="Arial"/>
                <a:ea typeface="Arial"/>
                <a:cs typeface="Arial"/>
                <a:sym typeface="Arial"/>
              </a:rPr>
              <a:t>Entrep</a:t>
            </a:r>
            <a:r>
              <a:rPr lang="fr-FR" sz="2100" b="1" u="sng" dirty="0">
                <a:solidFill>
                  <a:srgbClr val="08B2B7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endParaRPr lang="fr-FR" sz="2100" b="1" u="sng" dirty="0">
              <a:solidFill>
                <a:srgbClr val="08B2B7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118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" y="1912867"/>
            <a:ext cx="3669225" cy="3669225"/>
          </a:xfr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9" y="1194611"/>
            <a:ext cx="4387481" cy="43874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472130" y="423071"/>
            <a:ext cx="16755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800">
                <a:solidFill>
                  <a:srgbClr val="009999"/>
                </a:solidFill>
                <a:latin typeface="Arial Rounded MT Bold" panose="020F0704030504030204" pitchFamily="34" charset="0"/>
              </a:rPr>
              <a:t>Tutorat</a:t>
            </a:r>
            <a:r>
              <a:rPr lang="fr-FR" sz="2400">
                <a:solidFill>
                  <a:srgbClr val="F08312"/>
                </a:solidFill>
                <a:latin typeface="Arial Rounded MT Bold" panose="020F0704030504030204" pitchFamily="34" charset="0"/>
              </a:rPr>
              <a:t> </a:t>
            </a:r>
          </a:p>
          <a:p>
            <a:pPr>
              <a:buClr>
                <a:srgbClr val="005A65"/>
              </a:buClr>
            </a:pPr>
            <a:endParaRPr lang="fr-FR" sz="2400">
              <a:solidFill>
                <a:schemeClr val="accent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85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90" y="3030291"/>
            <a:ext cx="2295437" cy="3060584"/>
          </a:xfrm>
        </p:spPr>
      </p:pic>
      <p:sp>
        <p:nvSpPr>
          <p:cNvPr id="9" name="ZoneTexte 8"/>
          <p:cNvSpPr txBox="1"/>
          <p:nvPr/>
        </p:nvSpPr>
        <p:spPr>
          <a:xfrm>
            <a:off x="1216136" y="1622213"/>
            <a:ext cx="2357991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7073"/>
                </a:solidFill>
              </a:rPr>
              <a:t>Espaces Pépite</a:t>
            </a:r>
          </a:p>
          <a:p>
            <a:r>
              <a:rPr lang="fr-FR" sz="2000" b="1"/>
              <a:t>PNRB - PNRV</a:t>
            </a:r>
          </a:p>
          <a:p>
            <a:endParaRPr lang="fr-FR" sz="135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97" y="3279276"/>
            <a:ext cx="3006926" cy="22551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816945" y="1690453"/>
            <a:ext cx="4144318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>
                <a:solidFill>
                  <a:srgbClr val="007073"/>
                </a:solidFill>
              </a:rPr>
              <a:t>Bureaux</a:t>
            </a:r>
          </a:p>
          <a:p>
            <a:pPr algn="r"/>
            <a:r>
              <a:rPr lang="fr-FR" sz="2400" b="1">
                <a:solidFill>
                  <a:schemeClr val="tx1"/>
                </a:solidFill>
              </a:rPr>
              <a:t>PNRB </a:t>
            </a:r>
            <a:endParaRPr lang="fr-FR" sz="2400">
              <a:solidFill>
                <a:schemeClr val="tx1"/>
              </a:solidFill>
            </a:endParaRPr>
          </a:p>
          <a:p>
            <a:endParaRPr lang="fr-FR" sz="135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5232" y="548916"/>
            <a:ext cx="626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800">
                <a:solidFill>
                  <a:srgbClr val="009999"/>
                </a:solidFill>
                <a:latin typeface="Arial Rounded MT Bold" panose="020F0704030504030204" pitchFamily="34" charset="0"/>
              </a:rPr>
              <a:t>Accès à des espaces de travail</a:t>
            </a:r>
          </a:p>
        </p:txBody>
      </p:sp>
    </p:spTree>
    <p:extLst>
      <p:ext uri="{BB962C8B-B14F-4D97-AF65-F5344CB8AC3E}">
        <p14:creationId xmlns:p14="http://schemas.microsoft.com/office/powerpoint/2010/main" val="4342555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9" y="2628657"/>
            <a:ext cx="4561411" cy="303462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87287" y="1933240"/>
            <a:ext cx="8702957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 dirty="0">
                <a:solidFill>
                  <a:schemeClr val="tx1"/>
                </a:solidFill>
              </a:rPr>
              <a:t>SEMINAIRE DE RENTREE </a:t>
            </a:r>
          </a:p>
          <a:p>
            <a:endParaRPr lang="fr-FR" sz="2800" b="1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8369" y="806387"/>
            <a:ext cx="6933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400">
                <a:solidFill>
                  <a:srgbClr val="009999"/>
                </a:solidFill>
                <a:latin typeface="Arial Rounded MT Bold" panose="020F0704030504030204" pitchFamily="34" charset="0"/>
              </a:rPr>
              <a:t>Une communauté d’étudiants entrepreneurs</a:t>
            </a:r>
          </a:p>
        </p:txBody>
      </p:sp>
    </p:spTree>
    <p:extLst>
      <p:ext uri="{BB962C8B-B14F-4D97-AF65-F5344CB8AC3E}">
        <p14:creationId xmlns:p14="http://schemas.microsoft.com/office/powerpoint/2010/main" val="2505331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1629" y="2470246"/>
            <a:ext cx="8612371" cy="112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>
                <a:solidFill>
                  <a:schemeClr val="tx1"/>
                </a:solidFill>
                <a:latin typeface="Arial Rounded MT Bold" panose="020F0704030504030204" pitchFamily="34" charset="0"/>
              </a:rPr>
              <a:t>D2E - Diplôme étudiant-entrepreneur </a:t>
            </a:r>
          </a:p>
          <a:p>
            <a:pPr algn="ctr"/>
            <a:endParaRPr lang="fr-FR" sz="20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 sz="2000">
                <a:solidFill>
                  <a:schemeClr val="tx1"/>
                </a:solidFill>
                <a:latin typeface="Arial Rounded MT Bold" panose="020F0704030504030204" pitchFamily="34" charset="0"/>
              </a:rPr>
              <a:t>Ne choisissez plus entre étudier et entreprendre. Faites les deux.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4022892"/>
            <a:ext cx="1620593" cy="575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7708" y="593106"/>
            <a:ext cx="4543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5A65"/>
              </a:buClr>
            </a:pPr>
            <a:r>
              <a:rPr lang="fr-FR" sz="2800">
                <a:solidFill>
                  <a:srgbClr val="009999"/>
                </a:solidFill>
                <a:latin typeface="Arial Rounded MT Bold" panose="020F0704030504030204" pitchFamily="34" charset="0"/>
              </a:rPr>
              <a:t>Une formation </a:t>
            </a:r>
            <a:r>
              <a:rPr lang="fr-FR" sz="2800" err="1">
                <a:solidFill>
                  <a:srgbClr val="009999"/>
                </a:solidFill>
                <a:latin typeface="Arial Rounded MT Bold" panose="020F0704030504030204" pitchFamily="34" charset="0"/>
              </a:rPr>
              <a:t>certifiante</a:t>
            </a:r>
            <a:endParaRPr lang="fr-FR" sz="2800">
              <a:solidFill>
                <a:srgbClr val="0099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64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78827" t="64084" r="4408"/>
          <a:stretch/>
        </p:blipFill>
        <p:spPr>
          <a:xfrm>
            <a:off x="1175683" y="4437529"/>
            <a:ext cx="1287162" cy="1157725"/>
          </a:xfrm>
          <a:prstGeom prst="rect">
            <a:avLst/>
          </a:prstGeom>
        </p:spPr>
      </p:pic>
      <p:sp>
        <p:nvSpPr>
          <p:cNvPr id="14" name="Triangle isocèle 13"/>
          <p:cNvSpPr/>
          <p:nvPr/>
        </p:nvSpPr>
        <p:spPr>
          <a:xfrm>
            <a:off x="5049814" y="5236786"/>
            <a:ext cx="105371" cy="1216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3" tIns="25717" rIns="51433" bIns="25717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sz="1013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339" y="1287045"/>
            <a:ext cx="8373606" cy="36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>
              <a:lnSpc>
                <a:spcPct val="107000"/>
              </a:lnSpc>
            </a:pPr>
            <a:r>
              <a:rPr lang="fr-FR">
                <a:latin typeface="Arial Rounded MT Bold" panose="020F0704030504030204" pitchFamily="34" charset="0"/>
                <a:ea typeface="+mn-ea"/>
                <a:cs typeface="+mn-cs"/>
              </a:rPr>
              <a:t>14 ateliers pour passer de l’idée au projet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0087" y="4329456"/>
            <a:ext cx="8200673" cy="1581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Arial Rounded MT Bold" panose="020F0704030504030204" pitchFamily="34" charset="0"/>
              </a:rPr>
              <a:t>Du 12 Novembre au 11 Mars</a:t>
            </a:r>
          </a:p>
          <a:p>
            <a:pPr algn="ctr"/>
            <a:r>
              <a:rPr lang="fr-FR" b="1">
                <a:solidFill>
                  <a:schemeClr val="tx1"/>
                </a:solidFill>
                <a:latin typeface="Arial Rounded MT Bold" panose="020F0704030504030204" pitchFamily="34" charset="0"/>
              </a:rPr>
              <a:t>Tous les jeudis en formule Mixte</a:t>
            </a:r>
          </a:p>
          <a:p>
            <a:pPr algn="ctr"/>
            <a:endParaRPr lang="fr-FR" b="1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 b="1">
                <a:solidFill>
                  <a:schemeClr val="tx1"/>
                </a:solidFill>
                <a:latin typeface="Arial Rounded MT Bold" panose="020F0704030504030204" pitchFamily="34" charset="0"/>
              </a:rPr>
              <a:t>À l’IGR / IAE de Rennes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8339" y="532660"/>
            <a:ext cx="8373606" cy="40395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sz="2025" b="1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Premier Semestre :                                                             Emergence</a:t>
            </a:r>
            <a:endParaRPr lang="fr-FR" sz="1013" b="1">
              <a:solidFill>
                <a:schemeClr val="bg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8339" y="2270804"/>
            <a:ext cx="8431306" cy="185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>
              <a:lnSpc>
                <a:spcPct val="107000"/>
              </a:lnSpc>
            </a:pPr>
            <a:r>
              <a:rPr lang="fr-FR">
                <a:latin typeface="Arial Rounded MT Bold" panose="020F0704030504030204" pitchFamily="34" charset="0"/>
              </a:rPr>
              <a:t>OBJECTIFS : </a:t>
            </a:r>
          </a:p>
          <a:p>
            <a:pPr marL="542925" lvl="3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>
                <a:latin typeface="Arial Rounded MT Bold" panose="020F0704030504030204" pitchFamily="34" charset="0"/>
              </a:rPr>
              <a:t>Valider l’adéquation problème - solution</a:t>
            </a:r>
          </a:p>
          <a:p>
            <a:pPr marL="542925" lvl="3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>
                <a:latin typeface="Arial Rounded MT Bold" panose="020F0704030504030204" pitchFamily="34" charset="0"/>
              </a:rPr>
              <a:t>Identifier sa cible, son marché, son offre</a:t>
            </a:r>
          </a:p>
          <a:p>
            <a:pPr marL="542925" lvl="3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>
                <a:latin typeface="Arial Rounded MT Bold" panose="020F0704030504030204" pitchFamily="34" charset="0"/>
              </a:rPr>
              <a:t>Construire une stratégie de veille et créer son réseau </a:t>
            </a:r>
          </a:p>
          <a:p>
            <a:pPr marL="542925" lvl="3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>
                <a:latin typeface="Arial Rounded MT Bold" panose="020F0704030504030204" pitchFamily="34" charset="0"/>
              </a:rPr>
              <a:t>Identifier les bases d’un modèle économique viable</a:t>
            </a:r>
          </a:p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78827" t="32016" r="4408" b="33369"/>
          <a:stretch/>
        </p:blipFill>
        <p:spPr>
          <a:xfrm>
            <a:off x="6612778" y="4329455"/>
            <a:ext cx="1287162" cy="11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1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78827" t="64084" r="4408"/>
          <a:stretch/>
        </p:blipFill>
        <p:spPr>
          <a:xfrm>
            <a:off x="541794" y="4139881"/>
            <a:ext cx="1287162" cy="1157725"/>
          </a:xfrm>
          <a:prstGeom prst="rect">
            <a:avLst/>
          </a:prstGeom>
        </p:spPr>
      </p:pic>
      <p:sp>
        <p:nvSpPr>
          <p:cNvPr id="14" name="Triangle isocèle 13"/>
          <p:cNvSpPr/>
          <p:nvPr/>
        </p:nvSpPr>
        <p:spPr>
          <a:xfrm>
            <a:off x="5049814" y="5236786"/>
            <a:ext cx="105371" cy="1216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3" tIns="25717" rIns="51433" bIns="25717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sz="1013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225" y="1105713"/>
            <a:ext cx="8861613" cy="36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>
              <a:lnSpc>
                <a:spcPct val="107000"/>
              </a:lnSpc>
            </a:pPr>
            <a:r>
              <a:rPr lang="fr-FR">
                <a:latin typeface="Arial Rounded MT Bold" panose="020F0704030504030204" pitchFamily="34" charset="0"/>
              </a:rPr>
              <a:t>Programme d’Accélération sur 4 mois pour trouver ses premiers clients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3727163"/>
            <a:ext cx="8574027" cy="2554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  <a:latin typeface="GT Pressura Regular" panose="02000506020000020004" pitchFamily="50" charset="0"/>
            </a:endParaRPr>
          </a:p>
          <a:p>
            <a:pPr algn="ctr"/>
            <a:r>
              <a:rPr lang="fr-FR" sz="2000" b="1">
                <a:solidFill>
                  <a:schemeClr val="tx1"/>
                </a:solidFill>
                <a:latin typeface="Arial Rounded MT Bold" panose="020F0704030504030204" pitchFamily="34" charset="0"/>
              </a:rPr>
              <a:t>Du 01 Avril au 22 juin </a:t>
            </a:r>
          </a:p>
          <a:p>
            <a:pPr algn="ctr"/>
            <a:endParaRPr lang="fr-FR" sz="140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>
                <a:solidFill>
                  <a:schemeClr val="tx1"/>
                </a:solidFill>
                <a:latin typeface="Arial Rounded MT Bold" panose="020F0704030504030204" pitchFamily="34" charset="0"/>
              </a:rPr>
              <a:t>Tous les mardis en formule mixte</a:t>
            </a:r>
          </a:p>
          <a:p>
            <a:pPr algn="ctr"/>
            <a:r>
              <a:rPr lang="fr-FR">
                <a:solidFill>
                  <a:schemeClr val="tx1"/>
                </a:solidFill>
                <a:latin typeface="Arial Rounded MT Bold" panose="020F0704030504030204" pitchFamily="34" charset="0"/>
              </a:rPr>
              <a:t>rdv de coaching </a:t>
            </a:r>
          </a:p>
          <a:p>
            <a:pPr algn="ctr"/>
            <a:r>
              <a:rPr lang="fr-FR">
                <a:solidFill>
                  <a:schemeClr val="tx1"/>
                </a:solidFill>
                <a:latin typeface="Arial Rounded MT Bold" panose="020F0704030504030204" pitchFamily="34" charset="0"/>
              </a:rPr>
              <a:t>rdv avec des experts </a:t>
            </a:r>
          </a:p>
          <a:p>
            <a:pPr algn="ctr"/>
            <a:r>
              <a:rPr lang="fr-FR">
                <a:solidFill>
                  <a:schemeClr val="tx1"/>
                </a:solidFill>
                <a:latin typeface="Arial Rounded MT Bold" panose="020F0704030504030204" pitchFamily="34" charset="0"/>
              </a:rPr>
              <a:t>Temps de </a:t>
            </a:r>
            <a:r>
              <a:rPr lang="fr-FR" err="1">
                <a:solidFill>
                  <a:schemeClr val="tx1"/>
                </a:solidFill>
                <a:latin typeface="Arial Rounded MT Bold" panose="020F0704030504030204" pitchFamily="34" charset="0"/>
              </a:rPr>
              <a:t>Codéveloppement</a:t>
            </a:r>
            <a:r>
              <a:rPr lang="fr-FR">
                <a:solidFill>
                  <a:schemeClr val="tx1"/>
                </a:solidFill>
                <a:latin typeface="Arial Rounded MT Bold" panose="020F0704030504030204" pitchFamily="34" charset="0"/>
              </a:rPr>
              <a:t> le Lundi matin</a:t>
            </a:r>
            <a:endParaRPr lang="fr-FR" sz="2000" b="1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762" y="531075"/>
            <a:ext cx="8546540" cy="40395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sz="2025" b="1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Deuxième semestre                                                                    STARTER</a:t>
            </a:r>
            <a:endParaRPr lang="fr-FR" sz="1013" b="1">
              <a:solidFill>
                <a:schemeClr val="bg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78827" t="32016" r="4408" b="33369"/>
          <a:stretch/>
        </p:blipFill>
        <p:spPr>
          <a:xfrm>
            <a:off x="7053178" y="4121024"/>
            <a:ext cx="1287162" cy="11157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1794" y="1883531"/>
            <a:ext cx="7878485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>
              <a:lnSpc>
                <a:spcPct val="107000"/>
              </a:lnSpc>
            </a:pPr>
            <a:r>
              <a:rPr lang="fr-FR">
                <a:latin typeface="Arial Rounded MT Bold" panose="020F0704030504030204" pitchFamily="34" charset="0"/>
              </a:rPr>
              <a:t>OBJECTIFS :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Définir sa stratégie commerciale 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Elaborer son plan de financement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Choisir ses statuts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>
                <a:latin typeface="Arial Rounded MT Bold" panose="020F0704030504030204" pitchFamily="34" charset="0"/>
              </a:rPr>
              <a:t>Adopter une posture d’entrepreneur</a:t>
            </a:r>
          </a:p>
          <a:p>
            <a:pPr marL="542925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fr-FR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1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/>
          <p:cNvSpPr txBox="1"/>
          <p:nvPr/>
        </p:nvSpPr>
        <p:spPr>
          <a:xfrm>
            <a:off x="146562" y="351582"/>
            <a:ext cx="885087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2800" b="1">
                <a:solidFill>
                  <a:srgbClr val="009999"/>
                </a:solidFill>
              </a:rPr>
              <a:t>Les critères de sélection</a:t>
            </a:r>
            <a:endParaRPr sz="2800" b="1">
              <a:solidFill>
                <a:srgbClr val="009999"/>
              </a:solidFill>
            </a:endParaRPr>
          </a:p>
        </p:txBody>
      </p:sp>
      <p:pic>
        <p:nvPicPr>
          <p:cNvPr id="8" name="catégories.png" descr="catégories.png"/>
          <p:cNvPicPr>
            <a:picLocks noChangeAspect="1"/>
          </p:cNvPicPr>
          <p:nvPr/>
        </p:nvPicPr>
        <p:blipFill rotWithShape="1">
          <a:blip r:embed="rId3"/>
          <a:srcRect l="8261" r="47951" b="56736"/>
          <a:stretch/>
        </p:blipFill>
        <p:spPr>
          <a:xfrm>
            <a:off x="1280272" y="5150995"/>
            <a:ext cx="1148734" cy="11349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Rectangle 8"/>
          <p:cNvSpPr txBox="1"/>
          <p:nvPr/>
        </p:nvSpPr>
        <p:spPr>
          <a:xfrm>
            <a:off x="2503550" y="5518427"/>
            <a:ext cx="310863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3200">
                <a:solidFill>
                  <a:srgbClr val="215A6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l"/>
            <a:r>
              <a:rPr lang="fr-FR" sz="2000"/>
              <a:t>Etre prêt à y travailler</a:t>
            </a:r>
            <a:endParaRPr sz="2000"/>
          </a:p>
        </p:txBody>
      </p:sp>
      <p:pic>
        <p:nvPicPr>
          <p:cNvPr id="13" name="visionner.png" descr="visio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35" y="847842"/>
            <a:ext cx="1781280" cy="178128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Rectangle 8"/>
          <p:cNvSpPr txBox="1"/>
          <p:nvPr/>
        </p:nvSpPr>
        <p:spPr>
          <a:xfrm>
            <a:off x="2054622" y="1374919"/>
            <a:ext cx="759521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3200">
                <a:solidFill>
                  <a:srgbClr val="215A6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l"/>
            <a:r>
              <a:rPr lang="fr-FR" sz="2000"/>
              <a:t>MOTIVATION</a:t>
            </a:r>
            <a:endParaRPr sz="2400"/>
          </a:p>
        </p:txBody>
      </p:sp>
      <p:sp>
        <p:nvSpPr>
          <p:cNvPr id="15" name="Rectangle 8"/>
          <p:cNvSpPr txBox="1"/>
          <p:nvPr/>
        </p:nvSpPr>
        <p:spPr>
          <a:xfrm>
            <a:off x="6218724" y="1350778"/>
            <a:ext cx="3647751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3200">
                <a:solidFill>
                  <a:srgbClr val="215A6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l"/>
            <a:r>
              <a:rPr lang="fr-FR" sz="2000"/>
              <a:t>DISPONIBILITE</a:t>
            </a:r>
            <a:endParaRPr sz="2000"/>
          </a:p>
        </p:txBody>
      </p:sp>
      <p:pic>
        <p:nvPicPr>
          <p:cNvPr id="16" name="heure.png" descr="heu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162" y="1195643"/>
            <a:ext cx="787403" cy="7874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catégories.png" descr="catégories.png"/>
          <p:cNvPicPr>
            <a:picLocks noChangeAspect="1"/>
          </p:cNvPicPr>
          <p:nvPr/>
        </p:nvPicPr>
        <p:blipFill rotWithShape="1">
          <a:blip r:embed="rId3"/>
          <a:srcRect l="8909" t="42129" r="49248" b="16029"/>
          <a:stretch/>
        </p:blipFill>
        <p:spPr>
          <a:xfrm>
            <a:off x="1235798" y="2732407"/>
            <a:ext cx="1146371" cy="11463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Rectangle 8"/>
          <p:cNvSpPr txBox="1"/>
          <p:nvPr/>
        </p:nvSpPr>
        <p:spPr>
          <a:xfrm>
            <a:off x="2568102" y="3088797"/>
            <a:ext cx="590065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3200">
                <a:solidFill>
                  <a:srgbClr val="215A6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l"/>
            <a:r>
              <a:rPr lang="fr-FR" sz="2000"/>
              <a:t>Avoir une idée ou un projet déjà démarré</a:t>
            </a:r>
            <a:endParaRPr sz="2000"/>
          </a:p>
        </p:txBody>
      </p:sp>
      <p:pic>
        <p:nvPicPr>
          <p:cNvPr id="20" name="catégories.png" descr="catégories.png"/>
          <p:cNvPicPr>
            <a:picLocks noChangeAspect="1"/>
          </p:cNvPicPr>
          <p:nvPr/>
        </p:nvPicPr>
        <p:blipFill rotWithShape="1">
          <a:blip r:embed="rId3"/>
          <a:srcRect l="50102" t="2231" r="-2270" b="54817"/>
          <a:stretch/>
        </p:blipFill>
        <p:spPr>
          <a:xfrm>
            <a:off x="1277908" y="3990488"/>
            <a:ext cx="1362207" cy="11215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Rectangle 8"/>
          <p:cNvSpPr txBox="1"/>
          <p:nvPr/>
        </p:nvSpPr>
        <p:spPr>
          <a:xfrm>
            <a:off x="2555901" y="4246270"/>
            <a:ext cx="590065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3200">
                <a:solidFill>
                  <a:srgbClr val="215A6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l"/>
            <a:r>
              <a:rPr lang="fr-FR" sz="2000"/>
              <a:t>ADEQUATION PORTEUR / PROJET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3166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8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13"/>
          <p:cNvSpPr/>
          <p:nvPr/>
        </p:nvSpPr>
        <p:spPr>
          <a:xfrm>
            <a:off x="5209085" y="5839381"/>
            <a:ext cx="140494" cy="16218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3040" y="1553331"/>
            <a:ext cx="663791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>
                <a:solidFill>
                  <a:srgbClr val="009999"/>
                </a:solidFill>
                <a:latin typeface="Arial Rounded MT Bold" panose="020F0704030504030204" pitchFamily="34" charset="0"/>
              </a:rPr>
              <a:t>Dépôt de dossier en ligne</a:t>
            </a:r>
          </a:p>
          <a:p>
            <a:pPr algn="ctr"/>
            <a:endParaRPr lang="fr-FR" sz="2100" b="1">
              <a:solidFill>
                <a:schemeClr val="tx1">
                  <a:lumMod val="75000"/>
                  <a:lumOff val="25000"/>
                </a:schemeClr>
              </a:solidFill>
              <a:latin typeface="GT Pressura Regular" panose="02000506020000020004" pitchFamily="50" charset="0"/>
            </a:endParaRPr>
          </a:p>
          <a:p>
            <a:pPr algn="ctr"/>
            <a:endParaRPr lang="fr-FR" b="1" baseline="30000">
              <a:solidFill>
                <a:schemeClr val="tx1">
                  <a:lumMod val="75000"/>
                  <a:lumOff val="25000"/>
                </a:schemeClr>
              </a:solidFill>
              <a:latin typeface="GT Pressura Regular" panose="02000506020000020004" pitchFamily="50" charset="0"/>
            </a:endParaRPr>
          </a:p>
          <a:p>
            <a:pPr algn="ctr"/>
            <a:r>
              <a:rPr lang="fr-FR" sz="3200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GT Pressura Light" panose="02000506030000020004" pitchFamily="50" charset="0"/>
              </a:rPr>
              <a:t>Informations sur notre site </a:t>
            </a:r>
          </a:p>
          <a:p>
            <a:pPr algn="ctr"/>
            <a:r>
              <a:rPr lang="fr-FR" sz="4000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GT Pressura Light" panose="02000506030000020004" pitchFamily="50" charset="0"/>
                <a:hlinkClick r:id="rId3"/>
              </a:rPr>
              <a:t>https://pepitebretagne.fr/</a:t>
            </a:r>
            <a:r>
              <a:rPr lang="fr-FR" sz="4000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GT Pressura Light" panose="02000506030000020004" pitchFamily="50" charset="0"/>
              </a:rPr>
              <a:t> </a:t>
            </a:r>
          </a:p>
        </p:txBody>
      </p:sp>
      <p:sp>
        <p:nvSpPr>
          <p:cNvPr id="10" name="ZoneTexte 1"/>
          <p:cNvSpPr txBox="1"/>
          <p:nvPr/>
        </p:nvSpPr>
        <p:spPr>
          <a:xfrm>
            <a:off x="146561" y="406081"/>
            <a:ext cx="885087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sz="2800" b="1">
                <a:solidFill>
                  <a:srgbClr val="009999"/>
                </a:solidFill>
              </a:rPr>
              <a:t>Comment s’inscrire ?</a:t>
            </a:r>
            <a:endParaRPr sz="2800" b="1">
              <a:solidFill>
                <a:srgbClr val="009999"/>
              </a:solidFill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3378"/>
              </p:ext>
            </p:extLst>
          </p:nvPr>
        </p:nvGraphicFramePr>
        <p:xfrm>
          <a:off x="904840" y="3950451"/>
          <a:ext cx="7442792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1">
                          <a:latin typeface="GT Pressura Light" panose="02000506030000020004"/>
                        </a:rPr>
                        <a:t>Date</a:t>
                      </a:r>
                      <a:r>
                        <a:rPr lang="fr-FR" sz="1800" b="1" baseline="0">
                          <a:latin typeface="GT Pressura Light" panose="02000506030000020004"/>
                        </a:rPr>
                        <a:t> limite de candidature</a:t>
                      </a:r>
                      <a:endParaRPr lang="fr-FR" sz="1800" b="1">
                        <a:latin typeface="GT Pressura Light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>
                          <a:latin typeface="GT Pressura Light" panose="02000506030000020004"/>
                        </a:rPr>
                        <a:t>Date</a:t>
                      </a:r>
                      <a:r>
                        <a:rPr lang="fr-FR" sz="1800" b="1" baseline="0">
                          <a:latin typeface="GT Pressura Light" panose="02000506030000020004"/>
                        </a:rPr>
                        <a:t> du comité d’engagement</a:t>
                      </a:r>
                      <a:endParaRPr lang="fr-FR" sz="1800" b="1">
                        <a:latin typeface="GT Pressura Light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12 octobre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20 octobre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4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Espace réservé du contenu 3" descr="Espace réservé du contenu 3"/>
          <p:cNvPicPr>
            <a:picLocks noChangeAspect="1"/>
          </p:cNvPicPr>
          <p:nvPr/>
        </p:nvPicPr>
        <p:blipFill>
          <a:blip r:embed="rId3"/>
          <a:srcRect b="4682"/>
          <a:stretch>
            <a:fillRect/>
          </a:stretch>
        </p:blipFill>
        <p:spPr>
          <a:xfrm>
            <a:off x="1590337" y="77118"/>
            <a:ext cx="5565319" cy="6188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re 1"/>
          <p:cNvSpPr txBox="1">
            <a:spLocks noGrp="1"/>
          </p:cNvSpPr>
          <p:nvPr>
            <p:ph type="title"/>
          </p:nvPr>
        </p:nvSpPr>
        <p:spPr>
          <a:xfrm>
            <a:off x="4610836" y="40943"/>
            <a:ext cx="4533164" cy="1018428"/>
          </a:xfrm>
          <a:prstGeom prst="rect">
            <a:avLst/>
          </a:prstGeom>
        </p:spPr>
        <p:txBody>
          <a:bodyPr anchor="t"/>
          <a:lstStyle/>
          <a:p>
            <a:pPr algn="ctr" defTabSz="301752">
              <a:defRPr sz="5400" b="0" u="none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Merci !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75914" y="4908719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/>
            <a:r>
              <a:rPr lang="fr-FR" sz="2000" b="1" dirty="0">
                <a:solidFill>
                  <a:prstClr val="white"/>
                </a:solidFill>
                <a:latin typeface="Calibri Light" panose="020F0302020204030204" pitchFamily="34" charset="0"/>
              </a:rPr>
              <a:t>contact@pepitebretagne.fr</a:t>
            </a:r>
          </a:p>
          <a:p>
            <a:pPr hangingPunct="1"/>
            <a:endParaRPr lang="fr-FR" sz="2000" b="1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899"/>
            <a:ext cx="1455762" cy="14557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89" y="2628899"/>
            <a:ext cx="1564375" cy="15643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25" y="2718746"/>
            <a:ext cx="1474528" cy="14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198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8" y="5354847"/>
            <a:ext cx="1040054" cy="445199"/>
          </a:xfrm>
          <a:prstGeom prst="rect">
            <a:avLst/>
          </a:prstGeom>
        </p:spPr>
      </p:pic>
      <p:sp>
        <p:nvSpPr>
          <p:cNvPr id="5" name="Organigramme : Entrée manuelle 4"/>
          <p:cNvSpPr/>
          <p:nvPr/>
        </p:nvSpPr>
        <p:spPr>
          <a:xfrm rot="10800000">
            <a:off x="0" y="-12853"/>
            <a:ext cx="6858000" cy="1512167"/>
          </a:xfrm>
          <a:prstGeom prst="flowChartManualInput">
            <a:avLst/>
          </a:prstGeom>
          <a:solidFill>
            <a:srgbClr val="EA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9608" y="781839"/>
            <a:ext cx="6698334" cy="5425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3" y="106699"/>
            <a:ext cx="1728192" cy="5414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92" y="5439511"/>
            <a:ext cx="1509742" cy="4001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29" y="1825619"/>
            <a:ext cx="5633850" cy="3417751"/>
          </a:xfrm>
          <a:prstGeom prst="rect">
            <a:avLst/>
          </a:prstGeom>
        </p:spPr>
      </p:pic>
      <p:pic>
        <p:nvPicPr>
          <p:cNvPr id="2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2122E7A5-41FF-4064-85C1-D0ADA9AF2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352" y="2763807"/>
            <a:ext cx="2745137" cy="6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6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05683"/>
              </p:ext>
            </p:extLst>
          </p:nvPr>
        </p:nvGraphicFramePr>
        <p:xfrm>
          <a:off x="545792" y="1313065"/>
          <a:ext cx="7918462" cy="4524535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164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793">
                <a:tc gridSpan="2">
                  <a:txBody>
                    <a:bodyPr/>
                    <a:lstStyle/>
                    <a:p>
                      <a:pPr rtl="0" fontAlgn="ctr"/>
                      <a:r>
                        <a:rPr lang="fr-FR" sz="1300" b="1" dirty="0">
                          <a:effectLst/>
                        </a:rPr>
                        <a:t>Ouverture des inscription Rennes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fr-FR" sz="1200" b="0" dirty="0">
                        <a:effectLst/>
                      </a:endParaRPr>
                    </a:p>
                  </a:txBody>
                  <a:tcPr marL="17145" marR="17145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b="0" dirty="0">
                          <a:effectLst/>
                        </a:rPr>
                        <a:t>01-sep.-20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300" b="0" dirty="0">
                        <a:effectLst/>
                      </a:endParaRP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676745"/>
                  </a:ext>
                </a:extLst>
              </a:tr>
              <a:tr h="45245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b="0" dirty="0">
                          <a:effectLst/>
                        </a:rPr>
                        <a:t>Soirée dating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b="0" dirty="0">
                          <a:effectLst/>
                        </a:rPr>
                        <a:t>Rencontre porteurs d’idées et porteurs de compétences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b="0" dirty="0">
                          <a:effectLst/>
                        </a:rPr>
                        <a:t>15-oct.-20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b="0" dirty="0">
                          <a:effectLst/>
                        </a:rPr>
                        <a:t>18h – 21h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281105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b="0" dirty="0">
                          <a:effectLst/>
                        </a:rPr>
                        <a:t>Soirée de lancement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b="0" dirty="0">
                          <a:effectLst/>
                        </a:rPr>
                        <a:t>Rencontre coaches-parrains-équipes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b="0" dirty="0">
                          <a:effectLst/>
                        </a:rPr>
                        <a:t>10-nov.-20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b="0" dirty="0">
                          <a:effectLst/>
                        </a:rPr>
                        <a:t>18h - 21h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1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Manager mon projet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17-nov.-20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- 21h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2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Étudier mon environnement / marché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24-nov.-20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3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Innover, me différencier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1-déc.-20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45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4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Etudier mon marché</a:t>
                      </a:r>
                      <a:br>
                        <a:rPr lang="fr-FR" sz="1300" dirty="0">
                          <a:effectLst/>
                        </a:rPr>
                      </a:br>
                      <a:r>
                        <a:rPr lang="fr-FR" sz="1300" dirty="0">
                          <a:effectLst/>
                        </a:rPr>
                        <a:t>Tester mon idée sur le terrain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8-déc.-20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5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5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Construire ma stratégie marketing et commerciale</a:t>
                      </a:r>
                      <a:br>
                        <a:rPr lang="fr-FR" sz="1300" dirty="0">
                          <a:effectLst/>
                        </a:rPr>
                      </a:br>
                      <a:endParaRPr lang="fr-FR" sz="1300" dirty="0">
                        <a:effectLst/>
                      </a:endParaRP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15-déc.-20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6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Construire mon plan de financement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6-janv.-21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7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Construire mon budget prévisionnel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12-janv.-21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793">
                <a:tc gridSpan="2">
                  <a:txBody>
                    <a:bodyPr/>
                    <a:lstStyle/>
                    <a:p>
                      <a:pPr rtl="0" fontAlgn="ctr"/>
                      <a:r>
                        <a:rPr lang="fr-FR" sz="1300" b="1" dirty="0">
                          <a:effectLst/>
                        </a:rPr>
                        <a:t>Soutenances intermédiaires Rennes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fr-FR" sz="1200" dirty="0">
                        <a:effectLst/>
                      </a:endParaRPr>
                    </a:p>
                  </a:txBody>
                  <a:tcPr marL="17145" marR="17145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26-janv.-21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– 21h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53515"/>
                  </a:ext>
                </a:extLst>
              </a:tr>
              <a:tr h="45245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8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Aspects juridiques de la création d'entreprise :</a:t>
                      </a:r>
                      <a:br>
                        <a:rPr lang="fr-FR" sz="1300" dirty="0">
                          <a:effectLst/>
                        </a:rPr>
                      </a:br>
                      <a:r>
                        <a:rPr lang="fr-FR" sz="1300" dirty="0">
                          <a:effectLst/>
                        </a:rPr>
                        <a:t>choix du statut et protection intellectuelle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2-févr.-21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9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Le business plan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9-févr.-21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Workshop 10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fr-FR" sz="1300" dirty="0">
                          <a:effectLst/>
                        </a:rPr>
                        <a:t>Communiquer sur mon projet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16-mars.-21</a:t>
                      </a:r>
                    </a:p>
                  </a:txBody>
                  <a:tcPr marL="12859" marR="1285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18h - 20h</a:t>
                      </a:r>
                    </a:p>
                  </a:txBody>
                  <a:tcPr marL="12859" marR="1285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793">
                <a:tc gridSpan="2">
                  <a:txBody>
                    <a:bodyPr/>
                    <a:lstStyle/>
                    <a:p>
                      <a:pPr rtl="0" fontAlgn="ctr"/>
                      <a:r>
                        <a:rPr lang="fr-FR" sz="1300" b="1" dirty="0">
                          <a:effectLst/>
                        </a:rPr>
                        <a:t>Soutenance finale et remises des prix régional Les </a:t>
                      </a:r>
                      <a:r>
                        <a:rPr lang="fr-FR" sz="1300" b="1" dirty="0" err="1">
                          <a:effectLst/>
                        </a:rPr>
                        <a:t>Entrep</a:t>
                      </a:r>
                      <a:r>
                        <a:rPr lang="fr-FR" sz="1300" b="1" dirty="0">
                          <a:effectLst/>
                        </a:rPr>
                        <a:t>’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ctr"/>
                      <a:endParaRPr lang="fr-FR" sz="1200" dirty="0">
                        <a:effectLst/>
                      </a:endParaRPr>
                    </a:p>
                  </a:txBody>
                  <a:tcPr marL="17145" marR="17145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300" dirty="0">
                          <a:effectLst/>
                        </a:rPr>
                        <a:t>30-mars.-21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300" dirty="0">
                          <a:effectLst/>
                        </a:rPr>
                        <a:t>Brest</a:t>
                      </a:r>
                    </a:p>
                  </a:txBody>
                  <a:tcPr marL="12859" marR="12859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20099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475186" y="732640"/>
            <a:ext cx="5603132" cy="28276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spAutoFit/>
          </a:bodyPr>
          <a:lstStyle/>
          <a:p>
            <a:pPr hangingPunct="0"/>
            <a:r>
              <a:rPr lang="fr-FR" sz="1500" b="1" u="sng" dirty="0">
                <a:solidFill>
                  <a:srgbClr val="08B2B7"/>
                </a:solidFill>
                <a:latin typeface="Arial"/>
                <a:ea typeface="Arial"/>
                <a:cs typeface="Arial"/>
              </a:rPr>
              <a:t>CALENDRIER DES WORKSHOPS A RENNES</a:t>
            </a:r>
          </a:p>
        </p:txBody>
      </p:sp>
      <p:pic>
        <p:nvPicPr>
          <p:cNvPr id="2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A34EE70F-52CC-4927-9AFF-82C61668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5" y="296941"/>
            <a:ext cx="1811849" cy="43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0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566217-A21C-2B40-81C3-E4FBF49CC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86" y="4143228"/>
            <a:ext cx="1865801" cy="1399351"/>
          </a:xfrm>
          <a:prstGeom prst="rect">
            <a:avLst/>
          </a:prstGeom>
          <a:ln w="19050">
            <a:solidFill>
              <a:srgbClr val="EA58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7568F0-EED0-294D-BF7C-80F58D62F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49" y="4143228"/>
            <a:ext cx="1865801" cy="1399351"/>
          </a:xfrm>
          <a:prstGeom prst="rect">
            <a:avLst/>
          </a:prstGeom>
          <a:ln w="19050">
            <a:solidFill>
              <a:srgbClr val="EA580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EF3CF0-5760-CF49-947C-296FFD4A8FFF}"/>
              </a:ext>
            </a:extLst>
          </p:cNvPr>
          <p:cNvSpPr txBox="1"/>
          <p:nvPr/>
        </p:nvSpPr>
        <p:spPr>
          <a:xfrm>
            <a:off x="1942165" y="1646802"/>
            <a:ext cx="5281727" cy="2409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Equipe </a:t>
            </a:r>
            <a:r>
              <a:rPr lang="fr-FR" sz="1500" b="1">
                <a:solidFill>
                  <a:srgbClr val="FF671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interdisciplinaire</a:t>
            </a:r>
            <a:r>
              <a:rPr lang="fr-FR" sz="1200" b="1">
                <a:solidFill>
                  <a:srgbClr val="FF671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obligatoire : 1 initiateur d’idée manager du projet et 2 à 4 porteurs de compétences </a:t>
            </a:r>
          </a:p>
          <a:p>
            <a:pPr marL="214313" indent="-214313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fr-FR" sz="120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Engagée et motivée, </a:t>
            </a:r>
            <a:r>
              <a:rPr lang="fr-FR" sz="1350" b="1">
                <a:solidFill>
                  <a:srgbClr val="FF671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 Bac au doctorat </a:t>
            </a: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toute filière et Ecole</a:t>
            </a:r>
          </a:p>
          <a:p>
            <a:pPr>
              <a:spcBef>
                <a:spcPct val="20000"/>
              </a:spcBef>
            </a:pP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	       </a:t>
            </a:r>
            <a:r>
              <a:rPr lang="fr-FR" sz="1350" b="1">
                <a:solidFill>
                  <a:srgbClr val="FF671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 Bac sans activités</a:t>
            </a:r>
          </a:p>
          <a:p>
            <a:pPr marL="214313" indent="-214313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fr-FR" sz="120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Accompagnateur au projet par un </a:t>
            </a:r>
            <a:r>
              <a:rPr lang="fr-FR" sz="1500" b="1">
                <a:solidFill>
                  <a:srgbClr val="FF671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chef d’entreprise </a:t>
            </a: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activité </a:t>
            </a: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fr-FR" sz="120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Accompagnateur pédagogique par un </a:t>
            </a:r>
            <a:r>
              <a:rPr lang="fr-FR" sz="1500" b="1">
                <a:solidFill>
                  <a:srgbClr val="FF671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coach </a:t>
            </a:r>
            <a:r>
              <a:rPr lang="fr-FR" sz="120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activité</a:t>
            </a:r>
          </a:p>
          <a:p>
            <a:endParaRPr lang="fr-FR" sz="1200" b="1">
              <a:solidFill>
                <a:srgbClr val="EA58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A8ADA2-78BB-0246-B08A-0DA962318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43227"/>
            <a:ext cx="1865801" cy="1399350"/>
          </a:xfrm>
          <a:prstGeom prst="rect">
            <a:avLst/>
          </a:prstGeom>
          <a:ln w="19050">
            <a:solidFill>
              <a:srgbClr val="EA5800"/>
            </a:solidFill>
          </a:ln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048F6D3E-61A6-419A-9A5C-DD97F2B9C408}"/>
              </a:ext>
            </a:extLst>
          </p:cNvPr>
          <p:cNvSpPr txBox="1">
            <a:spLocks/>
          </p:cNvSpPr>
          <p:nvPr/>
        </p:nvSpPr>
        <p:spPr>
          <a:xfrm>
            <a:off x="1715504" y="795332"/>
            <a:ext cx="5724687" cy="529829"/>
          </a:xfrm>
          <a:prstGeom prst="rect">
            <a:avLst/>
          </a:prstGeom>
        </p:spPr>
        <p:txBody>
          <a:bodyPr lIns="68580" tIns="34290" rIns="68580" bIns="3429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spcBef>
                <a:spcPts val="0"/>
              </a:spcBef>
            </a:pPr>
            <a:r>
              <a:rPr lang="fr-FR" sz="2700" b="1" u="sng" dirty="0">
                <a:solidFill>
                  <a:srgbClr val="08B2B7"/>
                </a:solidFill>
                <a:latin typeface="Arial"/>
                <a:ea typeface="Arial"/>
                <a:cs typeface="Arial"/>
              </a:rPr>
              <a:t>Les </a:t>
            </a:r>
            <a:r>
              <a:rPr lang="fr-FR" sz="2700" b="1" u="sng" dirty="0" err="1">
                <a:solidFill>
                  <a:srgbClr val="08B2B7"/>
                </a:solidFill>
                <a:latin typeface="Arial"/>
                <a:ea typeface="Arial"/>
                <a:cs typeface="Arial"/>
              </a:rPr>
              <a:t>Entrep</a:t>
            </a:r>
            <a:r>
              <a:rPr lang="fr-FR" sz="2700" b="1" u="sng" dirty="0">
                <a:solidFill>
                  <a:srgbClr val="08B2B7"/>
                </a:solidFill>
                <a:latin typeface="Arial"/>
                <a:ea typeface="Arial"/>
                <a:cs typeface="Arial"/>
              </a:rPr>
              <a:t>’ : programme – la team </a:t>
            </a:r>
          </a:p>
        </p:txBody>
      </p:sp>
      <p:pic>
        <p:nvPicPr>
          <p:cNvPr id="2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785BF4D6-5934-4973-B501-AEC766769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14" y="136234"/>
            <a:ext cx="2018654" cy="4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5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33C8A2E-71B4-4560-B89B-D54DDAA0AB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1314" y="1533198"/>
            <a:ext cx="5690115" cy="1706619"/>
          </a:xfrm>
          <a:prstGeom prst="rect">
            <a:avLst/>
          </a:prstGeom>
          <a:noFill/>
        </p:spPr>
        <p:txBody>
          <a:bodyPr vert="horz" wrap="square" lIns="34289" tIns="34289" rIns="34289" bIns="34289" rtlCol="0" anchor="t">
            <a:spAutoFit/>
          </a:bodyPr>
          <a:lstStyle/>
          <a:p>
            <a:r>
              <a:rPr lang="fr-FR" sz="1800" b="1" u="sng" dirty="0">
                <a:solidFill>
                  <a:srgbClr val="08B2B7"/>
                </a:solidFill>
              </a:rPr>
              <a:t>ACCOMPAGNEMENT par des pros… </a:t>
            </a:r>
          </a:p>
          <a:p>
            <a:endParaRPr lang="fr-FR" sz="1800" b="1" u="sng">
              <a:solidFill>
                <a:srgbClr val="A8B275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des </a:t>
            </a:r>
            <a:r>
              <a:rPr lang="fr-FR" sz="2100" b="1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chefs d’entreprises </a:t>
            </a: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: les « </a:t>
            </a:r>
            <a:r>
              <a:rPr lang="fr-FR" sz="1200" b="1" i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parrains</a:t>
            </a:r>
            <a:r>
              <a:rPr lang="fr-FR" sz="12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des professionnels de </a:t>
            </a:r>
            <a:r>
              <a:rPr lang="fr-FR" sz="1500" b="1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l’accompagnement à la création </a:t>
            </a: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: les « </a:t>
            </a:r>
            <a:r>
              <a:rPr lang="fr-FR" sz="1200" b="1" i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coachs</a:t>
            </a: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» 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des </a:t>
            </a:r>
            <a:r>
              <a:rPr lang="fr-FR" sz="1200" b="1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experts</a:t>
            </a: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de l’écosystème local : les « </a:t>
            </a:r>
            <a:r>
              <a:rPr lang="fr-FR" sz="1200" b="1" i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animateurs workshops</a:t>
            </a:r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A16B7F-A14A-41A5-8B25-75604F464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0" r="61111"/>
          <a:stretch/>
        </p:blipFill>
        <p:spPr>
          <a:xfrm>
            <a:off x="6368076" y="2236590"/>
            <a:ext cx="2323984" cy="2129657"/>
          </a:xfrm>
          <a:prstGeom prst="rect">
            <a:avLst/>
          </a:prstGeom>
          <a:ln w="19050">
            <a:noFill/>
          </a:ln>
        </p:spPr>
      </p:pic>
      <p:sp>
        <p:nvSpPr>
          <p:cNvPr id="9" name="Rectangle 8"/>
          <p:cNvSpPr/>
          <p:nvPr/>
        </p:nvSpPr>
        <p:spPr>
          <a:xfrm>
            <a:off x="452241" y="3854057"/>
            <a:ext cx="5488870" cy="162736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fr-FR" sz="135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Les ateliers workshops et rencontres se déroulent le mardi soir à Rennes à partir du 17 novembre 2020 de 18h00 à 20h00. soit au Pole Numérique de Rennes Beaulieu, soit dans les locaux d’une structure d’accompagnement à la création à Rennes (en fonction des thématiques)</a:t>
            </a:r>
          </a:p>
        </p:txBody>
      </p:sp>
      <p:sp>
        <p:nvSpPr>
          <p:cNvPr id="10" name="AutoShape 2" descr="RÃ©sultat de recherche d'images pour &quot;la matrice Saint Brieuc&quot;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pic>
        <p:nvPicPr>
          <p:cNvPr id="2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F63F9078-CC2A-403E-857A-E0C66362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97906"/>
            <a:ext cx="2425485" cy="5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6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1800" dirty="0">
                <a:solidFill>
                  <a:srgbClr val="08B2B7"/>
                </a:solidFill>
              </a:rPr>
              <a:t>Une Certification reconnue 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994521" y="1691099"/>
            <a:ext cx="4316722" cy="131574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35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Construit à partir du référentiel de compétences entrepreneuriales du MESRI, le certificat Les </a:t>
            </a:r>
            <a:r>
              <a:rPr lang="fr-FR" sz="1350" err="1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Entrep</a:t>
            </a:r>
            <a:r>
              <a:rPr lang="fr-FR" sz="135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’ valide 6 domaines de compétences entrepreneuriales recherchées par les recruteurs.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794761" y="3740815"/>
            <a:ext cx="3562305" cy="1347895"/>
          </a:xfrm>
          <a:prstGeom prst="roundRect">
            <a:avLst/>
          </a:prstGeom>
          <a:solidFill>
            <a:schemeClr val="bg1"/>
          </a:solidFill>
          <a:ln>
            <a:solidFill>
              <a:srgbClr val="08B2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+ DE VISIBILITÉ AUPRÈS </a:t>
            </a:r>
          </a:p>
          <a:p>
            <a:r>
              <a:rPr lang="fr-FR" sz="1200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DES RECRUTEURS</a:t>
            </a:r>
          </a:p>
          <a:p>
            <a:endParaRPr lang="fr-FR" sz="1200" dirty="0">
              <a:solidFill>
                <a:srgbClr val="EA58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14313"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srgbClr val="000000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En boostant ton CV avec l’expérience Les </a:t>
            </a:r>
            <a:r>
              <a:rPr lang="fr-FR" sz="1050" dirty="0" err="1">
                <a:solidFill>
                  <a:srgbClr val="000000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entrep</a:t>
            </a:r>
            <a:r>
              <a:rPr lang="fr-FR" sz="1050" dirty="0">
                <a:solidFill>
                  <a:srgbClr val="000000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’</a:t>
            </a:r>
          </a:p>
          <a:p>
            <a:pPr indent="-214313">
              <a:buFont typeface="Wingdings" panose="05000000000000000000" pitchFamily="2" charset="2"/>
              <a:buChar char="§"/>
            </a:pPr>
            <a:r>
              <a:rPr lang="fr-FR" sz="1050" dirty="0">
                <a:solidFill>
                  <a:srgbClr val="000000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En complétant ton profil avec le Certificat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89" y="3961211"/>
            <a:ext cx="1356047" cy="351634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4889169" y="3740815"/>
            <a:ext cx="3283964" cy="1347718"/>
          </a:xfrm>
          <a:prstGeom prst="roundRect">
            <a:avLst/>
          </a:prstGeom>
          <a:solidFill>
            <a:schemeClr val="bg1"/>
          </a:solidFill>
          <a:ln>
            <a:solidFill>
              <a:srgbClr val="08B2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fr-FR" sz="1200" b="1" dirty="0">
                <a:solidFill>
                  <a:srgbClr val="EA58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DES ARGUMENTS CONCRETS EN ENTRETIEN DE RECRUTEMENT</a:t>
            </a:r>
          </a:p>
          <a:p>
            <a:endParaRPr lang="fr-FR" sz="1200" dirty="0">
              <a:solidFill>
                <a:srgbClr val="EA58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pour te différencier et mieux convaincre de tes compétences entrepreneuriales</a:t>
            </a:r>
          </a:p>
        </p:txBody>
      </p:sp>
      <p:pic>
        <p:nvPicPr>
          <p:cNvPr id="4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57EF6AC3-2D25-4359-97B1-31B88729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77" y="2066049"/>
            <a:ext cx="2861375" cy="6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A1CE3B-96D2-4ACA-B9A2-3CB27AAF63F5}"/>
              </a:ext>
            </a:extLst>
          </p:cNvPr>
          <p:cNvSpPr txBox="1"/>
          <p:nvPr/>
        </p:nvSpPr>
        <p:spPr>
          <a:xfrm>
            <a:off x="546901" y="2904019"/>
            <a:ext cx="52240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Les </a:t>
            </a:r>
            <a:r>
              <a:rPr lang="fr-FR" sz="1500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14 équipes lauréates régionales </a:t>
            </a:r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viendront </a:t>
            </a:r>
            <a:r>
              <a:rPr lang="fr-FR" sz="1500" err="1">
                <a:solidFill>
                  <a:srgbClr val="F0831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pitcher</a:t>
            </a:r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leur projet devant un jury de professionnels à l’occasion du </a:t>
            </a:r>
            <a:r>
              <a:rPr lang="fr-FR" sz="1500">
                <a:solidFill>
                  <a:srgbClr val="F0831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Trophée France Les Entrep’ </a:t>
            </a:r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Promo 2021 à Paris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A1CE3B-96D2-4ACA-B9A2-3CB27AAF63F5}"/>
              </a:ext>
            </a:extLst>
          </p:cNvPr>
          <p:cNvSpPr txBox="1"/>
          <p:nvPr/>
        </p:nvSpPr>
        <p:spPr>
          <a:xfrm>
            <a:off x="2095825" y="1579956"/>
            <a:ext cx="3743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 Bretagne ce sont près de </a:t>
            </a:r>
            <a:r>
              <a:rPr lang="fr-FR" sz="1500" b="1">
                <a:solidFill>
                  <a:srgbClr val="F0831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50 équipes</a:t>
            </a:r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des étudiants du </a:t>
            </a:r>
            <a:r>
              <a:rPr lang="fr-FR" sz="1500" b="1">
                <a:solidFill>
                  <a:srgbClr val="F0831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bac +1 au bac+5</a:t>
            </a:r>
            <a:r>
              <a:rPr lang="fr-FR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95" y="2901107"/>
            <a:ext cx="2258705" cy="16649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925" y="4289123"/>
            <a:ext cx="3231237" cy="18219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478" y="729841"/>
            <a:ext cx="2314621" cy="1566444"/>
          </a:xfrm>
          <a:prstGeom prst="rect">
            <a:avLst/>
          </a:prstGeom>
        </p:spPr>
      </p:pic>
      <p:pic>
        <p:nvPicPr>
          <p:cNvPr id="2" name="Image 2" descr="Une image contenant objet, lampe, signe, horloge&#10;&#10;Description générée automatiquement">
            <a:extLst>
              <a:ext uri="{FF2B5EF4-FFF2-40B4-BE49-F238E27FC236}">
                <a16:creationId xmlns:a16="http://schemas.microsoft.com/office/drawing/2014/main" id="{96B73304-DA82-4ED1-B8CA-32CD9EB74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23" y="259107"/>
            <a:ext cx="2619214" cy="6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9798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epite" id="{45E388AA-9830-1E49-AEF6-3C9BEAF63A36}" vid="{6ACA4141-0229-4A45-81AF-B62CAF6AD695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4A4638E40F214EBC97E81FCE1FF486" ma:contentTypeVersion="12" ma:contentTypeDescription="Crée un document." ma:contentTypeScope="" ma:versionID="df5bab65fe667c5e518585b37f18901d">
  <xsd:schema xmlns:xsd="http://www.w3.org/2001/XMLSchema" xmlns:xs="http://www.w3.org/2001/XMLSchema" xmlns:p="http://schemas.microsoft.com/office/2006/metadata/properties" xmlns:ns2="624dc7ec-85bb-4423-bd81-bae64f74d89a" xmlns:ns3="d5bec291-d10a-4292-8d9e-c7c740e2dbab" targetNamespace="http://schemas.microsoft.com/office/2006/metadata/properties" ma:root="true" ma:fieldsID="cdf00a5440ecd63458adcb76dc6e798a" ns2:_="" ns3:_="">
    <xsd:import namespace="624dc7ec-85bb-4423-bd81-bae64f74d89a"/>
    <xsd:import namespace="d5bec291-d10a-4292-8d9e-c7c740e2db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dc7ec-85bb-4423-bd81-bae64f74d8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ec291-d10a-4292-8d9e-c7c740e2db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76E284-F8B0-4999-9A06-7804AF4294FC}">
  <ds:schemaRefs>
    <ds:schemaRef ds:uri="624dc7ec-85bb-4423-bd81-bae64f74d89a"/>
    <ds:schemaRef ds:uri="d5bec291-d10a-4292-8d9e-c7c740e2db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05CA11-6DA6-4495-93E4-211CE8B572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862D1-1192-49FA-929D-E93525D0F6B2}">
  <ds:schemaRefs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5bec291-d10a-4292-8d9e-c7c740e2dbab"/>
    <ds:schemaRef ds:uri="624dc7ec-85bb-4423-bd81-bae64f74d89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2490</Words>
  <Application>Microsoft Office PowerPoint</Application>
  <PresentationFormat>Affichage à l'écran (4:3)</PresentationFormat>
  <Paragraphs>354</Paragraphs>
  <Slides>39</Slides>
  <Notes>22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4" baseType="lpstr">
      <vt:lpstr>Angsana New</vt:lpstr>
      <vt:lpstr>Arial</vt:lpstr>
      <vt:lpstr>Arial Rounded MT Bold</vt:lpstr>
      <vt:lpstr>Berlin Sans FB Demi</vt:lpstr>
      <vt:lpstr>Calibri</vt:lpstr>
      <vt:lpstr>Calibri Light</vt:lpstr>
      <vt:lpstr>GT Pressura Light</vt:lpstr>
      <vt:lpstr>GT Pressura Regular</vt:lpstr>
      <vt:lpstr>Helvetica</vt:lpstr>
      <vt:lpstr>Im Wunderland</vt:lpstr>
      <vt:lpstr>Open Sans</vt:lpstr>
      <vt:lpstr>Open Sans Light</vt:lpstr>
      <vt:lpstr>Symbol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Certification reconnue </vt:lpstr>
      <vt:lpstr>Présentation PowerPoint</vt:lpstr>
      <vt:lpstr>Présentation PowerPoint</vt:lpstr>
      <vt:lpstr>Présentation PowerPoint</vt:lpstr>
      <vt:lpstr>Quelques témoignages et  exemples de projets étudiants !</vt:lpstr>
      <vt:lpstr>Morgane</vt:lpstr>
      <vt:lpstr>Présentation PowerPoint</vt:lpstr>
      <vt:lpstr>- Rendez-vous sur le site :  https://extranet.lesentrep.fr/creer-un-compte/  - Créer un compte  </vt:lpstr>
      <vt:lpstr>Entreprendre quand on est jeune…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Ateliers Pépite</vt:lpstr>
      <vt:lpstr>Présentation PowerPoint</vt:lpstr>
      <vt:lpstr>Présentation PowerPoint</vt:lpstr>
      <vt:lpstr>Présentation PowerPoint</vt:lpstr>
      <vt:lpstr>Pitchs Etudiants Entrepreneurs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Mener une campagne de crowfunding : mode d’emploi</dc:title>
  <dc:creator>Barbara Prudhomme</dc:creator>
  <cp:lastModifiedBy>Claire Grangette</cp:lastModifiedBy>
  <cp:revision>433</cp:revision>
  <cp:lastPrinted>2018-09-06T08:22:32Z</cp:lastPrinted>
  <dcterms:modified xsi:type="dcterms:W3CDTF">2020-10-05T15:27:56Z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0x010100C14A4638E40F214EBC97E81FCE1FF486</vt:lpwstr>
  </property>
</Properties>
</file>