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4" r:id="rId2"/>
    <p:sldId id="357" r:id="rId3"/>
    <p:sldId id="349" r:id="rId4"/>
    <p:sldId id="352" r:id="rId5"/>
    <p:sldId id="342" r:id="rId6"/>
    <p:sldId id="359" r:id="rId7"/>
    <p:sldId id="360" r:id="rId8"/>
    <p:sldId id="348" r:id="rId9"/>
    <p:sldId id="354" r:id="rId10"/>
    <p:sldId id="351" r:id="rId11"/>
    <p:sldId id="339" r:id="rId12"/>
    <p:sldId id="356" r:id="rId13"/>
    <p:sldId id="35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MT" id="{9DB0AD70-B6F0-456B-AF08-98BC9FBE27E9}">
          <p14:sldIdLst>
            <p14:sldId id="284"/>
            <p14:sldId id="357"/>
            <p14:sldId id="349"/>
            <p14:sldId id="352"/>
            <p14:sldId id="342"/>
            <p14:sldId id="359"/>
            <p14:sldId id="360"/>
            <p14:sldId id="348"/>
            <p14:sldId id="354"/>
            <p14:sldId id="351"/>
            <p14:sldId id="339"/>
            <p14:sldId id="356"/>
            <p14:sldId id="358"/>
          </p14:sldIdLst>
        </p14:section>
      </p14:sectionLst>
    </p:ext>
    <p:ext uri="{EFAFB233-063F-42B5-8137-9DF3F51BA10A}">
      <p15:sldGuideLst xmlns:p15="http://schemas.microsoft.com/office/powerpoint/2012/main">
        <p15:guide id="1" orient="horz" pos="2160">
          <p15:clr>
            <a:srgbClr val="A4A3A4"/>
          </p15:clr>
        </p15:guide>
        <p15:guide id="2" orient="horz" pos="953">
          <p15:clr>
            <a:srgbClr val="A4A3A4"/>
          </p15:clr>
        </p15:guide>
        <p15:guide id="3" orient="horz" pos="3818">
          <p15:clr>
            <a:srgbClr val="A4A3A4"/>
          </p15:clr>
        </p15:guide>
        <p15:guide id="4" orient="horz" pos="3657">
          <p15:clr>
            <a:srgbClr val="A4A3A4"/>
          </p15:clr>
        </p15:guide>
        <p15:guide id="5" orient="horz" pos="4148">
          <p15:clr>
            <a:srgbClr val="A4A3A4"/>
          </p15:clr>
        </p15:guide>
        <p15:guide id="6" orient="horz" pos="887">
          <p15:clr>
            <a:srgbClr val="A4A3A4"/>
          </p15:clr>
        </p15:guide>
        <p15:guide id="7" orient="horz" pos="2483">
          <p15:clr>
            <a:srgbClr val="A4A3A4"/>
          </p15:clr>
        </p15:guide>
        <p15:guide id="8" orient="horz" pos="1734">
          <p15:clr>
            <a:srgbClr val="A4A3A4"/>
          </p15:clr>
        </p15:guide>
        <p15:guide id="9" orient="horz" pos="1860">
          <p15:clr>
            <a:srgbClr val="A4A3A4"/>
          </p15:clr>
        </p15:guide>
        <p15:guide id="10" pos="2880">
          <p15:clr>
            <a:srgbClr val="A4A3A4"/>
          </p15:clr>
        </p15:guide>
        <p15:guide id="11" pos="389">
          <p15:clr>
            <a:srgbClr val="A4A3A4"/>
          </p15:clr>
        </p15:guide>
        <p15:guide id="12" pos="5605">
          <p15:clr>
            <a:srgbClr val="A4A3A4"/>
          </p15:clr>
        </p15:guide>
        <p15:guide id="13" pos="5380">
          <p15:clr>
            <a:srgbClr val="A4A3A4"/>
          </p15:clr>
        </p15:guide>
        <p15:guide id="14" pos="3455">
          <p15:clr>
            <a:srgbClr val="A4A3A4"/>
          </p15:clr>
        </p15:guide>
        <p15:guide id="15" pos="3689">
          <p15:clr>
            <a:srgbClr val="A4A3A4"/>
          </p15:clr>
        </p15:guide>
        <p15:guide id="16" pos="2018">
          <p15:clr>
            <a:srgbClr val="A4A3A4"/>
          </p15:clr>
        </p15:guide>
        <p15:guide id="17" pos="2510">
          <p15:clr>
            <a:srgbClr val="A4A3A4"/>
          </p15:clr>
        </p15:guide>
        <p15:guide id="18" pos="23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2D050"/>
    <a:srgbClr val="00B8DE"/>
    <a:srgbClr val="FFFF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31" autoAdjust="0"/>
    <p:restoredTop sz="93883" autoAdjust="0"/>
  </p:normalViewPr>
  <p:slideViewPr>
    <p:cSldViewPr showGuides="1">
      <p:cViewPr>
        <p:scale>
          <a:sx n="70" d="100"/>
          <a:sy n="70" d="100"/>
        </p:scale>
        <p:origin x="572" y="-164"/>
      </p:cViewPr>
      <p:guideLst>
        <p:guide orient="horz" pos="2160"/>
        <p:guide orient="horz" pos="953"/>
        <p:guide orient="horz" pos="3818"/>
        <p:guide orient="horz" pos="3657"/>
        <p:guide orient="horz" pos="4148"/>
        <p:guide orient="horz" pos="887"/>
        <p:guide orient="horz" pos="2483"/>
        <p:guide orient="horz" pos="1734"/>
        <p:guide orient="horz" pos="1860"/>
        <p:guide pos="2880"/>
        <p:guide pos="389"/>
        <p:guide pos="5605"/>
        <p:guide pos="5380"/>
        <p:guide pos="3455"/>
        <p:guide pos="3689"/>
        <p:guide pos="2018"/>
        <p:guide pos="2510"/>
        <p:guide pos="233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B50710-B8B7-4D8F-BDE7-5C763412CDFD}" type="datetimeFigureOut">
              <a:rPr lang="fr-FR" smtClean="0"/>
              <a:t>17/03/2022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906ACB-0641-497D-A6F6-17171FCA9B16}" type="slidenum">
              <a:rPr lang="fr-FR" smtClean="0"/>
              <a:t>‹N°›</a:t>
            </a:fld>
            <a:endParaRPr lang="fr-FR"/>
          </a:p>
        </p:txBody>
      </p:sp>
    </p:spTree>
    <p:extLst>
      <p:ext uri="{BB962C8B-B14F-4D97-AF65-F5344CB8AC3E}">
        <p14:creationId xmlns:p14="http://schemas.microsoft.com/office/powerpoint/2010/main" val="121597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FR" sz="1200" b="1" i="0" u="none" strike="noStrike" kern="1200" dirty="0">
                <a:solidFill>
                  <a:schemeClr val="tx1"/>
                </a:solidFill>
                <a:effectLst/>
                <a:latin typeface="+mn-lt"/>
                <a:ea typeface="+mn-ea"/>
                <a:cs typeface="+mn-cs"/>
              </a:rPr>
              <a:t>Ce que vous allez apprendre : </a:t>
            </a:r>
            <a:endParaRPr lang="fr-FR" dirty="0">
              <a:effectLst/>
            </a:endParaRPr>
          </a:p>
          <a:p>
            <a:pPr rtl="0" fontAlgn="base"/>
            <a:r>
              <a:rPr lang="fr-FR" sz="1200" b="0" i="0" u="none" strike="noStrike" kern="1200" dirty="0">
                <a:solidFill>
                  <a:schemeClr val="tx1"/>
                </a:solidFill>
                <a:effectLst/>
                <a:latin typeface="+mn-lt"/>
                <a:ea typeface="+mn-ea"/>
                <a:cs typeface="+mn-cs"/>
              </a:rPr>
              <a:t>Physique &amp; architecture des capteurs</a:t>
            </a:r>
          </a:p>
          <a:p>
            <a:pPr rtl="0" fontAlgn="base"/>
            <a:r>
              <a:rPr lang="fr-FR" sz="1200" b="0" i="0" u="none" strike="noStrike" kern="1200" dirty="0">
                <a:solidFill>
                  <a:schemeClr val="tx1"/>
                </a:solidFill>
                <a:effectLst/>
                <a:latin typeface="+mn-lt"/>
                <a:ea typeface="+mn-ea"/>
                <a:cs typeface="+mn-cs"/>
              </a:rPr>
              <a:t>Leurs interactions avec l’environnement</a:t>
            </a:r>
          </a:p>
          <a:p>
            <a:pPr rtl="0" fontAlgn="base"/>
            <a:r>
              <a:rPr lang="fr-FR" sz="1200" b="0" i="0" u="none" strike="noStrike" kern="1200" dirty="0">
                <a:solidFill>
                  <a:schemeClr val="tx1"/>
                </a:solidFill>
                <a:effectLst/>
                <a:latin typeface="+mn-lt"/>
                <a:ea typeface="+mn-ea"/>
                <a:cs typeface="+mn-cs"/>
              </a:rPr>
              <a:t>Fondements du traitement du signal et des images</a:t>
            </a:r>
          </a:p>
          <a:p>
            <a:pPr rtl="0" fontAlgn="base"/>
            <a:r>
              <a:rPr lang="fr-FR" sz="1200" b="0" i="0" u="none" strike="noStrike" kern="1200" dirty="0">
                <a:solidFill>
                  <a:schemeClr val="tx1"/>
                </a:solidFill>
                <a:effectLst/>
                <a:latin typeface="+mn-lt"/>
                <a:ea typeface="+mn-ea"/>
                <a:cs typeface="+mn-cs"/>
              </a:rPr>
              <a:t>Machine Learning appliqué et Data Science</a:t>
            </a:r>
          </a:p>
          <a:p>
            <a:endParaRPr lang="fr-FR" dirty="0"/>
          </a:p>
        </p:txBody>
      </p:sp>
      <p:sp>
        <p:nvSpPr>
          <p:cNvPr id="4" name="Espace réservé du numéro de diapositive 3"/>
          <p:cNvSpPr>
            <a:spLocks noGrp="1"/>
          </p:cNvSpPr>
          <p:nvPr>
            <p:ph type="sldNum" sz="quarter" idx="5"/>
          </p:nvPr>
        </p:nvSpPr>
        <p:spPr/>
        <p:txBody>
          <a:bodyPr/>
          <a:lstStyle/>
          <a:p>
            <a:fld id="{5A906ACB-0641-497D-A6F6-17171FCA9B16}" type="slidenum">
              <a:rPr lang="fr-FR" smtClean="0"/>
              <a:t>2</a:t>
            </a:fld>
            <a:endParaRPr lang="fr-FR"/>
          </a:p>
        </p:txBody>
      </p:sp>
    </p:spTree>
    <p:extLst>
      <p:ext uri="{BB962C8B-B14F-4D97-AF65-F5344CB8AC3E}">
        <p14:creationId xmlns:p14="http://schemas.microsoft.com/office/powerpoint/2010/main" val="212293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A906ACB-0641-497D-A6F6-17171FCA9B16}" type="slidenum">
              <a:rPr lang="fr-FR" smtClean="0"/>
              <a:t>3</a:t>
            </a:fld>
            <a:endParaRPr lang="fr-FR"/>
          </a:p>
        </p:txBody>
      </p:sp>
    </p:spTree>
    <p:extLst>
      <p:ext uri="{BB962C8B-B14F-4D97-AF65-F5344CB8AC3E}">
        <p14:creationId xmlns:p14="http://schemas.microsoft.com/office/powerpoint/2010/main" val="354590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906ACB-0641-497D-A6F6-17171FCA9B16}" type="slidenum">
              <a:rPr lang="fr-FR" smtClean="0"/>
              <a:t>6</a:t>
            </a:fld>
            <a:endParaRPr lang="fr-FR"/>
          </a:p>
        </p:txBody>
      </p:sp>
    </p:spTree>
    <p:extLst>
      <p:ext uri="{BB962C8B-B14F-4D97-AF65-F5344CB8AC3E}">
        <p14:creationId xmlns:p14="http://schemas.microsoft.com/office/powerpoint/2010/main" val="12024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906ACB-0641-497D-A6F6-17171FCA9B16}" type="slidenum">
              <a:rPr lang="fr-FR" smtClean="0"/>
              <a:t>7</a:t>
            </a:fld>
            <a:endParaRPr lang="fr-FR"/>
          </a:p>
        </p:txBody>
      </p:sp>
    </p:spTree>
    <p:extLst>
      <p:ext uri="{BB962C8B-B14F-4D97-AF65-F5344CB8AC3E}">
        <p14:creationId xmlns:p14="http://schemas.microsoft.com/office/powerpoint/2010/main" val="1287911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18" name="Rectangle 17"/>
          <p:cNvSpPr/>
          <p:nvPr userDrawn="1"/>
        </p:nvSpPr>
        <p:spPr bwMode="gray">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reeform 7"/>
          <p:cNvSpPr>
            <a:spLocks/>
          </p:cNvSpPr>
          <p:nvPr userDrawn="1"/>
        </p:nvSpPr>
        <p:spPr bwMode="gray">
          <a:xfrm>
            <a:off x="4110832" y="-2654"/>
            <a:ext cx="5032375" cy="6867525"/>
          </a:xfrm>
          <a:custGeom>
            <a:avLst/>
            <a:gdLst>
              <a:gd name="T0" fmla="*/ 4324 w 5277"/>
              <a:gd name="T1" fmla="*/ 0 h 7199"/>
              <a:gd name="T2" fmla="*/ 4324 w 5277"/>
              <a:gd name="T3" fmla="*/ 0 h 7199"/>
              <a:gd name="T4" fmla="*/ 0 w 5277"/>
              <a:gd name="T5" fmla="*/ 4322 h 7199"/>
              <a:gd name="T6" fmla="*/ 2876 w 5277"/>
              <a:gd name="T7" fmla="*/ 7199 h 7199"/>
              <a:gd name="T8" fmla="*/ 5277 w 5277"/>
              <a:gd name="T9" fmla="*/ 7199 h 7199"/>
              <a:gd name="T10" fmla="*/ 5277 w 5277"/>
              <a:gd name="T11" fmla="*/ 0 h 7199"/>
              <a:gd name="T12" fmla="*/ 4324 w 5277"/>
              <a:gd name="T13" fmla="*/ 0 h 7199"/>
            </a:gdLst>
            <a:ahLst/>
            <a:cxnLst>
              <a:cxn ang="0">
                <a:pos x="T0" y="T1"/>
              </a:cxn>
              <a:cxn ang="0">
                <a:pos x="T2" y="T3"/>
              </a:cxn>
              <a:cxn ang="0">
                <a:pos x="T4" y="T5"/>
              </a:cxn>
              <a:cxn ang="0">
                <a:pos x="T6" y="T7"/>
              </a:cxn>
              <a:cxn ang="0">
                <a:pos x="T8" y="T9"/>
              </a:cxn>
              <a:cxn ang="0">
                <a:pos x="T10" y="T11"/>
              </a:cxn>
              <a:cxn ang="0">
                <a:pos x="T12" y="T13"/>
              </a:cxn>
            </a:cxnLst>
            <a:rect l="0" t="0" r="r" b="b"/>
            <a:pathLst>
              <a:path w="5277" h="7199">
                <a:moveTo>
                  <a:pt x="4324" y="0"/>
                </a:moveTo>
                <a:lnTo>
                  <a:pt x="4324" y="0"/>
                </a:lnTo>
                <a:lnTo>
                  <a:pt x="0" y="4322"/>
                </a:lnTo>
                <a:lnTo>
                  <a:pt x="2876" y="7199"/>
                </a:lnTo>
                <a:lnTo>
                  <a:pt x="5277" y="7199"/>
                </a:lnTo>
                <a:lnTo>
                  <a:pt x="5277" y="0"/>
                </a:lnTo>
                <a:lnTo>
                  <a:pt x="4324"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Freeform 8"/>
          <p:cNvSpPr>
            <a:spLocks/>
          </p:cNvSpPr>
          <p:nvPr userDrawn="1"/>
        </p:nvSpPr>
        <p:spPr bwMode="gray">
          <a:xfrm>
            <a:off x="-11906" y="2743721"/>
            <a:ext cx="6865938" cy="4119563"/>
          </a:xfrm>
          <a:custGeom>
            <a:avLst/>
            <a:gdLst>
              <a:gd name="T0" fmla="*/ 0 w 7199"/>
              <a:gd name="T1" fmla="*/ 2881 h 4319"/>
              <a:gd name="T2" fmla="*/ 0 w 7199"/>
              <a:gd name="T3" fmla="*/ 2881 h 4319"/>
              <a:gd name="T4" fmla="*/ 0 w 7199"/>
              <a:gd name="T5" fmla="*/ 4319 h 4319"/>
              <a:gd name="T6" fmla="*/ 7199 w 7199"/>
              <a:gd name="T7" fmla="*/ 4319 h 4319"/>
              <a:gd name="T8" fmla="*/ 2880 w 7199"/>
              <a:gd name="T9" fmla="*/ 0 h 4319"/>
              <a:gd name="T10" fmla="*/ 0 w 7199"/>
              <a:gd name="T11" fmla="*/ 2881 h 4319"/>
            </a:gdLst>
            <a:ahLst/>
            <a:cxnLst>
              <a:cxn ang="0">
                <a:pos x="T0" y="T1"/>
              </a:cxn>
              <a:cxn ang="0">
                <a:pos x="T2" y="T3"/>
              </a:cxn>
              <a:cxn ang="0">
                <a:pos x="T4" y="T5"/>
              </a:cxn>
              <a:cxn ang="0">
                <a:pos x="T6" y="T7"/>
              </a:cxn>
              <a:cxn ang="0">
                <a:pos x="T8" y="T9"/>
              </a:cxn>
              <a:cxn ang="0">
                <a:pos x="T10" y="T11"/>
              </a:cxn>
            </a:cxnLst>
            <a:rect l="0" t="0" r="r" b="b"/>
            <a:pathLst>
              <a:path w="7199" h="4319">
                <a:moveTo>
                  <a:pt x="0" y="2881"/>
                </a:moveTo>
                <a:lnTo>
                  <a:pt x="0" y="2881"/>
                </a:lnTo>
                <a:lnTo>
                  <a:pt x="0" y="4319"/>
                </a:lnTo>
                <a:lnTo>
                  <a:pt x="7199" y="4319"/>
                </a:lnTo>
                <a:lnTo>
                  <a:pt x="2880" y="0"/>
                </a:lnTo>
                <a:lnTo>
                  <a:pt x="0" y="2881"/>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 name="Freeform 6"/>
          <p:cNvSpPr>
            <a:spLocks/>
          </p:cNvSpPr>
          <p:nvPr userDrawn="1"/>
        </p:nvSpPr>
        <p:spPr bwMode="gray">
          <a:xfrm>
            <a:off x="0" y="0"/>
            <a:ext cx="5494338" cy="5492750"/>
          </a:xfrm>
          <a:custGeom>
            <a:avLst/>
            <a:gdLst>
              <a:gd name="T0" fmla="*/ 0 w 5761"/>
              <a:gd name="T1" fmla="*/ 0 h 5758"/>
              <a:gd name="T2" fmla="*/ 0 w 5761"/>
              <a:gd name="T3" fmla="*/ 0 h 5758"/>
              <a:gd name="T4" fmla="*/ 1 w 5761"/>
              <a:gd name="T5" fmla="*/ 5758 h 5758"/>
              <a:gd name="T6" fmla="*/ 5761 w 5761"/>
              <a:gd name="T7" fmla="*/ 0 h 5758"/>
              <a:gd name="T8" fmla="*/ 0 w 5761"/>
              <a:gd name="T9" fmla="*/ 0 h 5758"/>
            </a:gdLst>
            <a:ahLst/>
            <a:cxnLst>
              <a:cxn ang="0">
                <a:pos x="T0" y="T1"/>
              </a:cxn>
              <a:cxn ang="0">
                <a:pos x="T2" y="T3"/>
              </a:cxn>
              <a:cxn ang="0">
                <a:pos x="T4" y="T5"/>
              </a:cxn>
              <a:cxn ang="0">
                <a:pos x="T6" y="T7"/>
              </a:cxn>
              <a:cxn ang="0">
                <a:pos x="T8" y="T9"/>
              </a:cxn>
            </a:cxnLst>
            <a:rect l="0" t="0" r="r" b="b"/>
            <a:pathLst>
              <a:path w="5761" h="5758">
                <a:moveTo>
                  <a:pt x="0" y="0"/>
                </a:moveTo>
                <a:lnTo>
                  <a:pt x="0" y="0"/>
                </a:lnTo>
                <a:lnTo>
                  <a:pt x="1" y="5758"/>
                </a:lnTo>
                <a:lnTo>
                  <a:pt x="5761" y="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 name="Espace réservé de la date 7"/>
          <p:cNvSpPr>
            <a:spLocks noGrp="1"/>
          </p:cNvSpPr>
          <p:nvPr>
            <p:ph type="dt" sz="half" idx="10"/>
          </p:nvPr>
        </p:nvSpPr>
        <p:spPr bwMode="gray">
          <a:xfrm>
            <a:off x="-1" y="6669360"/>
            <a:ext cx="265114" cy="180000"/>
          </a:xfrm>
        </p:spPr>
        <p:txBody>
          <a:bodyPr/>
          <a:lstStyle>
            <a:lvl1pPr>
              <a:defRPr>
                <a:solidFill>
                  <a:schemeClr val="bg1">
                    <a:alpha val="0"/>
                  </a:schemeClr>
                </a:solidFill>
              </a:defRPr>
            </a:lvl1pPr>
          </a:lstStyle>
          <a:p>
            <a:fld id="{AF213B9F-BE22-4A63-A428-DBF13F03AC54}" type="datetime1">
              <a:rPr lang="fr-FR" smtClean="0"/>
              <a:t>17/03/2022</a:t>
            </a:fld>
            <a:endParaRPr lang="fr-FR" dirty="0"/>
          </a:p>
        </p:txBody>
      </p:sp>
      <p:sp>
        <p:nvSpPr>
          <p:cNvPr id="11" name="Espace réservé du numéro de diapositive 10"/>
          <p:cNvSpPr>
            <a:spLocks noGrp="1"/>
          </p:cNvSpPr>
          <p:nvPr>
            <p:ph type="sldNum" sz="quarter" idx="11"/>
          </p:nvPr>
        </p:nvSpPr>
        <p:spPr bwMode="gray">
          <a:xfrm>
            <a:off x="-1" y="6669360"/>
            <a:ext cx="266400" cy="180000"/>
          </a:xfrm>
        </p:spPr>
        <p:txBody>
          <a:bodyPr/>
          <a:lstStyle>
            <a:lvl1pPr>
              <a:defRPr sz="100">
                <a:solidFill>
                  <a:schemeClr val="bg1">
                    <a:alpha val="0"/>
                  </a:schemeClr>
                </a:solidFill>
              </a:defRPr>
            </a:lvl1pPr>
          </a:lstStyle>
          <a:p>
            <a:fld id="{10C140CD-8AED-46FF-A9A2-77308F3F39AE}" type="slidenum">
              <a:rPr lang="fr-FR" smtClean="0"/>
              <a:pPr/>
              <a:t>‹N°›</a:t>
            </a:fld>
            <a:endParaRPr lang="fr-FR"/>
          </a:p>
        </p:txBody>
      </p:sp>
      <p:sp>
        <p:nvSpPr>
          <p:cNvPr id="12" name="Espace réservé du pied de page 11"/>
          <p:cNvSpPr>
            <a:spLocks noGrp="1"/>
          </p:cNvSpPr>
          <p:nvPr>
            <p:ph type="ftr" sz="quarter" idx="12"/>
          </p:nvPr>
        </p:nvSpPr>
        <p:spPr bwMode="gray">
          <a:xfrm>
            <a:off x="-1" y="6669360"/>
            <a:ext cx="266400" cy="180000"/>
          </a:xfrm>
        </p:spPr>
        <p:txBody>
          <a:bodyPr/>
          <a:lstStyle>
            <a:lvl1pPr>
              <a:defRPr sz="100">
                <a:solidFill>
                  <a:schemeClr val="bg1">
                    <a:alpha val="0"/>
                  </a:schemeClr>
                </a:solidFill>
              </a:defRPr>
            </a:lvl1pPr>
          </a:lstStyle>
          <a:p>
            <a:r>
              <a:rPr lang="fr-FR"/>
              <a:t>Titre de la présentation - menu « Insertion / En-tête et pied de page »</a:t>
            </a:r>
            <a:endParaRPr lang="fr-FR" dirty="0"/>
          </a:p>
        </p:txBody>
      </p:sp>
      <p:pic>
        <p:nvPicPr>
          <p:cNvPr id="2" name="Image 1" descr="logo_couv_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000" y="612000"/>
            <a:ext cx="2349500" cy="1384300"/>
          </a:xfrm>
          <a:prstGeom prst="rect">
            <a:avLst/>
          </a:prstGeom>
        </p:spPr>
      </p:pic>
      <p:sp>
        <p:nvSpPr>
          <p:cNvPr id="15" name="Espace réservé du texte 3"/>
          <p:cNvSpPr>
            <a:spLocks noGrp="1"/>
          </p:cNvSpPr>
          <p:nvPr>
            <p:ph type="body" sz="quarter" idx="13" hasCustomPrompt="1"/>
          </p:nvPr>
        </p:nvSpPr>
        <p:spPr bwMode="gray">
          <a:xfrm>
            <a:off x="3203575" y="917575"/>
            <a:ext cx="5313363" cy="3852000"/>
          </a:xfrm>
        </p:spPr>
        <p:txBody>
          <a:bodyPr anchor="ctr" anchorCtr="0"/>
          <a:lstStyle>
            <a:lvl1pPr algn="r">
              <a:defRPr sz="3400" b="1" cap="all">
                <a:solidFill>
                  <a:schemeClr val="bg1"/>
                </a:solidFill>
              </a:defRPr>
            </a:lvl1pPr>
            <a:lvl2pPr algn="r">
              <a:defRPr sz="3400" b="0" cap="all">
                <a:solidFill>
                  <a:schemeClr val="bg1"/>
                </a:solidFill>
              </a:defRPr>
            </a:lvl2pPr>
          </a:lstStyle>
          <a:p>
            <a:pPr lvl="0"/>
            <a:r>
              <a:rPr lang="fr-FR" dirty="0"/>
              <a:t>TITRE</a:t>
            </a:r>
          </a:p>
          <a:p>
            <a:pPr lvl="1"/>
            <a:r>
              <a:rPr lang="fr-FR" dirty="0"/>
              <a:t>TITRE</a:t>
            </a:r>
          </a:p>
        </p:txBody>
      </p:sp>
    </p:spTree>
    <p:extLst>
      <p:ext uri="{BB962C8B-B14F-4D97-AF65-F5344CB8AC3E}">
        <p14:creationId xmlns:p14="http://schemas.microsoft.com/office/powerpoint/2010/main" val="3865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ftr" sz="quarter" idx="10"/>
          </p:nvPr>
        </p:nvSpPr>
        <p:spPr>
          <a:ln/>
        </p:spPr>
        <p:txBody>
          <a:bodyPr/>
          <a:lstStyle>
            <a:lvl1pPr>
              <a:defRPr/>
            </a:lvl1pPr>
          </a:lstStyle>
          <a:p>
            <a:pPr>
              <a:defRPr/>
            </a:pPr>
            <a:endParaRPr lang="fr-FR" altLang="fr-FR"/>
          </a:p>
        </p:txBody>
      </p:sp>
      <p:sp>
        <p:nvSpPr>
          <p:cNvPr id="5" name="Rectangle 8"/>
          <p:cNvSpPr>
            <a:spLocks noGrp="1" noChangeArrowheads="1"/>
          </p:cNvSpPr>
          <p:nvPr>
            <p:ph type="sldNum" sz="quarter" idx="11"/>
          </p:nvPr>
        </p:nvSpPr>
        <p:spPr>
          <a:ln/>
        </p:spPr>
        <p:txBody>
          <a:bodyPr/>
          <a:lstStyle>
            <a:lvl1pPr>
              <a:defRPr/>
            </a:lvl1pPr>
          </a:lstStyle>
          <a:p>
            <a:pPr>
              <a:defRPr/>
            </a:pPr>
            <a:fld id="{4CC2762C-C27D-49B0-97AD-28F213C466E9}" type="slidenum">
              <a:rPr lang="fr-FR" altLang="fr-FR" smtClean="0"/>
              <a:pPr>
                <a:defRPr/>
              </a:pPr>
              <a:t>‹N°›</a:t>
            </a:fld>
            <a:endParaRPr lang="fr-FR" altLang="fr-FR" dirty="0"/>
          </a:p>
        </p:txBody>
      </p:sp>
    </p:spTree>
    <p:extLst>
      <p:ext uri="{BB962C8B-B14F-4D97-AF65-F5344CB8AC3E}">
        <p14:creationId xmlns:p14="http://schemas.microsoft.com/office/powerpoint/2010/main" val="383233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96000" y="3"/>
            <a:ext cx="7231939" cy="599999"/>
          </a:xfrm>
        </p:spPr>
        <p:txBody>
          <a:bodyPr/>
          <a:lstStyle/>
          <a:p>
            <a:r>
              <a:rPr lang="fr-FR" noProof="0" dirty="0"/>
              <a:t>Chapitre 0 : Titre</a:t>
            </a:r>
            <a:endParaRPr lang="fr-FR" dirty="0"/>
          </a:p>
        </p:txBody>
      </p:sp>
      <p:sp>
        <p:nvSpPr>
          <p:cNvPr id="9" name="Espace réservé du texte 8"/>
          <p:cNvSpPr>
            <a:spLocks noGrp="1"/>
          </p:cNvSpPr>
          <p:nvPr>
            <p:ph type="body" sz="quarter" idx="13" hasCustomPrompt="1"/>
          </p:nvPr>
        </p:nvSpPr>
        <p:spPr bwMode="gray">
          <a:xfrm>
            <a:off x="396000" y="591400"/>
            <a:ext cx="7231939" cy="368121"/>
          </a:xfrm>
        </p:spPr>
        <p:txBody>
          <a:bodyPr/>
          <a:lstStyle>
            <a:lvl1pPr>
              <a:defRPr sz="1496" cap="none" baseline="0">
                <a:solidFill>
                  <a:schemeClr val="tx1"/>
                </a:solidFill>
              </a:defRPr>
            </a:lvl1pPr>
          </a:lstStyle>
          <a:p>
            <a:pPr lvl="0"/>
            <a:r>
              <a:rPr lang="fr-FR" dirty="0"/>
              <a:t>0.0 Titre</a:t>
            </a:r>
          </a:p>
        </p:txBody>
      </p:sp>
      <p:sp>
        <p:nvSpPr>
          <p:cNvPr id="11" name="Espace réservé du contenu 2"/>
          <p:cNvSpPr>
            <a:spLocks noGrp="1"/>
          </p:cNvSpPr>
          <p:nvPr>
            <p:ph idx="14"/>
          </p:nvPr>
        </p:nvSpPr>
        <p:spPr bwMode="gray">
          <a:xfrm>
            <a:off x="395999" y="1407588"/>
            <a:ext cx="8359063" cy="439843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e la date 14"/>
          <p:cNvSpPr>
            <a:spLocks noGrp="1"/>
          </p:cNvSpPr>
          <p:nvPr>
            <p:ph type="dt" sz="half" idx="15"/>
          </p:nvPr>
        </p:nvSpPr>
        <p:spPr>
          <a:xfrm>
            <a:off x="5322888" y="6087534"/>
            <a:ext cx="1980001" cy="384341"/>
          </a:xfrm>
          <a:prstGeom prst="rect">
            <a:avLst/>
          </a:prstGeom>
        </p:spPr>
        <p:txBody>
          <a:bodyPr/>
          <a:lstStyle/>
          <a:p>
            <a:fld id="{AD2CF304-AB42-421B-85BA-3E5A0C9379E9}" type="datetime1">
              <a:rPr lang="fr-FR" smtClean="0"/>
              <a:t>17/03/2022</a:t>
            </a:fld>
            <a:endParaRPr lang="fr-FR" dirty="0"/>
          </a:p>
        </p:txBody>
      </p:sp>
      <p:sp>
        <p:nvSpPr>
          <p:cNvPr id="16" name="Espace réservé du pied de page 15"/>
          <p:cNvSpPr>
            <a:spLocks noGrp="1"/>
          </p:cNvSpPr>
          <p:nvPr>
            <p:ph type="ftr" sz="quarter" idx="16"/>
          </p:nvPr>
        </p:nvSpPr>
        <p:spPr>
          <a:xfrm>
            <a:off x="2279651" y="6087534"/>
            <a:ext cx="2652126" cy="384341"/>
          </a:xfrm>
          <a:prstGeom prst="rect">
            <a:avLst/>
          </a:prstGeom>
        </p:spPr>
        <p:txBody>
          <a:bodyPr/>
          <a:lstStyle/>
          <a:p>
            <a:r>
              <a:rPr lang="fr-FR" dirty="0"/>
              <a:t>Titre de la présentation - menu « Insertion / En-tête et pied de page »</a:t>
            </a:r>
          </a:p>
        </p:txBody>
      </p:sp>
    </p:spTree>
    <p:extLst>
      <p:ext uri="{BB962C8B-B14F-4D97-AF65-F5344CB8AC3E}">
        <p14:creationId xmlns:p14="http://schemas.microsoft.com/office/powerpoint/2010/main" val="12094711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gray">
          <a:xfrm>
            <a:off x="0" y="0"/>
            <a:ext cx="9144000" cy="917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bwMode="gray">
          <a:xfrm>
            <a:off x="617538" y="0"/>
            <a:ext cx="7014462" cy="515400"/>
          </a:xfrm>
          <a:prstGeom prst="rect">
            <a:avLst/>
          </a:prstGeom>
        </p:spPr>
        <p:txBody>
          <a:bodyPr vert="horz" lIns="0" tIns="0" rIns="0" bIns="0" rtlCol="0" anchor="b" anchorCtr="0">
            <a:noAutofit/>
          </a:bodyPr>
          <a:lstStyle/>
          <a:p>
            <a:r>
              <a:rPr lang="fr-FR" noProof="0" dirty="0"/>
              <a:t>Chapitre 0 : Titre</a:t>
            </a:r>
          </a:p>
        </p:txBody>
      </p:sp>
      <p:sp>
        <p:nvSpPr>
          <p:cNvPr id="3" name="Espace réservé du texte 2"/>
          <p:cNvSpPr>
            <a:spLocks noGrp="1"/>
          </p:cNvSpPr>
          <p:nvPr>
            <p:ph type="body" idx="1"/>
          </p:nvPr>
        </p:nvSpPr>
        <p:spPr bwMode="gray">
          <a:xfrm>
            <a:off x="617538" y="1408114"/>
            <a:ext cx="7899400" cy="4081462"/>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5220072" y="6061075"/>
            <a:ext cx="2376000" cy="360000"/>
          </a:xfrm>
          <a:prstGeom prst="rect">
            <a:avLst/>
          </a:prstGeom>
        </p:spPr>
        <p:txBody>
          <a:bodyPr vert="horz" lIns="0" tIns="0" rIns="0" bIns="0" rtlCol="0" anchor="b" anchorCtr="0">
            <a:noAutofit/>
          </a:bodyPr>
          <a:lstStyle>
            <a:lvl1pPr algn="l">
              <a:defRPr sz="800">
                <a:solidFill>
                  <a:schemeClr val="accent5"/>
                </a:solidFill>
              </a:defRPr>
            </a:lvl1pPr>
          </a:lstStyle>
          <a:p>
            <a:fld id="{B4BA7F9B-904A-48E6-9D6F-8967D98FE920}" type="datetime1">
              <a:rPr lang="fr-FR" smtClean="0"/>
              <a:t>17/03/2022</a:t>
            </a:fld>
            <a:endParaRPr lang="fr-FR" dirty="0"/>
          </a:p>
        </p:txBody>
      </p:sp>
      <p:sp>
        <p:nvSpPr>
          <p:cNvPr id="5" name="Espace réservé du pied de page 4"/>
          <p:cNvSpPr>
            <a:spLocks noGrp="1"/>
          </p:cNvSpPr>
          <p:nvPr>
            <p:ph type="ftr" sz="quarter" idx="3"/>
          </p:nvPr>
        </p:nvSpPr>
        <p:spPr bwMode="gray">
          <a:xfrm>
            <a:off x="2555776" y="6061075"/>
            <a:ext cx="2376000" cy="360000"/>
          </a:xfrm>
          <a:prstGeom prst="rect">
            <a:avLst/>
          </a:prstGeom>
        </p:spPr>
        <p:txBody>
          <a:bodyPr vert="horz" lIns="0" tIns="0" rIns="0" bIns="0" rtlCol="0" anchor="b" anchorCtr="0">
            <a:noAutofit/>
          </a:bodyPr>
          <a:lstStyle>
            <a:lvl1pPr algn="l">
              <a:defRPr sz="800" cap="all" baseline="0">
                <a:solidFill>
                  <a:schemeClr val="accent5"/>
                </a:solidFill>
              </a:defRPr>
            </a:lvl1pPr>
          </a:lstStyle>
          <a:p>
            <a:r>
              <a:rPr lang="fr-FR" dirty="0"/>
              <a:t>Titre de la présentation - menu « Insertion / En-tête et pied de page »</a:t>
            </a:r>
          </a:p>
        </p:txBody>
      </p:sp>
      <p:sp>
        <p:nvSpPr>
          <p:cNvPr id="6" name="Espace réservé du numéro de diapositive 5"/>
          <p:cNvSpPr>
            <a:spLocks noGrp="1"/>
          </p:cNvSpPr>
          <p:nvPr>
            <p:ph type="sldNum" sz="quarter" idx="4"/>
          </p:nvPr>
        </p:nvSpPr>
        <p:spPr bwMode="gray">
          <a:xfrm>
            <a:off x="7864049" y="260648"/>
            <a:ext cx="652890" cy="404812"/>
          </a:xfrm>
          <a:prstGeom prst="rect">
            <a:avLst/>
          </a:prstGeom>
        </p:spPr>
        <p:txBody>
          <a:bodyPr vert="horz" lIns="0" tIns="0" rIns="0" bIns="0" rtlCol="0" anchor="ctr" anchorCtr="0">
            <a:noAutofit/>
          </a:bodyPr>
          <a:lstStyle>
            <a:lvl1pPr algn="r">
              <a:defRPr sz="2350" b="0" cap="all" baseline="0">
                <a:solidFill>
                  <a:schemeClr val="bg2"/>
                </a:solidFill>
              </a:defRPr>
            </a:lvl1pPr>
          </a:lstStyle>
          <a:p>
            <a:fld id="{10C140CD-8AED-46FF-A9A2-77308F3F39AE}" type="slidenum">
              <a:rPr lang="fr-FR" smtClean="0"/>
              <a:pPr/>
              <a:t>‹N°›</a:t>
            </a:fld>
            <a:endParaRPr lang="fr-FR" dirty="0"/>
          </a:p>
        </p:txBody>
      </p:sp>
      <p:pic>
        <p:nvPicPr>
          <p:cNvPr id="9" name="Image 8" descr="logo_couv_1.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612000" y="6061075"/>
            <a:ext cx="856800" cy="504817"/>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6" r:id="rId2"/>
    <p:sldLayoutId id="2147483679" r:id="rId3"/>
  </p:sldLayoutIdLst>
  <p:hf hdr="0"/>
  <p:txStyles>
    <p:titleStyle>
      <a:lvl1pPr algn="l" defTabSz="914400" rtl="0" eaLnBrk="1" latinLnBrk="0" hangingPunct="1">
        <a:lnSpc>
          <a:spcPct val="100000"/>
        </a:lnSpc>
        <a:spcBef>
          <a:spcPts val="0"/>
        </a:spcBef>
        <a:spcAft>
          <a:spcPts val="0"/>
        </a:spcAft>
        <a:buNone/>
        <a:defRPr sz="2200" b="1" kern="1200" cap="all"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SzPct val="25000"/>
        <a:buFontTx/>
        <a:buNone/>
        <a:defRPr sz="2000" b="0" kern="1200" cap="none" baseline="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0"/>
        </a:spcAft>
        <a:buSzPct val="25000"/>
        <a:buFontTx/>
        <a:buNone/>
        <a:defRPr sz="1900" b="1" kern="1200" cap="none">
          <a:solidFill>
            <a:schemeClr val="bg2"/>
          </a:solidFill>
          <a:latin typeface="+mn-lt"/>
          <a:ea typeface="+mn-ea"/>
          <a:cs typeface="+mn-cs"/>
        </a:defRPr>
      </a:lvl2pPr>
      <a:lvl3pPr marL="0" indent="0" algn="l" defTabSz="914400" rtl="0" eaLnBrk="1" latinLnBrk="0" hangingPunct="1">
        <a:lnSpc>
          <a:spcPct val="100000"/>
        </a:lnSpc>
        <a:spcBef>
          <a:spcPts val="0"/>
        </a:spcBef>
        <a:spcAft>
          <a:spcPts val="0"/>
        </a:spcAft>
        <a:buSzPct val="25000"/>
        <a:buFontTx/>
        <a:buNone/>
        <a:defRPr sz="1800" kern="1200" cap="none">
          <a:solidFill>
            <a:schemeClr val="tx1"/>
          </a:solidFill>
          <a:latin typeface="+mn-lt"/>
          <a:ea typeface="+mn-ea"/>
          <a:cs typeface="+mn-cs"/>
        </a:defRPr>
      </a:lvl3pPr>
      <a:lvl4pPr marL="266700" indent="-266700" algn="l" defTabSz="914400" rtl="0" eaLnBrk="1" latinLnBrk="0" hangingPunct="1">
        <a:lnSpc>
          <a:spcPct val="100000"/>
        </a:lnSpc>
        <a:spcBef>
          <a:spcPts val="0"/>
        </a:spcBef>
        <a:spcAft>
          <a:spcPts val="0"/>
        </a:spcAft>
        <a:buClr>
          <a:schemeClr val="bg2"/>
        </a:buClr>
        <a:buSzPct val="80000"/>
        <a:buFont typeface="Arial" panose="020B0604020202020204" pitchFamily="34" charset="0"/>
        <a:buChar char="►"/>
        <a:defRPr sz="1800" kern="1200" cap="none">
          <a:solidFill>
            <a:schemeClr val="tx1"/>
          </a:solidFill>
          <a:latin typeface="+mn-lt"/>
          <a:ea typeface="+mn-ea"/>
          <a:cs typeface="+mn-cs"/>
        </a:defRPr>
      </a:lvl4pPr>
      <a:lvl5pPr marL="447675" indent="-180975" algn="l" defTabSz="914400" rtl="0" eaLnBrk="1" latinLnBrk="0" hangingPunct="1">
        <a:lnSpc>
          <a:spcPct val="100000"/>
        </a:lnSpc>
        <a:spcBef>
          <a:spcPts val="0"/>
        </a:spcBef>
        <a:spcAft>
          <a:spcPts val="0"/>
        </a:spcAft>
        <a:buClr>
          <a:schemeClr val="bg2"/>
        </a:buClr>
        <a:buSzPct val="100000"/>
        <a:buFont typeface="Arial" panose="020B0604020202020204" pitchFamily="34" charset="0"/>
        <a:buChar char="-"/>
        <a:defRPr sz="1800" kern="1200" cap="none">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213B9F-BE22-4A63-A428-DBF13F03AC54}" type="datetime1">
              <a:rPr lang="fr-FR" smtClean="0"/>
              <a:t>17/03/2022</a:t>
            </a:fld>
            <a:endParaRPr lang="fr-FR" dirty="0"/>
          </a:p>
        </p:txBody>
      </p:sp>
      <p:sp>
        <p:nvSpPr>
          <p:cNvPr id="3" name="Espace réservé du numéro de diapositive 2"/>
          <p:cNvSpPr>
            <a:spLocks noGrp="1"/>
          </p:cNvSpPr>
          <p:nvPr>
            <p:ph type="sldNum" sz="quarter" idx="11"/>
          </p:nvPr>
        </p:nvSpPr>
        <p:spPr/>
        <p:txBody>
          <a:bodyPr/>
          <a:lstStyle/>
          <a:p>
            <a:fld id="{10C140CD-8AED-46FF-A9A2-77308F3F39AE}" type="slidenum">
              <a:rPr lang="fr-FR" smtClean="0"/>
              <a:pPr/>
              <a:t>1</a:t>
            </a:fld>
            <a:endParaRPr lang="fr-FR"/>
          </a:p>
        </p:txBody>
      </p:sp>
      <p:sp>
        <p:nvSpPr>
          <p:cNvPr id="4" name="Espace réservé du pied de page 3"/>
          <p:cNvSpPr>
            <a:spLocks noGrp="1"/>
          </p:cNvSpPr>
          <p:nvPr>
            <p:ph type="ftr" sz="quarter" idx="12"/>
          </p:nvPr>
        </p:nvSpPr>
        <p:spPr/>
        <p:txBody>
          <a:bodyPr/>
          <a:lstStyle/>
          <a:p>
            <a:r>
              <a:rPr lang="fr-FR"/>
              <a:t>Titre de la présentation - menu « Insertion / En-tête et pied de page »</a:t>
            </a:r>
            <a:endParaRPr lang="fr-FR" dirty="0"/>
          </a:p>
        </p:txBody>
      </p:sp>
      <p:sp>
        <p:nvSpPr>
          <p:cNvPr id="5" name="Espace réservé du texte 4"/>
          <p:cNvSpPr>
            <a:spLocks noGrp="1"/>
          </p:cNvSpPr>
          <p:nvPr>
            <p:ph type="body" sz="quarter" idx="13"/>
          </p:nvPr>
        </p:nvSpPr>
        <p:spPr>
          <a:xfrm>
            <a:off x="4158198" y="303202"/>
            <a:ext cx="4988354" cy="4343452"/>
          </a:xfrm>
        </p:spPr>
        <p:txBody>
          <a:bodyPr/>
          <a:lstStyle/>
          <a:p>
            <a:pPr algn="ctr"/>
            <a:r>
              <a:rPr lang="pt-BR" sz="2800" dirty="0"/>
              <a:t>Thématique d’appROFONDISSEMENT:</a:t>
            </a:r>
          </a:p>
          <a:p>
            <a:pPr algn="l"/>
            <a:r>
              <a:rPr lang="pt-BR" sz="4000" dirty="0" err="1">
                <a:solidFill>
                  <a:schemeClr val="tx1"/>
                </a:solidFill>
              </a:rPr>
              <a:t>O</a:t>
            </a:r>
            <a:r>
              <a:rPr lang="pt-BR" sz="2800" dirty="0" err="1"/>
              <a:t>bservation</a:t>
            </a:r>
            <a:r>
              <a:rPr lang="pt-BR" sz="2800" dirty="0"/>
              <a:t> &amp;</a:t>
            </a:r>
            <a:endParaRPr lang="pt-BR" sz="2800" dirty="0">
              <a:cs typeface="Arial"/>
            </a:endParaRPr>
          </a:p>
          <a:p>
            <a:pPr algn="l"/>
            <a:r>
              <a:rPr lang="pt-BR" sz="4000" dirty="0" err="1">
                <a:solidFill>
                  <a:schemeClr val="tx1"/>
                </a:solidFill>
              </a:rPr>
              <a:t>P</a:t>
            </a:r>
            <a:r>
              <a:rPr lang="pt-BR" sz="2800" dirty="0" err="1"/>
              <a:t>rocessing</a:t>
            </a:r>
            <a:r>
              <a:rPr lang="pt-BR" sz="2800" dirty="0"/>
              <a:t>  </a:t>
            </a:r>
            <a:r>
              <a:rPr lang="pt-BR" sz="2800" dirty="0" err="1"/>
              <a:t>of</a:t>
            </a:r>
            <a:r>
              <a:rPr lang="pt-BR" sz="2800" dirty="0"/>
              <a:t> </a:t>
            </a:r>
            <a:r>
              <a:rPr lang="pt-BR" sz="4000" dirty="0" err="1">
                <a:solidFill>
                  <a:schemeClr val="tx1"/>
                </a:solidFill>
              </a:rPr>
              <a:t>e</a:t>
            </a:r>
            <a:r>
              <a:rPr lang="pt-BR" sz="2800" dirty="0" err="1"/>
              <a:t>nvironmental</a:t>
            </a:r>
            <a:r>
              <a:rPr lang="pt-BR" sz="2800" dirty="0"/>
              <a:t> data </a:t>
            </a:r>
            <a:endParaRPr lang="pt-BR" sz="2800">
              <a:cs typeface="Arial"/>
            </a:endParaRPr>
          </a:p>
          <a:p>
            <a:pPr algn="ctr"/>
            <a:r>
              <a:rPr lang="pt-BR" sz="2800" dirty="0"/>
              <a:t>-</a:t>
            </a:r>
          </a:p>
          <a:p>
            <a:pPr algn="ctr"/>
            <a:r>
              <a:rPr lang="pt-BR" sz="2800" dirty="0"/>
              <a:t>"</a:t>
            </a:r>
            <a:r>
              <a:rPr lang="pt-BR" sz="2800" dirty="0" err="1"/>
              <a:t>From</a:t>
            </a:r>
            <a:r>
              <a:rPr lang="pt-BR" sz="2800" dirty="0"/>
              <a:t> </a:t>
            </a:r>
            <a:r>
              <a:rPr lang="pt-BR" sz="2800" dirty="0" err="1"/>
              <a:t>sensorS</a:t>
            </a:r>
            <a:r>
              <a:rPr lang="pt-BR" sz="2800" dirty="0"/>
              <a:t> </a:t>
            </a:r>
            <a:r>
              <a:rPr lang="pt-BR" sz="2800" dirty="0" err="1"/>
              <a:t>to</a:t>
            </a:r>
            <a:r>
              <a:rPr lang="pt-BR" sz="2800" dirty="0"/>
              <a:t> DATA"</a:t>
            </a:r>
            <a:endParaRPr lang="pt-BR" sz="2800" dirty="0">
              <a:cs typeface="Arial"/>
            </a:endParaRPr>
          </a:p>
        </p:txBody>
      </p:sp>
      <p:sp>
        <p:nvSpPr>
          <p:cNvPr id="6" name="ZoneTexte 5"/>
          <p:cNvSpPr txBox="1"/>
          <p:nvPr/>
        </p:nvSpPr>
        <p:spPr>
          <a:xfrm>
            <a:off x="6084168" y="5445224"/>
            <a:ext cx="2860719" cy="646331"/>
          </a:xfrm>
          <a:prstGeom prst="rect">
            <a:avLst/>
          </a:prstGeom>
          <a:noFill/>
        </p:spPr>
        <p:txBody>
          <a:bodyPr wrap="none" rtlCol="0">
            <a:spAutoFit/>
          </a:bodyPr>
          <a:lstStyle/>
          <a:p>
            <a:pPr algn="ctr"/>
            <a:r>
              <a:rPr lang="fr-FR" dirty="0"/>
              <a:t>François </a:t>
            </a:r>
            <a:r>
              <a:rPr lang="fr-FR" dirty="0" err="1"/>
              <a:t>Gallée</a:t>
            </a:r>
            <a:r>
              <a:rPr lang="fr-FR" dirty="0"/>
              <a:t>  </a:t>
            </a:r>
            <a:r>
              <a:rPr lang="fr-FR" dirty="0" err="1"/>
              <a:t>Dpt</a:t>
            </a:r>
            <a:r>
              <a:rPr lang="fr-FR" dirty="0"/>
              <a:t> MO</a:t>
            </a:r>
          </a:p>
          <a:p>
            <a:pPr algn="ctr"/>
            <a:r>
              <a:rPr lang="fr-FR" dirty="0"/>
              <a:t>Christophe </a:t>
            </a:r>
            <a:r>
              <a:rPr lang="fr-FR" dirty="0" err="1"/>
              <a:t>Sintes</a:t>
            </a:r>
            <a:r>
              <a:rPr lang="fr-FR" dirty="0"/>
              <a:t> DPT ITI</a:t>
            </a:r>
            <a:endParaRPr lang="en-GB" dirty="0"/>
          </a:p>
        </p:txBody>
      </p:sp>
    </p:spTree>
    <p:extLst>
      <p:ext uri="{BB962C8B-B14F-4D97-AF65-F5344CB8AC3E}">
        <p14:creationId xmlns:p14="http://schemas.microsoft.com/office/powerpoint/2010/main" val="153792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8DC9B9-07AF-4E65-BA3B-B685B950FAAC}"/>
              </a:ext>
            </a:extLst>
          </p:cNvPr>
          <p:cNvSpPr>
            <a:spLocks noGrp="1"/>
          </p:cNvSpPr>
          <p:nvPr>
            <p:ph type="title"/>
          </p:nvPr>
        </p:nvSpPr>
        <p:spPr>
          <a:xfrm>
            <a:off x="683568" y="7175"/>
            <a:ext cx="8058918" cy="515400"/>
          </a:xfrm>
        </p:spPr>
        <p:txBody>
          <a:bodyPr/>
          <a:lstStyle/>
          <a:p>
            <a:r>
              <a:rPr lang="fr-FR" dirty="0"/>
              <a:t>Master 2 SML - Choix TAF OPE en 2A</a:t>
            </a:r>
          </a:p>
        </p:txBody>
      </p:sp>
      <p:sp>
        <p:nvSpPr>
          <p:cNvPr id="6" name="Rectangle 5">
            <a:extLst>
              <a:ext uri="{FF2B5EF4-FFF2-40B4-BE49-F238E27FC236}">
                <a16:creationId xmlns:a16="http://schemas.microsoft.com/office/drawing/2014/main" id="{32792FC2-EDD2-4725-83FA-4967DFC2FEB1}"/>
              </a:ext>
            </a:extLst>
          </p:cNvPr>
          <p:cNvSpPr/>
          <p:nvPr/>
        </p:nvSpPr>
        <p:spPr>
          <a:xfrm>
            <a:off x="2483768" y="6237632"/>
            <a:ext cx="6030416" cy="369332"/>
          </a:xfrm>
          <a:prstGeom prst="rect">
            <a:avLst/>
          </a:prstGeom>
        </p:spPr>
        <p:txBody>
          <a:bodyPr wrap="square">
            <a:spAutoFit/>
          </a:bodyPr>
          <a:lstStyle/>
          <a:p>
            <a:r>
              <a:rPr lang="fr-FR" dirty="0"/>
              <a:t>https://www-iuem.univ-brest.fr/la-formation/masters-sml/</a:t>
            </a:r>
          </a:p>
        </p:txBody>
      </p:sp>
      <p:sp>
        <p:nvSpPr>
          <p:cNvPr id="7" name="Rectangle 6">
            <a:extLst>
              <a:ext uri="{FF2B5EF4-FFF2-40B4-BE49-F238E27FC236}">
                <a16:creationId xmlns:a16="http://schemas.microsoft.com/office/drawing/2014/main" id="{7C6BE06B-61E6-4566-A388-48D95F35C88F}"/>
              </a:ext>
            </a:extLst>
          </p:cNvPr>
          <p:cNvSpPr/>
          <p:nvPr/>
        </p:nvSpPr>
        <p:spPr>
          <a:xfrm>
            <a:off x="1763688" y="845982"/>
            <a:ext cx="5678157" cy="523220"/>
          </a:xfrm>
          <a:prstGeom prst="rect">
            <a:avLst/>
          </a:prstGeom>
        </p:spPr>
        <p:txBody>
          <a:bodyPr wrap="none">
            <a:spAutoFit/>
          </a:bodyPr>
          <a:lstStyle/>
          <a:p>
            <a:r>
              <a:rPr lang="fr-FR" sz="2800" b="1" dirty="0"/>
              <a:t>Sciences de la Mer et du Littoral</a:t>
            </a:r>
          </a:p>
        </p:txBody>
      </p:sp>
      <p:pic>
        <p:nvPicPr>
          <p:cNvPr id="8" name="Image 7">
            <a:extLst>
              <a:ext uri="{FF2B5EF4-FFF2-40B4-BE49-F238E27FC236}">
                <a16:creationId xmlns:a16="http://schemas.microsoft.com/office/drawing/2014/main" id="{D9C94478-2DA4-4F49-BAA7-85C78E996733}"/>
              </a:ext>
            </a:extLst>
          </p:cNvPr>
          <p:cNvPicPr>
            <a:picLocks noChangeAspect="1"/>
          </p:cNvPicPr>
          <p:nvPr/>
        </p:nvPicPr>
        <p:blipFill>
          <a:blip r:embed="rId2"/>
          <a:stretch>
            <a:fillRect/>
          </a:stretch>
        </p:blipFill>
        <p:spPr>
          <a:xfrm>
            <a:off x="-11448" y="2059535"/>
            <a:ext cx="9144000" cy="3141945"/>
          </a:xfrm>
          <a:prstGeom prst="rect">
            <a:avLst/>
          </a:prstGeom>
        </p:spPr>
      </p:pic>
      <p:sp>
        <p:nvSpPr>
          <p:cNvPr id="3" name="Rectangle 2">
            <a:extLst>
              <a:ext uri="{FF2B5EF4-FFF2-40B4-BE49-F238E27FC236}">
                <a16:creationId xmlns:a16="http://schemas.microsoft.com/office/drawing/2014/main" id="{74B299DE-3C81-4D93-9DA7-037AA784AF4A}"/>
              </a:ext>
            </a:extLst>
          </p:cNvPr>
          <p:cNvSpPr/>
          <p:nvPr/>
        </p:nvSpPr>
        <p:spPr>
          <a:xfrm>
            <a:off x="2844567" y="1459968"/>
            <a:ext cx="3736920" cy="369332"/>
          </a:xfrm>
          <a:prstGeom prst="rect">
            <a:avLst/>
          </a:prstGeom>
        </p:spPr>
        <p:txBody>
          <a:bodyPr wrap="none">
            <a:spAutoFit/>
          </a:bodyPr>
          <a:lstStyle/>
          <a:p>
            <a:r>
              <a:rPr lang="fr-FR" dirty="0"/>
              <a:t>option ODS : </a:t>
            </a:r>
            <a:r>
              <a:rPr lang="fr-FR" dirty="0" err="1"/>
              <a:t>Ocean</a:t>
            </a:r>
            <a:r>
              <a:rPr lang="fr-FR" dirty="0"/>
              <a:t> data science  </a:t>
            </a:r>
          </a:p>
        </p:txBody>
      </p:sp>
      <p:sp>
        <p:nvSpPr>
          <p:cNvPr id="5" name="Rectangle 4">
            <a:extLst>
              <a:ext uri="{FF2B5EF4-FFF2-40B4-BE49-F238E27FC236}">
                <a16:creationId xmlns:a16="http://schemas.microsoft.com/office/drawing/2014/main" id="{360C8763-44F6-4247-B098-32B335CA2EBC}"/>
              </a:ext>
            </a:extLst>
          </p:cNvPr>
          <p:cNvSpPr/>
          <p:nvPr/>
        </p:nvSpPr>
        <p:spPr>
          <a:xfrm>
            <a:off x="3131840" y="5500535"/>
            <a:ext cx="4572000" cy="646331"/>
          </a:xfrm>
          <a:prstGeom prst="rect">
            <a:avLst/>
          </a:prstGeom>
        </p:spPr>
        <p:txBody>
          <a:bodyPr>
            <a:spAutoFit/>
          </a:bodyPr>
          <a:lstStyle/>
          <a:p>
            <a:r>
              <a:rPr lang="fr-FR" dirty="0">
                <a:solidFill>
                  <a:srgbClr val="595959"/>
                </a:solidFill>
                <a:latin typeface="ArialMT"/>
              </a:rPr>
              <a:t>Pierre </a:t>
            </a:r>
            <a:r>
              <a:rPr lang="fr-FR" dirty="0" err="1">
                <a:solidFill>
                  <a:srgbClr val="595959"/>
                </a:solidFill>
                <a:latin typeface="ArialMT"/>
              </a:rPr>
              <a:t>Tandeo</a:t>
            </a:r>
            <a:r>
              <a:rPr lang="fr-FR" dirty="0">
                <a:solidFill>
                  <a:srgbClr val="595959"/>
                </a:solidFill>
                <a:latin typeface="ArialMT"/>
              </a:rPr>
              <a:t>, IMT Atlantique</a:t>
            </a:r>
          </a:p>
          <a:p>
            <a:r>
              <a:rPr lang="fr-FR" dirty="0">
                <a:solidFill>
                  <a:srgbClr val="0098A8"/>
                </a:solidFill>
                <a:latin typeface="ArialMT"/>
              </a:rPr>
              <a:t>pierre.tandeo@imt-atlantique.fr</a:t>
            </a:r>
            <a:endParaRPr lang="fr-FR" dirty="0"/>
          </a:p>
        </p:txBody>
      </p:sp>
    </p:spTree>
    <p:extLst>
      <p:ext uri="{BB962C8B-B14F-4D97-AF65-F5344CB8AC3E}">
        <p14:creationId xmlns:p14="http://schemas.microsoft.com/office/powerpoint/2010/main" val="158517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000" y="3"/>
            <a:ext cx="8181150" cy="599999"/>
          </a:xfrm>
        </p:spPr>
        <p:txBody>
          <a:bodyPr/>
          <a:lstStyle/>
          <a:p>
            <a:r>
              <a:rPr lang="fr-FR" dirty="0"/>
              <a:t>Le </a:t>
            </a:r>
            <a:r>
              <a:rPr lang="fr-FR" dirty="0" err="1"/>
              <a:t>mASTER</a:t>
            </a:r>
            <a:r>
              <a:rPr lang="fr-FR" dirty="0"/>
              <a:t> ISC </a:t>
            </a:r>
            <a:r>
              <a:rPr lang="fr-FR" dirty="0" err="1"/>
              <a:t>parcour</a:t>
            </a:r>
            <a:r>
              <a:rPr lang="fr-FR" dirty="0"/>
              <a:t> </a:t>
            </a:r>
            <a:r>
              <a:rPr lang="fr-FR" dirty="0" err="1"/>
              <a:t>i-MARS</a:t>
            </a:r>
            <a:r>
              <a:rPr lang="fr-FR" dirty="0"/>
              <a:t> – Choix TAF OPE en 3A</a:t>
            </a:r>
          </a:p>
        </p:txBody>
      </p:sp>
      <p:sp>
        <p:nvSpPr>
          <p:cNvPr id="5" name="ZoneTexte 4"/>
          <p:cNvSpPr txBox="1"/>
          <p:nvPr/>
        </p:nvSpPr>
        <p:spPr>
          <a:xfrm>
            <a:off x="297876" y="944633"/>
            <a:ext cx="4838198" cy="830997"/>
          </a:xfrm>
          <a:prstGeom prst="rect">
            <a:avLst/>
          </a:prstGeom>
          <a:noFill/>
        </p:spPr>
        <p:txBody>
          <a:bodyPr wrap="square" rtlCol="0">
            <a:spAutoFit/>
          </a:bodyPr>
          <a:lstStyle/>
          <a:p>
            <a:pPr marL="233241" indent="-233241">
              <a:buFont typeface="Wingdings" panose="05000000000000000000" pitchFamily="2" charset="2"/>
              <a:buChar char="Ø"/>
            </a:pPr>
            <a:r>
              <a:rPr lang="fr-FR" sz="1600" dirty="0"/>
              <a:t>Diplôme National</a:t>
            </a:r>
          </a:p>
          <a:p>
            <a:pPr marL="233241" indent="-233241">
              <a:buFont typeface="Wingdings" panose="05000000000000000000" pitchFamily="2" charset="2"/>
              <a:buChar char="Ø"/>
            </a:pPr>
            <a:r>
              <a:rPr lang="fr-FR" sz="1600" dirty="0"/>
              <a:t>Enseigné dans 29 établissements en France </a:t>
            </a:r>
          </a:p>
          <a:p>
            <a:r>
              <a:rPr lang="fr-FR" sz="1600" dirty="0"/>
              <a:t>( Universités et écoles d’ingénieur)</a:t>
            </a:r>
          </a:p>
        </p:txBody>
      </p:sp>
      <p:sp>
        <p:nvSpPr>
          <p:cNvPr id="8" name="Flèche droite 7"/>
          <p:cNvSpPr/>
          <p:nvPr/>
        </p:nvSpPr>
        <p:spPr>
          <a:xfrm>
            <a:off x="5128972" y="1960142"/>
            <a:ext cx="538784" cy="404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7120" y="1389146"/>
            <a:ext cx="2698470" cy="15464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7177" y="1877728"/>
            <a:ext cx="4572000" cy="720197"/>
          </a:xfrm>
          <a:prstGeom prst="rect">
            <a:avLst/>
          </a:prstGeom>
          <a:solidFill>
            <a:schemeClr val="bg1">
              <a:lumMod val="85000"/>
            </a:schemeClr>
          </a:solidFill>
        </p:spPr>
        <p:txBody>
          <a:bodyPr>
            <a:spAutoFit/>
          </a:bodyPr>
          <a:lstStyle/>
          <a:p>
            <a:r>
              <a:rPr lang="fr-FR" sz="1360" b="1" u="sng" dirty="0"/>
              <a:t>Parcours  I-MARS:</a:t>
            </a:r>
          </a:p>
          <a:p>
            <a:r>
              <a:rPr lang="fr-FR" sz="1360" dirty="0" err="1"/>
              <a:t>Microtechnologies</a:t>
            </a:r>
            <a:r>
              <a:rPr lang="fr-FR" sz="1360" dirty="0"/>
              <a:t>, architecture, réseaux et systèmes de communications (</a:t>
            </a:r>
            <a:r>
              <a:rPr lang="fr-FR" sz="1360" dirty="0" err="1"/>
              <a:t>i-MARS</a:t>
            </a:r>
            <a:r>
              <a:rPr lang="fr-FR" sz="1360" dirty="0"/>
              <a:t>)</a:t>
            </a:r>
          </a:p>
        </p:txBody>
      </p:sp>
      <p:sp>
        <p:nvSpPr>
          <p:cNvPr id="14" name="Rectangle 13"/>
          <p:cNvSpPr/>
          <p:nvPr/>
        </p:nvSpPr>
        <p:spPr>
          <a:xfrm>
            <a:off x="1969736" y="3147410"/>
            <a:ext cx="6681826" cy="1600438"/>
          </a:xfrm>
          <a:prstGeom prst="rect">
            <a:avLst/>
          </a:prstGeom>
        </p:spPr>
        <p:txBody>
          <a:bodyPr wrap="square">
            <a:spAutoFit/>
          </a:bodyPr>
          <a:lstStyle/>
          <a:p>
            <a:pPr marL="233241" indent="-233241">
              <a:buFont typeface="Wingdings" panose="05000000000000000000" pitchFamily="2" charset="2"/>
              <a:buChar char="Ø"/>
            </a:pPr>
            <a:r>
              <a:rPr lang="fr-FR" sz="1400" dirty="0"/>
              <a:t>approfondissement dans des thématiques de pointe en </a:t>
            </a:r>
            <a:r>
              <a:rPr lang="fr-FR" sz="1400" b="1" dirty="0"/>
              <a:t>électronique analogique et numérique,  radiofréquence, en architecture  et systèmes de communications et d’observation</a:t>
            </a:r>
            <a:endParaRPr lang="fr-FR" sz="1400" dirty="0"/>
          </a:p>
          <a:p>
            <a:pPr marL="233241" indent="-233241">
              <a:buFont typeface="Wingdings" panose="05000000000000000000" pitchFamily="2" charset="2"/>
              <a:buChar char="Ø"/>
            </a:pPr>
            <a:r>
              <a:rPr lang="fr-FR" sz="1400" dirty="0"/>
              <a:t>formation méthodologique aux métiers de la </a:t>
            </a:r>
            <a:r>
              <a:rPr lang="fr-FR" sz="1400" b="1" dirty="0"/>
              <a:t>recherche et du développement </a:t>
            </a:r>
            <a:r>
              <a:rPr lang="fr-FR" sz="1400" dirty="0"/>
              <a:t>(travail en équipe, gestion de projet, autonomie et prise d’initiative)</a:t>
            </a:r>
          </a:p>
          <a:p>
            <a:pPr marL="233241" indent="-233241">
              <a:buFont typeface="Wingdings" panose="05000000000000000000" pitchFamily="2" charset="2"/>
              <a:buChar char="Ø"/>
            </a:pPr>
            <a:r>
              <a:rPr lang="fr-FR" sz="1400" dirty="0"/>
              <a:t>maîtrise des techniques de communication et d’</a:t>
            </a:r>
            <a:r>
              <a:rPr lang="fr-FR" sz="1400" b="1" dirty="0"/>
              <a:t>expression scientifique en langue anglaise</a:t>
            </a:r>
            <a:r>
              <a:rPr lang="fr-FR" sz="1400" dirty="0"/>
              <a:t> (étude bibliographique, écriture d’articles, présentation orale). </a:t>
            </a:r>
          </a:p>
        </p:txBody>
      </p:sp>
      <p:sp>
        <p:nvSpPr>
          <p:cNvPr id="15" name="ZoneTexte 14"/>
          <p:cNvSpPr txBox="1"/>
          <p:nvPr/>
        </p:nvSpPr>
        <p:spPr>
          <a:xfrm>
            <a:off x="2879540" y="5424052"/>
            <a:ext cx="844655" cy="280718"/>
          </a:xfrm>
          <a:prstGeom prst="rect">
            <a:avLst/>
          </a:prstGeom>
          <a:solidFill>
            <a:srgbClr val="00B0F0"/>
          </a:solidFill>
        </p:spPr>
        <p:txBody>
          <a:bodyPr wrap="none" rtlCol="0">
            <a:spAutoFit/>
          </a:bodyPr>
          <a:lstStyle/>
          <a:p>
            <a:r>
              <a:rPr lang="fr-FR" sz="1224" b="1" dirty="0"/>
              <a:t>TAF SEH</a:t>
            </a:r>
          </a:p>
        </p:txBody>
      </p:sp>
      <p:sp>
        <p:nvSpPr>
          <p:cNvPr id="17" name="ZoneTexte 16"/>
          <p:cNvSpPr txBox="1"/>
          <p:nvPr/>
        </p:nvSpPr>
        <p:spPr>
          <a:xfrm>
            <a:off x="2871526" y="5080270"/>
            <a:ext cx="852669" cy="280718"/>
          </a:xfrm>
          <a:prstGeom prst="rect">
            <a:avLst/>
          </a:prstGeom>
          <a:solidFill>
            <a:srgbClr val="00B0F0"/>
          </a:solidFill>
        </p:spPr>
        <p:txBody>
          <a:bodyPr wrap="none" rtlCol="0">
            <a:spAutoFit/>
          </a:bodyPr>
          <a:lstStyle/>
          <a:p>
            <a:r>
              <a:rPr lang="fr-FR" sz="1224" b="1" dirty="0"/>
              <a:t>TAF OPE</a:t>
            </a:r>
          </a:p>
        </p:txBody>
      </p:sp>
      <p:sp>
        <p:nvSpPr>
          <p:cNvPr id="16" name="Rectangle 15"/>
          <p:cNvSpPr/>
          <p:nvPr/>
        </p:nvSpPr>
        <p:spPr>
          <a:xfrm>
            <a:off x="184606" y="2633613"/>
            <a:ext cx="5605189" cy="369332"/>
          </a:xfrm>
          <a:prstGeom prst="rect">
            <a:avLst/>
          </a:prstGeom>
        </p:spPr>
        <p:txBody>
          <a:bodyPr wrap="none">
            <a:spAutoFit/>
          </a:bodyPr>
          <a:lstStyle/>
          <a:p>
            <a:r>
              <a:rPr lang="fr-FR" dirty="0"/>
              <a:t>CentraleSupélec, IMT Atlantique, INSA Rennes, UBS</a:t>
            </a:r>
          </a:p>
        </p:txBody>
      </p:sp>
      <p:sp>
        <p:nvSpPr>
          <p:cNvPr id="18" name="ZoneTexte 17"/>
          <p:cNvSpPr txBox="1"/>
          <p:nvPr/>
        </p:nvSpPr>
        <p:spPr>
          <a:xfrm>
            <a:off x="274601" y="3928357"/>
            <a:ext cx="1595309" cy="369332"/>
          </a:xfrm>
          <a:prstGeom prst="rect">
            <a:avLst/>
          </a:prstGeom>
          <a:noFill/>
        </p:spPr>
        <p:txBody>
          <a:bodyPr wrap="none" rtlCol="0">
            <a:spAutoFit/>
          </a:bodyPr>
          <a:lstStyle/>
          <a:p>
            <a:r>
              <a:rPr lang="fr-FR" b="1" dirty="0"/>
              <a:t>Les objectifs</a:t>
            </a:r>
          </a:p>
        </p:txBody>
      </p:sp>
      <p:sp>
        <p:nvSpPr>
          <p:cNvPr id="19" name="ZoneTexte 18"/>
          <p:cNvSpPr txBox="1"/>
          <p:nvPr/>
        </p:nvSpPr>
        <p:spPr>
          <a:xfrm rot="20206118">
            <a:off x="5845141" y="1810301"/>
            <a:ext cx="2751074" cy="846129"/>
          </a:xfrm>
          <a:prstGeom prst="rect">
            <a:avLst/>
          </a:prstGeom>
          <a:noFill/>
        </p:spPr>
        <p:txBody>
          <a:bodyPr wrap="none" rtlCol="0">
            <a:spAutoFit/>
          </a:bodyPr>
          <a:lstStyle/>
          <a:p>
            <a:pPr algn="ctr"/>
            <a:r>
              <a:rPr lang="fr-FR" sz="2449" b="1" dirty="0"/>
              <a:t>Reconnaissance </a:t>
            </a:r>
          </a:p>
          <a:p>
            <a:pPr algn="ctr"/>
            <a:r>
              <a:rPr lang="fr-FR" sz="2449" b="1" dirty="0"/>
              <a:t>internationale</a:t>
            </a:r>
          </a:p>
        </p:txBody>
      </p:sp>
      <p:sp>
        <p:nvSpPr>
          <p:cNvPr id="20" name="Rectangle à coins arrondis 19"/>
          <p:cNvSpPr/>
          <p:nvPr/>
        </p:nvSpPr>
        <p:spPr>
          <a:xfrm>
            <a:off x="257177" y="3100971"/>
            <a:ext cx="8613172" cy="17378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1" name="ZoneTexte 20"/>
          <p:cNvSpPr txBox="1"/>
          <p:nvPr/>
        </p:nvSpPr>
        <p:spPr>
          <a:xfrm>
            <a:off x="1674188" y="5150483"/>
            <a:ext cx="1033550" cy="461665"/>
          </a:xfrm>
          <a:prstGeom prst="rect">
            <a:avLst/>
          </a:prstGeom>
          <a:noFill/>
        </p:spPr>
        <p:txBody>
          <a:bodyPr wrap="square" lIns="91440" tIns="45720" rIns="91440" bIns="45720" rtlCol="0" anchor="t">
            <a:spAutoFit/>
          </a:bodyPr>
          <a:lstStyle/>
          <a:p>
            <a:pPr algn="ctr"/>
            <a:r>
              <a:rPr lang="fr-FR" sz="1200" b="1" dirty="0"/>
              <a:t>Proposé dans 2 TAF</a:t>
            </a:r>
            <a:endParaRPr lang="fr-FR" sz="1200" b="1" dirty="0">
              <a:cs typeface="Arial"/>
            </a:endParaRPr>
          </a:p>
        </p:txBody>
      </p:sp>
      <p:sp>
        <p:nvSpPr>
          <p:cNvPr id="23" name="Rectangle à coins arrondis 22"/>
          <p:cNvSpPr/>
          <p:nvPr/>
        </p:nvSpPr>
        <p:spPr>
          <a:xfrm>
            <a:off x="1674188" y="4979108"/>
            <a:ext cx="7196161" cy="8816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5" name="ZoneTexte 24"/>
          <p:cNvSpPr txBox="1"/>
          <p:nvPr/>
        </p:nvSpPr>
        <p:spPr>
          <a:xfrm>
            <a:off x="3741447" y="5085901"/>
            <a:ext cx="5111649" cy="584775"/>
          </a:xfrm>
          <a:prstGeom prst="rect">
            <a:avLst/>
          </a:prstGeom>
          <a:noFill/>
        </p:spPr>
        <p:txBody>
          <a:bodyPr wrap="square" rtlCol="0">
            <a:spAutoFit/>
          </a:bodyPr>
          <a:lstStyle/>
          <a:p>
            <a:r>
              <a:rPr lang="fr-FR" sz="1600" b="1" dirty="0"/>
              <a:t>Spécialisation dans le domaine des  technologies </a:t>
            </a:r>
            <a:r>
              <a:rPr lang="fr-FR" sz="1600" b="1" dirty="0" err="1"/>
              <a:t>radio-fréquences</a:t>
            </a:r>
            <a:r>
              <a:rPr lang="fr-FR" sz="1600" b="1" dirty="0"/>
              <a:t> et de l’électronique numérique  </a:t>
            </a:r>
          </a:p>
        </p:txBody>
      </p:sp>
      <p:sp>
        <p:nvSpPr>
          <p:cNvPr id="7" name="Espace réservé du texte 6">
            <a:extLst>
              <a:ext uri="{FF2B5EF4-FFF2-40B4-BE49-F238E27FC236}">
                <a16:creationId xmlns:a16="http://schemas.microsoft.com/office/drawing/2014/main" id="{9450D659-7C3E-41FA-B1FB-976B06865176}"/>
              </a:ext>
            </a:extLst>
          </p:cNvPr>
          <p:cNvSpPr>
            <a:spLocks noGrp="1"/>
          </p:cNvSpPr>
          <p:nvPr>
            <p:ph type="body" sz="quarter" idx="13"/>
          </p:nvPr>
        </p:nvSpPr>
        <p:spPr/>
        <p:txBody>
          <a:bodyPr/>
          <a:lstStyle/>
          <a:p>
            <a:endParaRPr lang="fr-FR"/>
          </a:p>
        </p:txBody>
      </p:sp>
      <p:sp>
        <p:nvSpPr>
          <p:cNvPr id="3" name="ZoneTexte 2">
            <a:extLst>
              <a:ext uri="{FF2B5EF4-FFF2-40B4-BE49-F238E27FC236}">
                <a16:creationId xmlns:a16="http://schemas.microsoft.com/office/drawing/2014/main" id="{A783682A-3773-4470-AC6C-B7C06F7D32FC}"/>
              </a:ext>
            </a:extLst>
          </p:cNvPr>
          <p:cNvSpPr txBox="1"/>
          <p:nvPr/>
        </p:nvSpPr>
        <p:spPr>
          <a:xfrm>
            <a:off x="4139952" y="5967548"/>
            <a:ext cx="4272323" cy="646331"/>
          </a:xfrm>
          <a:prstGeom prst="rect">
            <a:avLst/>
          </a:prstGeom>
          <a:noFill/>
        </p:spPr>
        <p:txBody>
          <a:bodyPr wrap="none" rtlCol="0">
            <a:spAutoFit/>
          </a:bodyPr>
          <a:lstStyle/>
          <a:p>
            <a:pPr marL="285750" indent="-285750">
              <a:buFont typeface="Wingdings" panose="05000000000000000000" pitchFamily="2" charset="2"/>
              <a:buChar char="§"/>
            </a:pPr>
            <a:r>
              <a:rPr lang="fr-FR" dirty="0"/>
              <a:t>Francois.gallee@imt-atlantique.fr</a:t>
            </a:r>
          </a:p>
          <a:p>
            <a:pPr marL="285750" indent="-285750">
              <a:buFont typeface="Wingdings" panose="05000000000000000000" pitchFamily="2" charset="2"/>
              <a:buChar char="§"/>
            </a:pPr>
            <a:r>
              <a:rPr lang="fr-FR" dirty="0"/>
              <a:t>Catherine.Douillard@imt-atlantique.fr</a:t>
            </a:r>
          </a:p>
        </p:txBody>
      </p:sp>
      <p:sp>
        <p:nvSpPr>
          <p:cNvPr id="6" name="ZoneTexte 5">
            <a:extLst>
              <a:ext uri="{FF2B5EF4-FFF2-40B4-BE49-F238E27FC236}">
                <a16:creationId xmlns:a16="http://schemas.microsoft.com/office/drawing/2014/main" id="{1DCE199D-DEAE-4AF2-89BA-35DA496227AF}"/>
              </a:ext>
            </a:extLst>
          </p:cNvPr>
          <p:cNvSpPr txBox="1"/>
          <p:nvPr/>
        </p:nvSpPr>
        <p:spPr>
          <a:xfrm>
            <a:off x="2871526" y="6081934"/>
            <a:ext cx="1432214" cy="369332"/>
          </a:xfrm>
          <a:prstGeom prst="rect">
            <a:avLst/>
          </a:prstGeom>
          <a:noFill/>
        </p:spPr>
        <p:txBody>
          <a:bodyPr wrap="square" rtlCol="0">
            <a:spAutoFit/>
          </a:bodyPr>
          <a:lstStyle/>
          <a:p>
            <a:r>
              <a:rPr lang="fr-FR" b="1" u="sng" dirty="0"/>
              <a:t>Contacts: </a:t>
            </a:r>
          </a:p>
        </p:txBody>
      </p:sp>
    </p:spTree>
    <p:extLst>
      <p:ext uri="{BB962C8B-B14F-4D97-AF65-F5344CB8AC3E}">
        <p14:creationId xmlns:p14="http://schemas.microsoft.com/office/powerpoint/2010/main" val="247563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débouchés</a:t>
            </a:r>
            <a:endParaRPr lang="en-GB" dirty="0"/>
          </a:p>
        </p:txBody>
      </p:sp>
      <p:sp>
        <p:nvSpPr>
          <p:cNvPr id="5" name="Espace réservé du numéro de diapositive 4"/>
          <p:cNvSpPr>
            <a:spLocks noGrp="1"/>
          </p:cNvSpPr>
          <p:nvPr>
            <p:ph type="sldNum" sz="quarter" idx="11"/>
          </p:nvPr>
        </p:nvSpPr>
        <p:spPr/>
        <p:txBody>
          <a:bodyPr/>
          <a:lstStyle/>
          <a:p>
            <a:pPr>
              <a:defRPr/>
            </a:pPr>
            <a:fld id="{4CC2762C-C27D-49B0-97AD-28F213C466E9}" type="slidenum">
              <a:rPr lang="fr-FR" altLang="fr-FR" smtClean="0"/>
              <a:pPr>
                <a:defRPr/>
              </a:pPr>
              <a:t>12</a:t>
            </a:fld>
            <a:endParaRPr lang="fr-FR" altLang="fr-FR" dirty="0"/>
          </a:p>
        </p:txBody>
      </p:sp>
      <p:sp>
        <p:nvSpPr>
          <p:cNvPr id="7" name="Rectangle 6">
            <a:extLst>
              <a:ext uri="{FF2B5EF4-FFF2-40B4-BE49-F238E27FC236}">
                <a16:creationId xmlns:a16="http://schemas.microsoft.com/office/drawing/2014/main" id="{33EC31BC-5835-41E4-8E00-456466E6C35B}"/>
              </a:ext>
            </a:extLst>
          </p:cNvPr>
          <p:cNvSpPr/>
          <p:nvPr/>
        </p:nvSpPr>
        <p:spPr>
          <a:xfrm>
            <a:off x="359532" y="908720"/>
            <a:ext cx="8424936" cy="3044360"/>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fr-FR" sz="1400" b="1" dirty="0">
                <a:solidFill>
                  <a:srgbClr val="000000"/>
                </a:solidFill>
                <a:latin typeface="Arial" panose="020B0604020202020204" pitchFamily="34" charset="0"/>
                <a:ea typeface="Arial" panose="020B0604020202020204" pitchFamily="34" charset="0"/>
              </a:rPr>
              <a:t>Chercheur : </a:t>
            </a:r>
            <a:r>
              <a:rPr lang="fr-FR" sz="1400" dirty="0">
                <a:solidFill>
                  <a:srgbClr val="000000"/>
                </a:solidFill>
                <a:latin typeface="Arial" panose="020B0604020202020204" pitchFamily="34" charset="0"/>
                <a:ea typeface="Arial" panose="020B0604020202020204" pitchFamily="34" charset="0"/>
              </a:rPr>
              <a:t>contribuer à l’innovation dans les futurs systèmes</a:t>
            </a:r>
          </a:p>
          <a:p>
            <a:pPr marL="342900" lvl="0" indent="-342900" algn="just">
              <a:lnSpc>
                <a:spcPct val="115000"/>
              </a:lnSpc>
              <a:spcAft>
                <a:spcPts val="0"/>
              </a:spcAft>
              <a:buFont typeface="Symbol" panose="05050102010706020507" pitchFamily="18" charset="2"/>
              <a:buChar char=""/>
            </a:pPr>
            <a:endParaRPr lang="fr-FR" sz="1400" dirty="0">
              <a:solidFill>
                <a:srgbClr val="000000"/>
              </a:solidFill>
              <a:latin typeface="Arial" panose="020B0604020202020204" pitchFamily="34" charset="0"/>
              <a:ea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fr-FR" sz="1400" b="1" dirty="0">
                <a:solidFill>
                  <a:srgbClr val="000000"/>
                </a:solidFill>
                <a:latin typeface="Arial" panose="020B0604020202020204" pitchFamily="34" charset="0"/>
                <a:ea typeface="Arial" panose="020B0604020202020204" pitchFamily="34" charset="0"/>
              </a:rPr>
              <a:t>Ingénieur R&amp;D</a:t>
            </a:r>
            <a:r>
              <a:rPr lang="fr-FR" sz="1400" dirty="0">
                <a:solidFill>
                  <a:srgbClr val="000000"/>
                </a:solidFill>
                <a:latin typeface="Arial" panose="020B0604020202020204" pitchFamily="34" charset="0"/>
                <a:ea typeface="Arial" panose="020B0604020202020204" pitchFamily="34" charset="0"/>
              </a:rPr>
              <a:t> : avoir les connaissances de base sur les systèmes de télédétection et d’imagerie pour pouvoir ensuite évoluer dans un environnement professionnel R&amp;D  voire recherche.  </a:t>
            </a:r>
          </a:p>
          <a:p>
            <a:pPr marL="342900" lvl="0" indent="-342900" algn="just">
              <a:lnSpc>
                <a:spcPct val="115000"/>
              </a:lnSpc>
              <a:spcAft>
                <a:spcPts val="0"/>
              </a:spcAft>
              <a:buFont typeface="Symbol" panose="05050102010706020507" pitchFamily="18" charset="2"/>
              <a:buChar char=""/>
            </a:pPr>
            <a:endParaRPr lang="fr-FR" sz="1400" dirty="0">
              <a:solidFill>
                <a:srgbClr val="000000"/>
              </a:solidFill>
              <a:latin typeface="Arial" panose="020B0604020202020204" pitchFamily="34" charset="0"/>
              <a:ea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fr-FR" sz="1400" b="1" dirty="0">
                <a:solidFill>
                  <a:srgbClr val="000000"/>
                </a:solidFill>
                <a:latin typeface="Arial" panose="020B0604020202020204" pitchFamily="34" charset="0"/>
                <a:ea typeface="Arial" panose="020B0604020202020204" pitchFamily="34" charset="0"/>
              </a:rPr>
              <a:t>Ingénieur d’exploitation / produit</a:t>
            </a:r>
            <a:r>
              <a:rPr lang="fr-FR" sz="1400" dirty="0">
                <a:solidFill>
                  <a:srgbClr val="000000"/>
                </a:solidFill>
                <a:latin typeface="Arial" panose="020B0604020202020204" pitchFamily="34" charset="0"/>
                <a:ea typeface="Arial" panose="020B0604020202020204" pitchFamily="34" charset="0"/>
              </a:rPr>
              <a:t> (déploiement &amp; maintenance) : avoir les connaissances de base sur les systèmes de télédétection et d’imagerie pour comprendre leur fonctionnement  et les principes physiques mis en jeu pour assurer une exploitation  (maintenance) optimale.</a:t>
            </a:r>
          </a:p>
          <a:p>
            <a:pPr marL="342900" lvl="0" indent="-342900" algn="just">
              <a:lnSpc>
                <a:spcPct val="115000"/>
              </a:lnSpc>
              <a:spcAft>
                <a:spcPts val="0"/>
              </a:spcAft>
              <a:buFont typeface="Symbol" panose="05050102010706020507" pitchFamily="18" charset="2"/>
              <a:buChar char=""/>
            </a:pPr>
            <a:endParaRPr lang="fr-FR" sz="1400" dirty="0">
              <a:solidFill>
                <a:srgbClr val="000000"/>
              </a:solidFill>
              <a:latin typeface="Arial" panose="020B0604020202020204" pitchFamily="34" charset="0"/>
              <a:ea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fr-FR" sz="1400" b="1" dirty="0">
                <a:solidFill>
                  <a:srgbClr val="000000"/>
                </a:solidFill>
                <a:latin typeface="Arial" panose="020B0604020202020204" pitchFamily="34" charset="0"/>
                <a:ea typeface="Arial" panose="020B0604020202020204" pitchFamily="34" charset="0"/>
              </a:rPr>
              <a:t>Ingénieur d’affaire / chef de projet: </a:t>
            </a:r>
            <a:r>
              <a:rPr lang="fr-FR" sz="1400" dirty="0">
                <a:solidFill>
                  <a:srgbClr val="000000"/>
                </a:solidFill>
                <a:latin typeface="Arial" panose="020B0604020202020204" pitchFamily="34" charset="0"/>
                <a:ea typeface="Arial" panose="020B0604020202020204" pitchFamily="34" charset="0"/>
              </a:rPr>
              <a:t>avoir les connaissances de base sur les systèmes de télédétection et d’imagerie pour être capable de contribuer  au montage et au suivi de projets en ayant les connaissances générales permettant d’échanger avec des experts d’une spécialité.</a:t>
            </a:r>
          </a:p>
        </p:txBody>
      </p:sp>
      <p:sp>
        <p:nvSpPr>
          <p:cNvPr id="9" name="Rectangle 8">
            <a:extLst>
              <a:ext uri="{FF2B5EF4-FFF2-40B4-BE49-F238E27FC236}">
                <a16:creationId xmlns:a16="http://schemas.microsoft.com/office/drawing/2014/main" id="{EB58D85B-D845-4EF5-9E94-13142DFCCE4D}"/>
              </a:ext>
            </a:extLst>
          </p:cNvPr>
          <p:cNvSpPr/>
          <p:nvPr/>
        </p:nvSpPr>
        <p:spPr>
          <a:xfrm>
            <a:off x="1403648" y="4196340"/>
            <a:ext cx="7452320" cy="1558825"/>
          </a:xfrm>
          <a:prstGeom prst="rect">
            <a:avLst/>
          </a:prstGeom>
        </p:spPr>
        <p:txBody>
          <a:bodyPr wrap="square">
            <a:spAutoFit/>
          </a:bodyPr>
          <a:lstStyle/>
          <a:p>
            <a:pPr algn="just">
              <a:lnSpc>
                <a:spcPct val="115000"/>
              </a:lnSpc>
              <a:spcAft>
                <a:spcPts val="0"/>
              </a:spcAft>
            </a:pPr>
            <a:r>
              <a:rPr lang="fr-FR" sz="1400" b="1" dirty="0">
                <a:solidFill>
                  <a:srgbClr val="000000"/>
                </a:solidFill>
                <a:latin typeface="Arial" panose="020B0604020202020204" pitchFamily="34" charset="0"/>
                <a:ea typeface="Arial" panose="020B0604020202020204" pitchFamily="34" charset="0"/>
              </a:rPr>
              <a:t>Entreprises cibles</a:t>
            </a:r>
            <a:endParaRPr lang="fr-FR" sz="1400" dirty="0">
              <a:solidFill>
                <a:srgbClr val="000000"/>
              </a:solidFill>
              <a:latin typeface="Arial" panose="020B0604020202020204" pitchFamily="34" charset="0"/>
              <a:ea typeface="Arial" panose="020B0604020202020204" pitchFamily="34" charset="0"/>
            </a:endParaRPr>
          </a:p>
          <a:p>
            <a:pPr marL="342900" lvl="0" indent="-342900">
              <a:lnSpc>
                <a:spcPct val="115000"/>
              </a:lnSpc>
              <a:spcAft>
                <a:spcPts val="0"/>
              </a:spcAft>
              <a:buFont typeface="Wingdings" panose="05000000000000000000" pitchFamily="2" charset="2"/>
              <a:buChar char=""/>
              <a:tabLst>
                <a:tab pos="457200" algn="l"/>
              </a:tabLst>
            </a:pPr>
            <a:r>
              <a:rPr lang="fr-FR" sz="1400" dirty="0">
                <a:solidFill>
                  <a:srgbClr val="000000"/>
                </a:solidFill>
                <a:latin typeface="Times New Roman" panose="02020603050405020304" pitchFamily="18" charset="0"/>
                <a:ea typeface="Times New Roman" panose="02020603050405020304" pitchFamily="18" charset="0"/>
              </a:rPr>
              <a:t>Equipementiers : Valéo, ZF, </a:t>
            </a:r>
            <a:r>
              <a:rPr lang="fr-FR" sz="1400" dirty="0" err="1">
                <a:solidFill>
                  <a:srgbClr val="000000"/>
                </a:solidFill>
                <a:latin typeface="Times New Roman" panose="02020603050405020304" pitchFamily="18" charset="0"/>
                <a:ea typeface="Times New Roman" panose="02020603050405020304" pitchFamily="18" charset="0"/>
              </a:rPr>
              <a:t>Autoliv</a:t>
            </a:r>
            <a:r>
              <a:rPr lang="fr-FR" sz="1400" dirty="0">
                <a:solidFill>
                  <a:srgbClr val="000000"/>
                </a:solidFill>
                <a:latin typeface="Times New Roman" panose="02020603050405020304" pitchFamily="18" charset="0"/>
                <a:ea typeface="Times New Roman" panose="02020603050405020304" pitchFamily="18" charset="0"/>
              </a:rPr>
              <a:t>, </a:t>
            </a:r>
            <a:r>
              <a:rPr lang="fr-FR" sz="1400" dirty="0" err="1">
                <a:solidFill>
                  <a:srgbClr val="000000"/>
                </a:solidFill>
                <a:latin typeface="Times New Roman" panose="02020603050405020304" pitchFamily="18" charset="0"/>
                <a:ea typeface="Times New Roman" panose="02020603050405020304" pitchFamily="18" charset="0"/>
              </a:rPr>
              <a:t>Bosh</a:t>
            </a:r>
            <a:r>
              <a:rPr lang="fr-FR" sz="1400" dirty="0">
                <a:solidFill>
                  <a:srgbClr val="000000"/>
                </a:solidFill>
                <a:latin typeface="Times New Roman" panose="02020603050405020304" pitchFamily="18" charset="0"/>
                <a:ea typeface="Times New Roman" panose="02020603050405020304" pitchFamily="18" charset="0"/>
              </a:rPr>
              <a:t>, </a:t>
            </a:r>
            <a:endParaRPr lang="fr-FR" sz="1400" dirty="0">
              <a:solidFill>
                <a:srgbClr val="000000"/>
              </a:solidFill>
              <a:latin typeface="Arial" panose="020B0604020202020204" pitchFamily="34" charset="0"/>
              <a:ea typeface="Arial" panose="020B0604020202020204" pitchFamily="34" charset="0"/>
            </a:endParaRPr>
          </a:p>
          <a:p>
            <a:pPr marL="342900" lvl="0" indent="-342900">
              <a:lnSpc>
                <a:spcPct val="115000"/>
              </a:lnSpc>
              <a:spcAft>
                <a:spcPts val="0"/>
              </a:spcAft>
              <a:buFont typeface="Wingdings" panose="05000000000000000000" pitchFamily="2" charset="2"/>
              <a:buChar char=""/>
              <a:tabLst>
                <a:tab pos="457200" algn="l"/>
              </a:tabLst>
            </a:pPr>
            <a:r>
              <a:rPr lang="fr-FR" sz="1400" dirty="0">
                <a:solidFill>
                  <a:srgbClr val="000000"/>
                </a:solidFill>
                <a:latin typeface="Times New Roman" panose="02020603050405020304" pitchFamily="18" charset="0"/>
                <a:ea typeface="Times New Roman" panose="02020603050405020304" pitchFamily="18" charset="0"/>
              </a:rPr>
              <a:t>Constructeurs « automobile » : PSA, Renault,…</a:t>
            </a:r>
            <a:endParaRPr lang="fr-FR" sz="1400" dirty="0">
              <a:solidFill>
                <a:srgbClr val="000000"/>
              </a:solidFill>
              <a:latin typeface="Arial" panose="020B0604020202020204" pitchFamily="34" charset="0"/>
              <a:ea typeface="Arial" panose="020B0604020202020204" pitchFamily="34" charset="0"/>
            </a:endParaRPr>
          </a:p>
          <a:p>
            <a:pPr marL="342900" lvl="0" indent="-342900">
              <a:lnSpc>
                <a:spcPct val="115000"/>
              </a:lnSpc>
              <a:spcAft>
                <a:spcPts val="0"/>
              </a:spcAft>
              <a:buFont typeface="Wingdings" panose="05000000000000000000" pitchFamily="2" charset="2"/>
              <a:buChar char=""/>
              <a:tabLst>
                <a:tab pos="457200" algn="l"/>
              </a:tabLst>
            </a:pPr>
            <a:r>
              <a:rPr lang="fr-FR" sz="1400" dirty="0">
                <a:solidFill>
                  <a:srgbClr val="000000"/>
                </a:solidFill>
                <a:latin typeface="Times New Roman" panose="02020603050405020304" pitchFamily="18" charset="0"/>
                <a:ea typeface="Times New Roman" panose="02020603050405020304" pitchFamily="18" charset="0"/>
              </a:rPr>
              <a:t>Aéronautique : Airbus, Thales , Dassault,….</a:t>
            </a:r>
            <a:endParaRPr lang="fr-FR" sz="1400" dirty="0">
              <a:solidFill>
                <a:srgbClr val="000000"/>
              </a:solidFill>
              <a:latin typeface="Arial" panose="020B0604020202020204" pitchFamily="34" charset="0"/>
              <a:ea typeface="Arial" panose="020B0604020202020204" pitchFamily="34" charset="0"/>
            </a:endParaRPr>
          </a:p>
          <a:p>
            <a:pPr marL="342900" lvl="0" indent="-342900">
              <a:lnSpc>
                <a:spcPct val="115000"/>
              </a:lnSpc>
              <a:spcAft>
                <a:spcPts val="0"/>
              </a:spcAft>
              <a:buFont typeface="Wingdings" panose="05000000000000000000" pitchFamily="2" charset="2"/>
              <a:buChar char=""/>
              <a:tabLst>
                <a:tab pos="457200" algn="l"/>
              </a:tabLst>
            </a:pPr>
            <a:r>
              <a:rPr lang="fr-FR" sz="1400" dirty="0">
                <a:solidFill>
                  <a:srgbClr val="000000"/>
                </a:solidFill>
                <a:latin typeface="Times New Roman" panose="02020603050405020304" pitchFamily="18" charset="0"/>
                <a:ea typeface="Times New Roman" panose="02020603050405020304" pitchFamily="18" charset="0"/>
              </a:rPr>
              <a:t>Environnement</a:t>
            </a:r>
            <a:r>
              <a:rPr lang="en-GB" sz="1400" dirty="0">
                <a:solidFill>
                  <a:srgbClr val="000000"/>
                </a:solidFill>
                <a:latin typeface="Times New Roman" panose="02020603050405020304" pitchFamily="18" charset="0"/>
                <a:ea typeface="Times New Roman" panose="02020603050405020304" pitchFamily="18" charset="0"/>
              </a:rPr>
              <a:t> spatial: Thales </a:t>
            </a:r>
            <a:r>
              <a:rPr lang="en-GB" sz="1400" dirty="0" err="1">
                <a:solidFill>
                  <a:srgbClr val="000000"/>
                </a:solidFill>
                <a:latin typeface="Times New Roman" panose="02020603050405020304" pitchFamily="18" charset="0"/>
                <a:ea typeface="Times New Roman" panose="02020603050405020304" pitchFamily="18" charset="0"/>
              </a:rPr>
              <a:t>Alenia</a:t>
            </a:r>
            <a:r>
              <a:rPr lang="en-GB" sz="1400" dirty="0">
                <a:solidFill>
                  <a:srgbClr val="000000"/>
                </a:solidFill>
                <a:latin typeface="Times New Roman" panose="02020603050405020304" pitchFamily="18" charset="0"/>
                <a:ea typeface="Times New Roman" panose="02020603050405020304" pitchFamily="18" charset="0"/>
              </a:rPr>
              <a:t> space, EADS </a:t>
            </a:r>
            <a:r>
              <a:rPr lang="en-GB" sz="1400" dirty="0" err="1">
                <a:solidFill>
                  <a:srgbClr val="000000"/>
                </a:solidFill>
                <a:latin typeface="Times New Roman" panose="02020603050405020304" pitchFamily="18" charset="0"/>
                <a:ea typeface="Times New Roman" panose="02020603050405020304" pitchFamily="18" charset="0"/>
              </a:rPr>
              <a:t>Astrium</a:t>
            </a:r>
            <a:r>
              <a:rPr lang="en-GB" sz="1400" dirty="0">
                <a:solidFill>
                  <a:srgbClr val="000000"/>
                </a:solidFill>
                <a:latin typeface="Times New Roman" panose="02020603050405020304" pitchFamily="18" charset="0"/>
                <a:ea typeface="Times New Roman" panose="02020603050405020304" pitchFamily="18" charset="0"/>
              </a:rPr>
              <a:t>, CNES, ONERA, CLS,…</a:t>
            </a:r>
            <a:endParaRPr lang="fr-FR" sz="1400" dirty="0">
              <a:solidFill>
                <a:srgbClr val="000000"/>
              </a:solidFill>
              <a:latin typeface="Arial" panose="020B0604020202020204" pitchFamily="34" charset="0"/>
              <a:ea typeface="Arial" panose="020B0604020202020204" pitchFamily="34" charset="0"/>
            </a:endParaRPr>
          </a:p>
          <a:p>
            <a:pPr marL="342900" lvl="0" indent="-342900">
              <a:lnSpc>
                <a:spcPct val="115000"/>
              </a:lnSpc>
              <a:spcAft>
                <a:spcPts val="0"/>
              </a:spcAft>
              <a:buFont typeface="Wingdings" panose="05000000000000000000" pitchFamily="2" charset="2"/>
              <a:buChar char=""/>
              <a:tabLst>
                <a:tab pos="457200" algn="l"/>
              </a:tabLst>
            </a:pPr>
            <a:r>
              <a:rPr lang="fr-FR" sz="1400" dirty="0">
                <a:solidFill>
                  <a:srgbClr val="000000"/>
                </a:solidFill>
                <a:latin typeface="Times New Roman" panose="02020603050405020304" pitchFamily="18" charset="0"/>
                <a:ea typeface="Times New Roman" panose="02020603050405020304" pitchFamily="18" charset="0"/>
              </a:rPr>
              <a:t>Environnement marin : Thales, Naval group, Ifremer, </a:t>
            </a:r>
            <a:r>
              <a:rPr lang="fr-FR" sz="1400" dirty="0" err="1">
                <a:solidFill>
                  <a:srgbClr val="000000"/>
                </a:solidFill>
                <a:latin typeface="Times New Roman" panose="02020603050405020304" pitchFamily="18" charset="0"/>
                <a:ea typeface="Times New Roman" panose="02020603050405020304" pitchFamily="18" charset="0"/>
              </a:rPr>
              <a:t>iXblue</a:t>
            </a:r>
            <a:r>
              <a:rPr lang="fr-FR" sz="1400" dirty="0">
                <a:solidFill>
                  <a:srgbClr val="000000"/>
                </a:solidFill>
                <a:latin typeface="Times New Roman" panose="02020603050405020304" pitchFamily="18" charset="0"/>
                <a:ea typeface="Times New Roman" panose="02020603050405020304" pitchFamily="18" charset="0"/>
              </a:rPr>
              <a:t>, </a:t>
            </a:r>
            <a:endParaRPr lang="fr-FR" sz="14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28049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7538" y="-32657"/>
            <a:ext cx="7014462" cy="515400"/>
          </a:xfrm>
        </p:spPr>
        <p:txBody>
          <a:bodyPr/>
          <a:lstStyle/>
          <a:p>
            <a:r>
              <a:rPr lang="fr-FR" dirty="0"/>
              <a:t>Où sont les Ingénieurs ayant suivi la TAF</a:t>
            </a:r>
            <a:endParaRPr lang="en-GB" dirty="0"/>
          </a:p>
        </p:txBody>
      </p:sp>
      <p:sp>
        <p:nvSpPr>
          <p:cNvPr id="5" name="Espace réservé du numéro de diapositive 4"/>
          <p:cNvSpPr>
            <a:spLocks noGrp="1"/>
          </p:cNvSpPr>
          <p:nvPr>
            <p:ph type="sldNum" sz="quarter" idx="11"/>
          </p:nvPr>
        </p:nvSpPr>
        <p:spPr/>
        <p:txBody>
          <a:bodyPr/>
          <a:lstStyle/>
          <a:p>
            <a:pPr>
              <a:defRPr/>
            </a:pPr>
            <a:fld id="{4CC2762C-C27D-49B0-97AD-28F213C466E9}" type="slidenum">
              <a:rPr lang="fr-FR" altLang="fr-FR" smtClean="0"/>
              <a:pPr>
                <a:defRPr/>
              </a:pPr>
              <a:t>13</a:t>
            </a:fld>
            <a:endParaRPr lang="fr-FR" altLang="fr-FR" dirty="0"/>
          </a:p>
        </p:txBody>
      </p:sp>
      <p:sp>
        <p:nvSpPr>
          <p:cNvPr id="3" name="ZoneTexte 2">
            <a:extLst>
              <a:ext uri="{FF2B5EF4-FFF2-40B4-BE49-F238E27FC236}">
                <a16:creationId xmlns:a16="http://schemas.microsoft.com/office/drawing/2014/main" id="{4DE4EEFB-5F3A-41F9-8C5E-2465246C10E4}"/>
              </a:ext>
            </a:extLst>
          </p:cNvPr>
          <p:cNvSpPr txBox="1"/>
          <p:nvPr/>
        </p:nvSpPr>
        <p:spPr>
          <a:xfrm>
            <a:off x="2457307" y="995473"/>
            <a:ext cx="6479531" cy="5016758"/>
          </a:xfrm>
          <a:prstGeom prst="rect">
            <a:avLst/>
          </a:prstGeom>
          <a:noFill/>
        </p:spPr>
        <p:txBody>
          <a:bodyPr wrap="none" rtlCol="0">
            <a:spAutoFit/>
          </a:bodyPr>
          <a:lstStyle/>
          <a:p>
            <a:r>
              <a:rPr lang="fr-FR" sz="1600" b="1" dirty="0"/>
              <a:t>Gavin Leroy </a:t>
            </a:r>
            <a:r>
              <a:rPr lang="fr-FR" sz="1600" dirty="0"/>
              <a:t>: Thèse CEA (lauréat du meilleur stage de fin d’études)</a:t>
            </a:r>
          </a:p>
          <a:p>
            <a:br>
              <a:rPr lang="fr-FR" sz="1600" dirty="0"/>
            </a:br>
            <a:r>
              <a:rPr lang="fr-FR" sz="1600" b="1" dirty="0"/>
              <a:t>Jessica Martin </a:t>
            </a:r>
            <a:r>
              <a:rPr lang="fr-FR" sz="1600" dirty="0"/>
              <a:t>: Master 1 &amp; 2 d'astrophysique à Paris</a:t>
            </a:r>
          </a:p>
          <a:p>
            <a:endParaRPr lang="fr-FR" sz="1600" dirty="0"/>
          </a:p>
          <a:p>
            <a:r>
              <a:rPr lang="fr-FR" sz="1600" b="1" dirty="0"/>
              <a:t>Benjamin Colas </a:t>
            </a:r>
            <a:r>
              <a:rPr lang="fr-FR" sz="1600" dirty="0"/>
              <a:t>: Ingénieur système Thales Alenia </a:t>
            </a:r>
            <a:r>
              <a:rPr lang="fr-FR" sz="1600" dirty="0" err="1"/>
              <a:t>Space</a:t>
            </a:r>
            <a:endParaRPr lang="fr-FR" sz="1600" dirty="0"/>
          </a:p>
          <a:p>
            <a:endParaRPr lang="fr-FR" sz="1600" dirty="0"/>
          </a:p>
          <a:p>
            <a:r>
              <a:rPr lang="fr-FR" sz="1600" b="1" dirty="0"/>
              <a:t>Tobias Baumgardner </a:t>
            </a:r>
            <a:r>
              <a:rPr lang="fr-FR" sz="1600" dirty="0"/>
              <a:t>: Thèse German </a:t>
            </a:r>
            <a:r>
              <a:rPr lang="fr-FR" sz="1600" dirty="0" err="1"/>
              <a:t>aerospace</a:t>
            </a:r>
            <a:r>
              <a:rPr lang="fr-FR" sz="1600" dirty="0"/>
              <a:t> center</a:t>
            </a:r>
          </a:p>
          <a:p>
            <a:br>
              <a:rPr lang="fr-FR" sz="1600" dirty="0"/>
            </a:br>
            <a:endParaRPr lang="fr-FR" sz="1600" dirty="0"/>
          </a:p>
          <a:p>
            <a:r>
              <a:rPr lang="fr-FR" sz="1600" b="1" dirty="0"/>
              <a:t>Louise </a:t>
            </a:r>
            <a:r>
              <a:rPr lang="fr-FR" sz="1600" b="1" dirty="0" err="1"/>
              <a:t>Lewoncsuk</a:t>
            </a:r>
            <a:r>
              <a:rPr lang="fr-FR" sz="1600" b="1" dirty="0"/>
              <a:t> </a:t>
            </a:r>
            <a:r>
              <a:rPr lang="fr-FR" sz="1600" dirty="0"/>
              <a:t>et </a:t>
            </a:r>
            <a:r>
              <a:rPr lang="fr-FR" sz="1600" b="1" dirty="0"/>
              <a:t>Gaspard </a:t>
            </a:r>
            <a:r>
              <a:rPr lang="fr-FR" sz="1600" b="1" dirty="0" err="1"/>
              <a:t>Lemerle</a:t>
            </a:r>
            <a:r>
              <a:rPr lang="fr-FR" sz="1600" b="1" dirty="0"/>
              <a:t> </a:t>
            </a:r>
            <a:r>
              <a:rPr lang="fr-FR" sz="1600" dirty="0"/>
              <a:t>: ingénieurs IA chez MBDA</a:t>
            </a:r>
            <a:br>
              <a:rPr lang="fr-FR" sz="1600" dirty="0"/>
            </a:br>
            <a:endParaRPr lang="fr-FR" sz="1600" dirty="0"/>
          </a:p>
          <a:p>
            <a:r>
              <a:rPr lang="fr-FR" sz="1600" b="1" dirty="0"/>
              <a:t>Damien CARIOU</a:t>
            </a:r>
            <a:r>
              <a:rPr lang="fr-FR" sz="1600" dirty="0"/>
              <a:t>: Ingénieur d’étude Nexter </a:t>
            </a:r>
          </a:p>
          <a:p>
            <a:endParaRPr lang="fr-FR" sz="1600" dirty="0"/>
          </a:p>
          <a:p>
            <a:endParaRPr lang="fr-FR" sz="1600" dirty="0"/>
          </a:p>
          <a:p>
            <a:r>
              <a:rPr lang="fr-FR" sz="1600" b="1" dirty="0"/>
              <a:t>Flore Partout </a:t>
            </a:r>
            <a:r>
              <a:rPr lang="fr-FR" sz="1600" dirty="0"/>
              <a:t>: consultante chez AJBD (environnement)</a:t>
            </a:r>
          </a:p>
          <a:p>
            <a:br>
              <a:rPr lang="fr-FR" sz="1600" dirty="0"/>
            </a:br>
            <a:r>
              <a:rPr lang="fr-FR" sz="1600" b="1" dirty="0"/>
              <a:t>Carla Chevillard: </a:t>
            </a:r>
            <a:r>
              <a:rPr lang="es-ES" sz="1600" dirty="0" err="1"/>
              <a:t>Institut</a:t>
            </a:r>
            <a:r>
              <a:rPr lang="es-ES" sz="1600" dirty="0"/>
              <a:t> de </a:t>
            </a:r>
            <a:r>
              <a:rPr lang="es-ES" sz="1600" dirty="0" err="1"/>
              <a:t>Ciències</a:t>
            </a:r>
            <a:r>
              <a:rPr lang="es-ES" sz="1600" dirty="0"/>
              <a:t> del Mar </a:t>
            </a:r>
            <a:r>
              <a:rPr lang="es-ES" sz="1600" dirty="0" err="1"/>
              <a:t>Barcelone</a:t>
            </a:r>
            <a:endParaRPr lang="es-ES" sz="1600" dirty="0"/>
          </a:p>
          <a:p>
            <a:endParaRPr lang="es-ES" sz="1600" dirty="0"/>
          </a:p>
          <a:p>
            <a:endParaRPr lang="fr-FR" sz="1600" b="1" dirty="0"/>
          </a:p>
          <a:p>
            <a:r>
              <a:rPr lang="fr-FR" sz="1600" b="1" dirty="0"/>
              <a:t>Alix </a:t>
            </a:r>
            <a:r>
              <a:rPr lang="fr-FR" sz="1600" b="1" dirty="0" err="1"/>
              <a:t>Lamouroux</a:t>
            </a:r>
            <a:r>
              <a:rPr lang="fr-FR" sz="1600" dirty="0"/>
              <a:t>: Data </a:t>
            </a:r>
            <a:r>
              <a:rPr lang="fr-FR" sz="1600" dirty="0" err="1"/>
              <a:t>scientist</a:t>
            </a:r>
            <a:r>
              <a:rPr lang="fr-FR" sz="1600" dirty="0"/>
              <a:t> imagerie (santé) DESKI</a:t>
            </a:r>
          </a:p>
        </p:txBody>
      </p:sp>
      <p:sp>
        <p:nvSpPr>
          <p:cNvPr id="7" name="ZoneTexte 6">
            <a:extLst>
              <a:ext uri="{FF2B5EF4-FFF2-40B4-BE49-F238E27FC236}">
                <a16:creationId xmlns:a16="http://schemas.microsoft.com/office/drawing/2014/main" id="{29A40506-0E50-4182-8F73-993C86C3BBD4}"/>
              </a:ext>
            </a:extLst>
          </p:cNvPr>
          <p:cNvSpPr txBox="1"/>
          <p:nvPr/>
        </p:nvSpPr>
        <p:spPr>
          <a:xfrm rot="19490390">
            <a:off x="473271" y="1778169"/>
            <a:ext cx="1987319" cy="646331"/>
          </a:xfrm>
          <a:prstGeom prst="rect">
            <a:avLst/>
          </a:prstGeom>
          <a:noFill/>
        </p:spPr>
        <p:txBody>
          <a:bodyPr wrap="square" rtlCol="0">
            <a:spAutoFit/>
          </a:bodyPr>
          <a:lstStyle/>
          <a:p>
            <a:pPr algn="ctr"/>
            <a:r>
              <a:rPr lang="fr-FR" b="1" dirty="0">
                <a:solidFill>
                  <a:srgbClr val="0000FF"/>
                </a:solidFill>
              </a:rPr>
              <a:t>Spatial &amp; astrophysique</a:t>
            </a:r>
          </a:p>
        </p:txBody>
      </p:sp>
      <p:sp>
        <p:nvSpPr>
          <p:cNvPr id="8" name="ZoneTexte 7">
            <a:extLst>
              <a:ext uri="{FF2B5EF4-FFF2-40B4-BE49-F238E27FC236}">
                <a16:creationId xmlns:a16="http://schemas.microsoft.com/office/drawing/2014/main" id="{9A4F7D5E-63C4-446F-90E4-A01F90AC5941}"/>
              </a:ext>
            </a:extLst>
          </p:cNvPr>
          <p:cNvSpPr txBox="1"/>
          <p:nvPr/>
        </p:nvSpPr>
        <p:spPr>
          <a:xfrm rot="19248878">
            <a:off x="576778" y="3514682"/>
            <a:ext cx="1987319" cy="369332"/>
          </a:xfrm>
          <a:prstGeom prst="rect">
            <a:avLst/>
          </a:prstGeom>
          <a:noFill/>
        </p:spPr>
        <p:txBody>
          <a:bodyPr wrap="square" rtlCol="0">
            <a:spAutoFit/>
          </a:bodyPr>
          <a:lstStyle/>
          <a:p>
            <a:pPr algn="ctr"/>
            <a:r>
              <a:rPr lang="fr-FR" b="1" dirty="0" err="1">
                <a:solidFill>
                  <a:srgbClr val="0000FF"/>
                </a:solidFill>
              </a:rPr>
              <a:t>Defense</a:t>
            </a:r>
            <a:endParaRPr lang="fr-FR" b="1" dirty="0">
              <a:solidFill>
                <a:srgbClr val="0000FF"/>
              </a:solidFill>
            </a:endParaRPr>
          </a:p>
        </p:txBody>
      </p:sp>
      <p:sp>
        <p:nvSpPr>
          <p:cNvPr id="9" name="ZoneTexte 8">
            <a:extLst>
              <a:ext uri="{FF2B5EF4-FFF2-40B4-BE49-F238E27FC236}">
                <a16:creationId xmlns:a16="http://schemas.microsoft.com/office/drawing/2014/main" id="{133172E2-A3E9-427A-B5DB-9CD926ECB6B0}"/>
              </a:ext>
            </a:extLst>
          </p:cNvPr>
          <p:cNvSpPr txBox="1"/>
          <p:nvPr/>
        </p:nvSpPr>
        <p:spPr>
          <a:xfrm rot="19248878">
            <a:off x="579105" y="4735676"/>
            <a:ext cx="1987319" cy="369332"/>
          </a:xfrm>
          <a:prstGeom prst="rect">
            <a:avLst/>
          </a:prstGeom>
          <a:noFill/>
        </p:spPr>
        <p:txBody>
          <a:bodyPr wrap="square" rtlCol="0">
            <a:spAutoFit/>
          </a:bodyPr>
          <a:lstStyle/>
          <a:p>
            <a:pPr algn="ctr"/>
            <a:r>
              <a:rPr lang="fr-FR" b="1" dirty="0">
                <a:solidFill>
                  <a:srgbClr val="0000FF"/>
                </a:solidFill>
              </a:rPr>
              <a:t>Environnement</a:t>
            </a:r>
          </a:p>
        </p:txBody>
      </p:sp>
      <p:sp>
        <p:nvSpPr>
          <p:cNvPr id="11" name="ZoneTexte 10">
            <a:extLst>
              <a:ext uri="{FF2B5EF4-FFF2-40B4-BE49-F238E27FC236}">
                <a16:creationId xmlns:a16="http://schemas.microsoft.com/office/drawing/2014/main" id="{322F3206-3192-4C46-8179-C47110B2C0C9}"/>
              </a:ext>
            </a:extLst>
          </p:cNvPr>
          <p:cNvSpPr txBox="1"/>
          <p:nvPr/>
        </p:nvSpPr>
        <p:spPr>
          <a:xfrm rot="19248878">
            <a:off x="893413" y="5677861"/>
            <a:ext cx="1987319" cy="369332"/>
          </a:xfrm>
          <a:prstGeom prst="rect">
            <a:avLst/>
          </a:prstGeom>
          <a:noFill/>
        </p:spPr>
        <p:txBody>
          <a:bodyPr wrap="square" rtlCol="0">
            <a:spAutoFit/>
          </a:bodyPr>
          <a:lstStyle/>
          <a:p>
            <a:pPr algn="ctr"/>
            <a:r>
              <a:rPr lang="fr-FR" b="1" dirty="0">
                <a:solidFill>
                  <a:srgbClr val="0000FF"/>
                </a:solidFill>
              </a:rPr>
              <a:t>Santé</a:t>
            </a:r>
          </a:p>
        </p:txBody>
      </p:sp>
    </p:spTree>
    <p:extLst>
      <p:ext uri="{BB962C8B-B14F-4D97-AF65-F5344CB8AC3E}">
        <p14:creationId xmlns:p14="http://schemas.microsoft.com/office/powerpoint/2010/main" val="370550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4"/>
          <p:cNvSpPr>
            <a:spLocks noGrp="1"/>
          </p:cNvSpPr>
          <p:nvPr>
            <p:ph type="sldNum" sz="quarter" idx="11"/>
          </p:nvPr>
        </p:nvSpPr>
        <p:spPr>
          <a:noFill/>
        </p:spPr>
        <p:txBody>
          <a:bodyPr/>
          <a:lstStyle>
            <a:lvl1pPr eaLnBrk="0" hangingPunct="0">
              <a:spcBef>
                <a:spcPct val="20000"/>
              </a:spcBef>
              <a:buClr>
                <a:schemeClr val="bg2"/>
              </a:buClr>
              <a:buSzPct val="75000"/>
              <a:buFont typeface="Wingdings 2" pitchFamily="18" charset="2"/>
              <a:defRPr sz="2400" b="1">
                <a:solidFill>
                  <a:schemeClr val="bg2"/>
                </a:solidFill>
                <a:latin typeface="Arial" pitchFamily="34" charset="0"/>
              </a:defRPr>
            </a:lvl1pPr>
            <a:lvl2pPr marL="742950" indent="-285750" eaLnBrk="0" hangingPunct="0">
              <a:spcBef>
                <a:spcPct val="20000"/>
              </a:spcBef>
              <a:buClr>
                <a:schemeClr val="bg2"/>
              </a:buClr>
              <a:buSzPct val="75000"/>
              <a:buFont typeface="Wingdings 2" pitchFamily="18" charset="2"/>
              <a:defRPr sz="2400" b="1">
                <a:solidFill>
                  <a:schemeClr val="tx2"/>
                </a:solidFill>
                <a:latin typeface="Arial" pitchFamily="34" charset="0"/>
              </a:defRPr>
            </a:lvl2pPr>
            <a:lvl3pPr marL="1143000" indent="-228600" eaLnBrk="0" hangingPunct="0">
              <a:spcBef>
                <a:spcPct val="20000"/>
              </a:spcBef>
              <a:buClr>
                <a:schemeClr val="bg2"/>
              </a:buClr>
              <a:buSzPct val="75000"/>
              <a:buFont typeface="Wingdings 2" pitchFamily="18" charset="2"/>
              <a:defRPr sz="2400" b="1">
                <a:solidFill>
                  <a:schemeClr val="tx2"/>
                </a:solidFill>
                <a:latin typeface="Arial" pitchFamily="34" charset="0"/>
              </a:defRPr>
            </a:lvl3pPr>
            <a:lvl4pPr marL="1600200" indent="-228600" eaLnBrk="0" hangingPunct="0">
              <a:spcBef>
                <a:spcPct val="20000"/>
              </a:spcBef>
              <a:buClr>
                <a:schemeClr val="bg2"/>
              </a:buClr>
              <a:buSzPct val="75000"/>
              <a:buFont typeface="Wingdings 2" pitchFamily="18" charset="2"/>
              <a:defRPr sz="2400" b="1">
                <a:solidFill>
                  <a:schemeClr val="tx2"/>
                </a:solidFill>
                <a:latin typeface="Arial" pitchFamily="34" charset="0"/>
              </a:defRPr>
            </a:lvl4pPr>
            <a:lvl5pPr marL="2057400" indent="-228600" eaLnBrk="0" hangingPunct="0">
              <a:spcBef>
                <a:spcPct val="20000"/>
              </a:spcBef>
              <a:buClr>
                <a:schemeClr val="bg2"/>
              </a:buClr>
              <a:buSzPct val="75000"/>
              <a:buFont typeface="Wingdings 2" pitchFamily="18" charset="2"/>
              <a:defRPr sz="2400" b="1">
                <a:solidFill>
                  <a:schemeClr val="tx2"/>
                </a:solidFill>
                <a:latin typeface="Arial" pitchFamily="34" charset="0"/>
              </a:defRPr>
            </a:lvl5pPr>
            <a:lvl6pPr marL="2514600" indent="-228600" eaLnBrk="0" fontAlgn="base" hangingPunct="0">
              <a:spcBef>
                <a:spcPct val="20000"/>
              </a:spcBef>
              <a:spcAft>
                <a:spcPct val="0"/>
              </a:spcAft>
              <a:buClr>
                <a:schemeClr val="bg2"/>
              </a:buClr>
              <a:buSzPct val="75000"/>
              <a:buFont typeface="Wingdings 2" pitchFamily="18" charset="2"/>
              <a:defRPr sz="2400" b="1">
                <a:solidFill>
                  <a:schemeClr val="tx2"/>
                </a:solidFill>
                <a:latin typeface="Arial" pitchFamily="34" charset="0"/>
              </a:defRPr>
            </a:lvl6pPr>
            <a:lvl7pPr marL="2971800" indent="-228600" eaLnBrk="0" fontAlgn="base" hangingPunct="0">
              <a:spcBef>
                <a:spcPct val="20000"/>
              </a:spcBef>
              <a:spcAft>
                <a:spcPct val="0"/>
              </a:spcAft>
              <a:buClr>
                <a:schemeClr val="bg2"/>
              </a:buClr>
              <a:buSzPct val="75000"/>
              <a:buFont typeface="Wingdings 2" pitchFamily="18" charset="2"/>
              <a:defRPr sz="2400" b="1">
                <a:solidFill>
                  <a:schemeClr val="tx2"/>
                </a:solidFill>
                <a:latin typeface="Arial" pitchFamily="34" charset="0"/>
              </a:defRPr>
            </a:lvl7pPr>
            <a:lvl8pPr marL="3429000" indent="-228600" eaLnBrk="0" fontAlgn="base" hangingPunct="0">
              <a:spcBef>
                <a:spcPct val="20000"/>
              </a:spcBef>
              <a:spcAft>
                <a:spcPct val="0"/>
              </a:spcAft>
              <a:buClr>
                <a:schemeClr val="bg2"/>
              </a:buClr>
              <a:buSzPct val="75000"/>
              <a:buFont typeface="Wingdings 2" pitchFamily="18" charset="2"/>
              <a:defRPr sz="2400" b="1">
                <a:solidFill>
                  <a:schemeClr val="tx2"/>
                </a:solidFill>
                <a:latin typeface="Arial" pitchFamily="34" charset="0"/>
              </a:defRPr>
            </a:lvl8pPr>
            <a:lvl9pPr marL="3886200" indent="-228600" eaLnBrk="0" fontAlgn="base" hangingPunct="0">
              <a:spcBef>
                <a:spcPct val="20000"/>
              </a:spcBef>
              <a:spcAft>
                <a:spcPct val="0"/>
              </a:spcAft>
              <a:buClr>
                <a:schemeClr val="bg2"/>
              </a:buClr>
              <a:buSzPct val="75000"/>
              <a:buFont typeface="Wingdings 2" pitchFamily="18" charset="2"/>
              <a:defRPr sz="2400" b="1">
                <a:solidFill>
                  <a:schemeClr val="tx2"/>
                </a:solidFill>
                <a:latin typeface="Arial" pitchFamily="34" charset="0"/>
              </a:defRPr>
            </a:lvl9pPr>
          </a:lstStyle>
          <a:p>
            <a:pPr eaLnBrk="1" hangingPunct="1">
              <a:spcBef>
                <a:spcPct val="0"/>
              </a:spcBef>
              <a:buClrTx/>
              <a:buSzTx/>
              <a:buFontTx/>
              <a:buNone/>
            </a:pPr>
            <a:r>
              <a:rPr lang="fr-FR" altLang="fr-FR" sz="1200" b="0">
                <a:solidFill>
                  <a:schemeClr val="tx2"/>
                </a:solidFill>
              </a:rPr>
              <a:t>Page </a:t>
            </a:r>
            <a:fld id="{09D2E670-2454-4656-9254-0F8AA734B0D2}" type="slidenum">
              <a:rPr lang="fr-FR" altLang="fr-FR" sz="1200" b="0" smtClean="0">
                <a:solidFill>
                  <a:schemeClr val="tx2"/>
                </a:solidFill>
              </a:rPr>
              <a:pPr eaLnBrk="1" hangingPunct="1">
                <a:spcBef>
                  <a:spcPct val="0"/>
                </a:spcBef>
                <a:buClrTx/>
                <a:buSzTx/>
                <a:buFontTx/>
                <a:buNone/>
              </a:pPr>
              <a:t>2</a:t>
            </a:fld>
            <a:endParaRPr lang="fr-FR" altLang="fr-FR" sz="1200" b="0">
              <a:solidFill>
                <a:schemeClr val="tx2"/>
              </a:solidFill>
            </a:endParaRPr>
          </a:p>
        </p:txBody>
      </p:sp>
      <p:sp>
        <p:nvSpPr>
          <p:cNvPr id="3" name="Titre 2"/>
          <p:cNvSpPr>
            <a:spLocks noGrp="1"/>
          </p:cNvSpPr>
          <p:nvPr>
            <p:ph type="title"/>
          </p:nvPr>
        </p:nvSpPr>
        <p:spPr/>
        <p:txBody>
          <a:bodyPr/>
          <a:lstStyle/>
          <a:p>
            <a:r>
              <a:rPr lang="fr-FR" dirty="0"/>
              <a:t>Contexte</a:t>
            </a:r>
            <a:endParaRPr lang="en-GB" dirty="0"/>
          </a:p>
        </p:txBody>
      </p:sp>
      <p:grpSp>
        <p:nvGrpSpPr>
          <p:cNvPr id="4" name="Groupe 3"/>
          <p:cNvGrpSpPr/>
          <p:nvPr/>
        </p:nvGrpSpPr>
        <p:grpSpPr>
          <a:xfrm>
            <a:off x="323340" y="976684"/>
            <a:ext cx="8515052" cy="1397225"/>
            <a:chOff x="281808" y="932451"/>
            <a:chExt cx="8515052" cy="1397225"/>
          </a:xfrm>
        </p:grpSpPr>
        <p:pic>
          <p:nvPicPr>
            <p:cNvPr id="23" name="Picture 2" descr="Résultat de recherche d'images pour &quot;Satellite observati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808" y="942360"/>
              <a:ext cx="148016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Résultat de recherche d'images pour &quot;underwater sonar&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4244" y="942360"/>
              <a:ext cx="1360298" cy="8382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Résultat de recherche d'images pour &quot;drone autonom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7191" y="932451"/>
              <a:ext cx="1465987" cy="874005"/>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7216647" y="1806456"/>
              <a:ext cx="1580213" cy="523220"/>
            </a:xfrm>
            <a:prstGeom prst="rect">
              <a:avLst/>
            </a:prstGeom>
            <a:noFill/>
          </p:spPr>
          <p:txBody>
            <a:bodyPr wrap="square" rtlCol="0">
              <a:spAutoFit/>
            </a:bodyPr>
            <a:lstStyle/>
            <a:p>
              <a:pPr algn="ctr"/>
              <a:r>
                <a:rPr lang="fr-FR" sz="1400" b="1" dirty="0"/>
                <a:t>Observation sous-marine</a:t>
              </a:r>
              <a:endParaRPr lang="en-GB" sz="1400" b="1" dirty="0"/>
            </a:p>
          </p:txBody>
        </p:sp>
        <p:sp>
          <p:nvSpPr>
            <p:cNvPr id="31" name="ZoneTexte 30"/>
            <p:cNvSpPr txBox="1"/>
            <p:nvPr/>
          </p:nvSpPr>
          <p:spPr>
            <a:xfrm>
              <a:off x="353816" y="1806456"/>
              <a:ext cx="1396622" cy="523220"/>
            </a:xfrm>
            <a:prstGeom prst="rect">
              <a:avLst/>
            </a:prstGeom>
            <a:noFill/>
          </p:spPr>
          <p:txBody>
            <a:bodyPr wrap="square" rtlCol="0">
              <a:spAutoFit/>
            </a:bodyPr>
            <a:lstStyle/>
            <a:p>
              <a:pPr algn="ctr"/>
              <a:r>
                <a:rPr lang="fr-FR" sz="1400" b="1" dirty="0"/>
                <a:t>Observation spatiale</a:t>
              </a:r>
              <a:endParaRPr lang="en-GB" sz="1400" b="1" dirty="0"/>
            </a:p>
          </p:txBody>
        </p:sp>
        <p:sp>
          <p:nvSpPr>
            <p:cNvPr id="32" name="ZoneTexte 31"/>
            <p:cNvSpPr txBox="1"/>
            <p:nvPr/>
          </p:nvSpPr>
          <p:spPr>
            <a:xfrm>
              <a:off x="2010000" y="1806456"/>
              <a:ext cx="1233878" cy="523220"/>
            </a:xfrm>
            <a:prstGeom prst="rect">
              <a:avLst/>
            </a:prstGeom>
            <a:noFill/>
          </p:spPr>
          <p:txBody>
            <a:bodyPr wrap="square" rtlCol="0">
              <a:spAutoFit/>
            </a:bodyPr>
            <a:lstStyle/>
            <a:p>
              <a:pPr algn="ctr"/>
              <a:r>
                <a:rPr lang="fr-FR" sz="1400" b="1" dirty="0"/>
                <a:t>Véhicule autonome</a:t>
              </a:r>
              <a:endParaRPr lang="en-GB" sz="1400" b="1" dirty="0"/>
            </a:p>
          </p:txBody>
        </p:sp>
        <p:sp>
          <p:nvSpPr>
            <p:cNvPr id="33" name="ZoneTexte 32"/>
            <p:cNvSpPr txBox="1"/>
            <p:nvPr/>
          </p:nvSpPr>
          <p:spPr>
            <a:xfrm>
              <a:off x="3593567" y="1806456"/>
              <a:ext cx="864705" cy="259022"/>
            </a:xfrm>
            <a:prstGeom prst="rect">
              <a:avLst/>
            </a:prstGeom>
            <a:noFill/>
          </p:spPr>
          <p:txBody>
            <a:bodyPr wrap="none" rtlCol="0">
              <a:spAutoFit/>
            </a:bodyPr>
            <a:lstStyle/>
            <a:p>
              <a:r>
                <a:rPr lang="fr-FR" sz="1400" b="1" dirty="0"/>
                <a:t>Industrie</a:t>
              </a:r>
              <a:endParaRPr lang="en-GB" sz="1400" b="1" dirty="0"/>
            </a:p>
          </p:txBody>
        </p:sp>
        <p:pic>
          <p:nvPicPr>
            <p:cNvPr id="34" name="Picture 2" descr="Résultat de recherche d'images pour &quot;robot autonome déplacement industrie&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4" y="942360"/>
              <a:ext cx="1398440" cy="8400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ndt contr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3340" y="942360"/>
              <a:ext cx="1178450" cy="803488"/>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p:cNvSpPr txBox="1"/>
            <p:nvPr/>
          </p:nvSpPr>
          <p:spPr>
            <a:xfrm>
              <a:off x="4717481" y="1734448"/>
              <a:ext cx="1346844" cy="523220"/>
            </a:xfrm>
            <a:prstGeom prst="rect">
              <a:avLst/>
            </a:prstGeom>
            <a:noFill/>
          </p:spPr>
          <p:txBody>
            <a:bodyPr wrap="none" rtlCol="0">
              <a:spAutoFit/>
            </a:bodyPr>
            <a:lstStyle/>
            <a:p>
              <a:pPr algn="ctr"/>
              <a:r>
                <a:rPr lang="fr-FR" sz="1400" b="1" dirty="0"/>
                <a:t>Contrôle non </a:t>
              </a:r>
            </a:p>
            <a:p>
              <a:pPr algn="ctr"/>
              <a:r>
                <a:rPr lang="fr-FR" sz="1400" b="1" dirty="0"/>
                <a:t>destructif</a:t>
              </a:r>
              <a:endParaRPr lang="en-GB" sz="1400" b="1" dirty="0"/>
            </a:p>
          </p:txBody>
        </p:sp>
        <p:pic>
          <p:nvPicPr>
            <p:cNvPr id="37" name="Picture 4" descr="Image result for echographi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7280" y="942360"/>
              <a:ext cx="1229304" cy="819536"/>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6094884" y="1806456"/>
              <a:ext cx="993315" cy="307777"/>
            </a:xfrm>
            <a:prstGeom prst="rect">
              <a:avLst/>
            </a:prstGeom>
            <a:noFill/>
          </p:spPr>
          <p:txBody>
            <a:bodyPr wrap="square" rtlCol="0">
              <a:spAutoFit/>
            </a:bodyPr>
            <a:lstStyle/>
            <a:p>
              <a:pPr algn="ctr"/>
              <a:r>
                <a:rPr lang="fr-FR" sz="1400" b="1" dirty="0"/>
                <a:t>Santé</a:t>
              </a:r>
              <a:endParaRPr lang="en-GB" sz="1400" b="1" dirty="0"/>
            </a:p>
          </p:txBody>
        </p:sp>
      </p:grpSp>
      <p:pic>
        <p:nvPicPr>
          <p:cNvPr id="3074" name="Picture 2" descr="https://lh5.googleusercontent.com/JVnkxAV6b09QSzPUR52pPLcsKnQHOw1ulAEpmcQNoyFtaRNAOZpFkwjKcy3RwF-cA2mIG0UMc_Jso08qtGUjRuI3gKC-CPItjMhSOJ_qgw83hs2l9XBx6tvYw29pOXO6tSEPFWY2">
            <a:extLst>
              <a:ext uri="{FF2B5EF4-FFF2-40B4-BE49-F238E27FC236}">
                <a16:creationId xmlns:a16="http://schemas.microsoft.com/office/drawing/2014/main" id="{0F5478E3-0D47-4533-A0CB-4B12F9A73B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374" y="2636912"/>
            <a:ext cx="2623506" cy="29938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7B77122-AF1A-4FFC-93DF-AA45DC3E9C5D}"/>
              </a:ext>
            </a:extLst>
          </p:cNvPr>
          <p:cNvSpPr/>
          <p:nvPr/>
        </p:nvSpPr>
        <p:spPr>
          <a:xfrm>
            <a:off x="3806110" y="3323775"/>
            <a:ext cx="4572000" cy="1354217"/>
          </a:xfrm>
          <a:prstGeom prst="rect">
            <a:avLst/>
          </a:prstGeom>
        </p:spPr>
        <p:txBody>
          <a:bodyPr>
            <a:spAutoFit/>
          </a:bodyPr>
          <a:lstStyle/>
          <a:p>
            <a:pPr algn="ctr">
              <a:spcAft>
                <a:spcPts val="1200"/>
              </a:spcAft>
            </a:pPr>
            <a:r>
              <a:rPr lang="fr-FR" sz="2800" b="1" dirty="0">
                <a:solidFill>
                  <a:srgbClr val="111111"/>
                </a:solidFill>
                <a:latin typeface="Arial" panose="020B0604020202020204" pitchFamily="34" charset="0"/>
              </a:rPr>
              <a:t>“</a:t>
            </a:r>
            <a:r>
              <a:rPr lang="fr-FR" i="1" dirty="0">
                <a:solidFill>
                  <a:srgbClr val="111111"/>
                </a:solidFill>
                <a:latin typeface="Arial" panose="020B0604020202020204" pitchFamily="34" charset="0"/>
              </a:rPr>
              <a:t>De la compréhension des </a:t>
            </a:r>
            <a:r>
              <a:rPr lang="fr-FR" b="1" i="1" dirty="0">
                <a:solidFill>
                  <a:srgbClr val="111111"/>
                </a:solidFill>
                <a:latin typeface="Arial" panose="020B0604020202020204" pitchFamily="34" charset="0"/>
              </a:rPr>
              <a:t>phénomènes physiques</a:t>
            </a:r>
            <a:r>
              <a:rPr lang="fr-FR" i="1" dirty="0">
                <a:solidFill>
                  <a:srgbClr val="111111"/>
                </a:solidFill>
                <a:latin typeface="Arial" panose="020B0604020202020204" pitchFamily="34" charset="0"/>
              </a:rPr>
              <a:t> à l’exploitation de la </a:t>
            </a:r>
            <a:r>
              <a:rPr lang="fr-FR" b="1" i="1" dirty="0">
                <a:solidFill>
                  <a:srgbClr val="111111"/>
                </a:solidFill>
                <a:latin typeface="Arial" panose="020B0604020202020204" pitchFamily="34" charset="0"/>
              </a:rPr>
              <a:t>donnée</a:t>
            </a:r>
            <a:r>
              <a:rPr lang="fr-FR" i="1" dirty="0">
                <a:solidFill>
                  <a:srgbClr val="111111"/>
                </a:solidFill>
                <a:latin typeface="Arial" panose="020B0604020202020204" pitchFamily="34" charset="0"/>
              </a:rPr>
              <a:t> pour la </a:t>
            </a:r>
            <a:r>
              <a:rPr lang="fr-FR" b="1" i="1" dirty="0">
                <a:solidFill>
                  <a:srgbClr val="111111"/>
                </a:solidFill>
                <a:latin typeface="Arial" panose="020B0604020202020204" pitchFamily="34" charset="0"/>
              </a:rPr>
              <a:t>connaissance de l’environnement”</a:t>
            </a:r>
            <a:endParaRPr lang="fr-FR" dirty="0">
              <a:effectLst/>
            </a:endParaRPr>
          </a:p>
        </p:txBody>
      </p:sp>
    </p:spTree>
    <p:extLst>
      <p:ext uri="{BB962C8B-B14F-4D97-AF65-F5344CB8AC3E}">
        <p14:creationId xmlns:p14="http://schemas.microsoft.com/office/powerpoint/2010/main" val="255137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 : LE SYSTÈME ADAS</a:t>
            </a:r>
          </a:p>
        </p:txBody>
      </p:sp>
      <p:sp>
        <p:nvSpPr>
          <p:cNvPr id="5" name="Espace réservé du numéro de diapositive 4"/>
          <p:cNvSpPr>
            <a:spLocks noGrp="1"/>
          </p:cNvSpPr>
          <p:nvPr>
            <p:ph type="sldNum" sz="quarter" idx="11"/>
          </p:nvPr>
        </p:nvSpPr>
        <p:spPr/>
        <p:txBody>
          <a:bodyPr/>
          <a:lstStyle/>
          <a:p>
            <a:pPr>
              <a:defRPr/>
            </a:pPr>
            <a:fld id="{4CC2762C-C27D-49B0-97AD-28F213C466E9}" type="slidenum">
              <a:rPr lang="fr-FR" altLang="fr-FR" smtClean="0"/>
              <a:pPr>
                <a:defRPr/>
              </a:pPr>
              <a:t>3</a:t>
            </a:fld>
            <a:endParaRPr lang="fr-FR" altLang="fr-FR" dirty="0"/>
          </a:p>
        </p:txBody>
      </p:sp>
      <p:grpSp>
        <p:nvGrpSpPr>
          <p:cNvPr id="8" name="Groupe 7">
            <a:extLst>
              <a:ext uri="{FF2B5EF4-FFF2-40B4-BE49-F238E27FC236}">
                <a16:creationId xmlns:a16="http://schemas.microsoft.com/office/drawing/2014/main" id="{81673108-0876-419D-AFF3-D746A5537BFB}"/>
              </a:ext>
            </a:extLst>
          </p:cNvPr>
          <p:cNvGrpSpPr/>
          <p:nvPr/>
        </p:nvGrpSpPr>
        <p:grpSpPr>
          <a:xfrm>
            <a:off x="107504" y="2848343"/>
            <a:ext cx="8619122" cy="876300"/>
            <a:chOff x="175225" y="4208884"/>
            <a:chExt cx="8007732" cy="876300"/>
          </a:xfrm>
        </p:grpSpPr>
        <p:sp>
          <p:nvSpPr>
            <p:cNvPr id="9" name="Rectangle 8">
              <a:extLst>
                <a:ext uri="{FF2B5EF4-FFF2-40B4-BE49-F238E27FC236}">
                  <a16:creationId xmlns:a16="http://schemas.microsoft.com/office/drawing/2014/main" id="{14E0282B-DA7C-41AB-AE11-6A1FF633FE1F}"/>
                </a:ext>
              </a:extLst>
            </p:cNvPr>
            <p:cNvSpPr/>
            <p:nvPr/>
          </p:nvSpPr>
          <p:spPr>
            <a:xfrm>
              <a:off x="175225" y="4208884"/>
              <a:ext cx="2366663" cy="876300"/>
            </a:xfrm>
            <a:prstGeom prst="rect">
              <a:avLst/>
            </a:prstGeom>
            <a:solidFill>
              <a:srgbClr val="FFFF00"/>
            </a:solidFill>
            <a:ln w="28575" cap="flat" cmpd="sng">
              <a:solidFill>
                <a:srgbClr val="000000"/>
              </a:solidFill>
              <a:prstDash val="solid"/>
              <a:round/>
              <a:headEnd type="none" w="med" len="med"/>
              <a:tailEnd type="none" w="med" len="med"/>
            </a:ln>
          </p:spPr>
          <p:txBody>
            <a:bodyPr wrap="square" lIns="91425" tIns="45700" rIns="91425" bIns="45700" anchor="ctr" anchorCtr="0"/>
            <a:lstStyle/>
            <a:p>
              <a:pPr algn="ctr">
                <a:spcAft>
                  <a:spcPts val="0"/>
                </a:spcAft>
              </a:pPr>
              <a:r>
                <a:rPr lang="fr-FR" sz="1400" dirty="0">
                  <a:solidFill>
                    <a:srgbClr val="000000"/>
                  </a:solidFill>
                  <a:effectLst/>
                  <a:latin typeface="Arial"/>
                  <a:ea typeface="Arial"/>
                </a:rPr>
                <a:t>Interaction physique avec l’</a:t>
              </a:r>
              <a:r>
                <a:rPr lang="fr-FR" sz="1400" dirty="0">
                  <a:solidFill>
                    <a:srgbClr val="000000"/>
                  </a:solidFill>
                  <a:ea typeface="Arial"/>
                </a:rPr>
                <a:t>environnement</a:t>
              </a:r>
              <a:endParaRPr lang="en-GB" sz="1400" dirty="0">
                <a:solidFill>
                  <a:srgbClr val="000000"/>
                </a:solidFill>
                <a:effectLst/>
                <a:latin typeface="Arial"/>
                <a:ea typeface="Arial"/>
              </a:endParaRPr>
            </a:p>
          </p:txBody>
        </p:sp>
        <p:sp>
          <p:nvSpPr>
            <p:cNvPr id="10" name="Rectangle 9">
              <a:extLst>
                <a:ext uri="{FF2B5EF4-FFF2-40B4-BE49-F238E27FC236}">
                  <a16:creationId xmlns:a16="http://schemas.microsoft.com/office/drawing/2014/main" id="{2537B9E1-C6C2-4043-B8D8-1CA3D98A54B8}"/>
                </a:ext>
              </a:extLst>
            </p:cNvPr>
            <p:cNvSpPr/>
            <p:nvPr/>
          </p:nvSpPr>
          <p:spPr>
            <a:xfrm>
              <a:off x="2944876" y="4208884"/>
              <a:ext cx="2520279" cy="876300"/>
            </a:xfrm>
            <a:prstGeom prst="rect">
              <a:avLst/>
            </a:prstGeom>
            <a:solidFill>
              <a:srgbClr val="00B0F0"/>
            </a:solidFill>
            <a:ln w="28575" cap="flat" cmpd="sng">
              <a:solidFill>
                <a:srgbClr val="000000"/>
              </a:solidFill>
              <a:prstDash val="solid"/>
              <a:round/>
              <a:headEnd type="none" w="med" len="med"/>
              <a:tailEnd type="none" w="med" len="med"/>
            </a:ln>
          </p:spPr>
          <p:txBody>
            <a:bodyPr wrap="square" lIns="91425" tIns="45700" rIns="91425" bIns="45700" anchor="ctr" anchorCtr="0"/>
            <a:lstStyle/>
            <a:p>
              <a:pPr algn="ctr">
                <a:spcAft>
                  <a:spcPts val="0"/>
                </a:spcAft>
              </a:pPr>
              <a:r>
                <a:rPr lang="fr-FR" sz="1400" dirty="0">
                  <a:solidFill>
                    <a:srgbClr val="000000"/>
                  </a:solidFill>
                  <a:effectLst/>
                  <a:latin typeface="Arial"/>
                  <a:ea typeface="Arial"/>
                </a:rPr>
                <a:t>Captation et prétraitement analogique et numérique</a:t>
              </a:r>
              <a:endParaRPr lang="en-GB" sz="1400" dirty="0">
                <a:solidFill>
                  <a:srgbClr val="000000"/>
                </a:solidFill>
                <a:effectLst/>
                <a:latin typeface="Arial"/>
                <a:ea typeface="Arial"/>
              </a:endParaRPr>
            </a:p>
          </p:txBody>
        </p:sp>
        <p:sp>
          <p:nvSpPr>
            <p:cNvPr id="11" name="Rectangle 10">
              <a:extLst>
                <a:ext uri="{FF2B5EF4-FFF2-40B4-BE49-F238E27FC236}">
                  <a16:creationId xmlns:a16="http://schemas.microsoft.com/office/drawing/2014/main" id="{6DEE3364-E8F4-4649-9A68-9A8B49AA2568}"/>
                </a:ext>
              </a:extLst>
            </p:cNvPr>
            <p:cNvSpPr/>
            <p:nvPr/>
          </p:nvSpPr>
          <p:spPr>
            <a:xfrm>
              <a:off x="5793993" y="4208884"/>
              <a:ext cx="2388964" cy="876300"/>
            </a:xfrm>
            <a:prstGeom prst="rect">
              <a:avLst/>
            </a:prstGeom>
            <a:solidFill>
              <a:srgbClr val="92D050"/>
            </a:solidFill>
            <a:ln w="28575" cap="flat" cmpd="sng">
              <a:solidFill>
                <a:srgbClr val="000000"/>
              </a:solidFill>
              <a:prstDash val="solid"/>
              <a:round/>
              <a:headEnd type="none" w="med" len="med"/>
              <a:tailEnd type="none" w="med" len="med"/>
            </a:ln>
          </p:spPr>
          <p:txBody>
            <a:bodyPr wrap="square" lIns="91425" tIns="45700" rIns="91425" bIns="45700" anchor="ctr" anchorCtr="0"/>
            <a:lstStyle/>
            <a:p>
              <a:pPr algn="ctr">
                <a:spcAft>
                  <a:spcPts val="0"/>
                </a:spcAft>
              </a:pPr>
              <a:r>
                <a:rPr lang="fr-FR" sz="1400" dirty="0">
                  <a:solidFill>
                    <a:srgbClr val="000000"/>
                  </a:solidFill>
                  <a:effectLst/>
                  <a:latin typeface="Arial"/>
                  <a:ea typeface="Arial"/>
                </a:rPr>
                <a:t>Traitement de l’information utile et mise à disposition pour traitements avancés</a:t>
              </a:r>
              <a:endParaRPr lang="en-GB" sz="1400" dirty="0">
                <a:solidFill>
                  <a:srgbClr val="000000"/>
                </a:solidFill>
                <a:effectLst/>
                <a:latin typeface="Arial"/>
                <a:ea typeface="Arial"/>
              </a:endParaRPr>
            </a:p>
          </p:txBody>
        </p:sp>
        <p:cxnSp>
          <p:nvCxnSpPr>
            <p:cNvPr id="12" name="Connecteur droit avec flèche 11">
              <a:extLst>
                <a:ext uri="{FF2B5EF4-FFF2-40B4-BE49-F238E27FC236}">
                  <a16:creationId xmlns:a16="http://schemas.microsoft.com/office/drawing/2014/main" id="{8B14CDA1-2823-4744-9777-C7F280884D6A}"/>
                </a:ext>
              </a:extLst>
            </p:cNvPr>
            <p:cNvCxnSpPr>
              <a:stCxn id="9" idx="3"/>
              <a:endCxn id="10" idx="1"/>
            </p:cNvCxnSpPr>
            <p:nvPr/>
          </p:nvCxnSpPr>
          <p:spPr>
            <a:xfrm>
              <a:off x="2541888" y="4647034"/>
              <a:ext cx="402988" cy="0"/>
            </a:xfrm>
            <a:prstGeom prst="straightConnector1">
              <a:avLst/>
            </a:prstGeom>
            <a:noFill/>
            <a:ln w="28575" cap="flat" cmpd="sng">
              <a:solidFill>
                <a:schemeClr val="accent1"/>
              </a:solidFill>
              <a:prstDash val="solid"/>
              <a:round/>
              <a:headEnd type="none" w="med" len="med"/>
              <a:tailEnd type="stealth" w="lg" len="lg"/>
            </a:ln>
          </p:spPr>
        </p:cxnSp>
        <p:cxnSp>
          <p:nvCxnSpPr>
            <p:cNvPr id="13" name="Connecteur droit avec flèche 12">
              <a:extLst>
                <a:ext uri="{FF2B5EF4-FFF2-40B4-BE49-F238E27FC236}">
                  <a16:creationId xmlns:a16="http://schemas.microsoft.com/office/drawing/2014/main" id="{D4D429AF-9010-4F21-A64B-6119F295D261}"/>
                </a:ext>
              </a:extLst>
            </p:cNvPr>
            <p:cNvCxnSpPr>
              <a:stCxn id="10" idx="3"/>
              <a:endCxn id="11" idx="1"/>
            </p:cNvCxnSpPr>
            <p:nvPr/>
          </p:nvCxnSpPr>
          <p:spPr>
            <a:xfrm>
              <a:off x="5465155" y="4647034"/>
              <a:ext cx="328838" cy="0"/>
            </a:xfrm>
            <a:prstGeom prst="straightConnector1">
              <a:avLst/>
            </a:prstGeom>
            <a:noFill/>
            <a:ln w="28575" cap="flat" cmpd="sng">
              <a:solidFill>
                <a:schemeClr val="accent1"/>
              </a:solidFill>
              <a:prstDash val="solid"/>
              <a:round/>
              <a:headEnd type="none" w="med" len="med"/>
              <a:tailEnd type="stealth" w="lg" len="lg"/>
            </a:ln>
          </p:spPr>
        </p:cxnSp>
      </p:grpSp>
      <p:pic>
        <p:nvPicPr>
          <p:cNvPr id="15" name="Image 14">
            <a:extLst>
              <a:ext uri="{FF2B5EF4-FFF2-40B4-BE49-F238E27FC236}">
                <a16:creationId xmlns:a16="http://schemas.microsoft.com/office/drawing/2014/main" id="{2497ED0E-0B17-45F7-B4D6-1D878A1F3337}"/>
              </a:ext>
            </a:extLst>
          </p:cNvPr>
          <p:cNvPicPr>
            <a:picLocks noChangeAspect="1"/>
          </p:cNvPicPr>
          <p:nvPr/>
        </p:nvPicPr>
        <p:blipFill rotWithShape="1">
          <a:blip r:embed="rId3">
            <a:extLst>
              <a:ext uri="{28A0092B-C50C-407E-A947-70E740481C1C}">
                <a14:useLocalDpi xmlns:a14="http://schemas.microsoft.com/office/drawing/2010/main" val="0"/>
              </a:ext>
            </a:extLst>
          </a:blip>
          <a:srcRect t="18620" b="18536"/>
          <a:stretch/>
        </p:blipFill>
        <p:spPr>
          <a:xfrm>
            <a:off x="96744" y="1105691"/>
            <a:ext cx="4325664" cy="1631041"/>
          </a:xfrm>
          <a:prstGeom prst="rect">
            <a:avLst/>
          </a:prstGeom>
        </p:spPr>
      </p:pic>
      <p:sp>
        <p:nvSpPr>
          <p:cNvPr id="17" name="ZoneTexte 16">
            <a:extLst>
              <a:ext uri="{FF2B5EF4-FFF2-40B4-BE49-F238E27FC236}">
                <a16:creationId xmlns:a16="http://schemas.microsoft.com/office/drawing/2014/main" id="{8B4B719A-FE9C-438D-AA8A-31C1D0DB4B54}"/>
              </a:ext>
            </a:extLst>
          </p:cNvPr>
          <p:cNvSpPr txBox="1"/>
          <p:nvPr/>
        </p:nvSpPr>
        <p:spPr>
          <a:xfrm>
            <a:off x="112846" y="4159321"/>
            <a:ext cx="4365664" cy="492443"/>
          </a:xfrm>
          <a:prstGeom prst="rect">
            <a:avLst/>
          </a:prstGeom>
          <a:gradFill>
            <a:gsLst>
              <a:gs pos="52000">
                <a:srgbClr val="FFFF00"/>
              </a:gs>
              <a:gs pos="0">
                <a:srgbClr val="FFFF00"/>
              </a:gs>
              <a:gs pos="64000">
                <a:srgbClr val="00B0F0"/>
              </a:gs>
              <a:gs pos="100000">
                <a:srgbClr val="00B0F0"/>
              </a:gs>
            </a:gsLst>
            <a:lin ang="0" scaled="0"/>
          </a:gradFill>
        </p:spPr>
        <p:txBody>
          <a:bodyPr wrap="square" rtlCol="0">
            <a:spAutoFit/>
          </a:bodyPr>
          <a:lstStyle/>
          <a:p>
            <a:pPr algn="ctr"/>
            <a:r>
              <a:rPr lang="fr-FR" sz="1200" b="1" dirty="0"/>
              <a:t>SER</a:t>
            </a:r>
            <a:r>
              <a:rPr lang="fr-FR" sz="1200" dirty="0"/>
              <a:t> </a:t>
            </a:r>
            <a:r>
              <a:rPr lang="fr-FR" sz="1400" dirty="0"/>
              <a:t>(</a:t>
            </a:r>
            <a:r>
              <a:rPr lang="fr-FR" sz="1200" dirty="0"/>
              <a:t>Surface Equivalente Radar, </a:t>
            </a:r>
            <a:r>
              <a:rPr lang="fr-FR" sz="1200" b="1" dirty="0"/>
              <a:t>antennes et propagation</a:t>
            </a:r>
          </a:p>
          <a:p>
            <a:pPr algn="ctr"/>
            <a:r>
              <a:rPr lang="fr-FR" sz="1200" b="1" dirty="0"/>
              <a:t> </a:t>
            </a:r>
          </a:p>
        </p:txBody>
      </p:sp>
      <p:sp>
        <p:nvSpPr>
          <p:cNvPr id="18" name="ZoneTexte 17">
            <a:extLst>
              <a:ext uri="{FF2B5EF4-FFF2-40B4-BE49-F238E27FC236}">
                <a16:creationId xmlns:a16="http://schemas.microsoft.com/office/drawing/2014/main" id="{A8B36A6B-2185-42D9-A3E6-CCF004E32D50}"/>
              </a:ext>
            </a:extLst>
          </p:cNvPr>
          <p:cNvSpPr txBox="1"/>
          <p:nvPr/>
        </p:nvSpPr>
        <p:spPr>
          <a:xfrm>
            <a:off x="4612222" y="4164852"/>
            <a:ext cx="4119745" cy="461665"/>
          </a:xfrm>
          <a:prstGeom prst="rect">
            <a:avLst/>
          </a:prstGeom>
          <a:gradFill>
            <a:gsLst>
              <a:gs pos="41000">
                <a:srgbClr val="92D050"/>
              </a:gs>
              <a:gs pos="29000">
                <a:srgbClr val="00B0F0"/>
              </a:gs>
              <a:gs pos="0">
                <a:srgbClr val="00B0F0"/>
              </a:gs>
              <a:gs pos="100000">
                <a:srgbClr val="92D050"/>
              </a:gs>
            </a:gsLst>
            <a:lin ang="0" scaled="0"/>
          </a:gradFill>
        </p:spPr>
        <p:txBody>
          <a:bodyPr wrap="square" rtlCol="0">
            <a:spAutoFit/>
          </a:bodyPr>
          <a:lstStyle/>
          <a:p>
            <a:r>
              <a:rPr lang="fr-FR" sz="1200" b="1" dirty="0"/>
              <a:t>architecture d’un radar </a:t>
            </a:r>
            <a:r>
              <a:rPr lang="fr-FR" sz="1200" dirty="0"/>
              <a:t>et</a:t>
            </a:r>
            <a:r>
              <a:rPr lang="fr-FR" sz="1200" b="1" dirty="0"/>
              <a:t> </a:t>
            </a:r>
            <a:r>
              <a:rPr lang="fr-FR" sz="1200" b="1" dirty="0" err="1"/>
              <a:t>traitement:de</a:t>
            </a:r>
            <a:r>
              <a:rPr lang="fr-FR" sz="1200" b="1" dirty="0"/>
              <a:t> signal </a:t>
            </a:r>
            <a:r>
              <a:rPr lang="fr-FR" sz="1200" dirty="0"/>
              <a:t>associé </a:t>
            </a:r>
          </a:p>
          <a:p>
            <a:pPr algn="ctr"/>
            <a:r>
              <a:rPr lang="fr-FR" sz="1200" dirty="0"/>
              <a:t>étude d’un radar ACC</a:t>
            </a:r>
          </a:p>
        </p:txBody>
      </p:sp>
      <p:sp>
        <p:nvSpPr>
          <p:cNvPr id="19" name="ZoneTexte 18">
            <a:extLst>
              <a:ext uri="{FF2B5EF4-FFF2-40B4-BE49-F238E27FC236}">
                <a16:creationId xmlns:a16="http://schemas.microsoft.com/office/drawing/2014/main" id="{F959C0B1-C5FF-4E83-9D09-F9D38E8B6527}"/>
              </a:ext>
            </a:extLst>
          </p:cNvPr>
          <p:cNvSpPr txBox="1"/>
          <p:nvPr/>
        </p:nvSpPr>
        <p:spPr>
          <a:xfrm>
            <a:off x="4600865" y="5212811"/>
            <a:ext cx="4142457" cy="646331"/>
          </a:xfrm>
          <a:prstGeom prst="rect">
            <a:avLst/>
          </a:prstGeom>
          <a:gradFill>
            <a:gsLst>
              <a:gs pos="42000">
                <a:srgbClr val="92D050"/>
              </a:gs>
              <a:gs pos="30000">
                <a:srgbClr val="00B0F0"/>
              </a:gs>
              <a:gs pos="0">
                <a:srgbClr val="00B0F0"/>
              </a:gs>
              <a:gs pos="100000">
                <a:srgbClr val="92D050"/>
              </a:gs>
            </a:gsLst>
            <a:lin ang="0" scaled="0"/>
          </a:gradFill>
        </p:spPr>
        <p:txBody>
          <a:bodyPr wrap="square" rtlCol="0">
            <a:spAutoFit/>
          </a:bodyPr>
          <a:lstStyle/>
          <a:p>
            <a:pPr algn="ctr"/>
            <a:r>
              <a:rPr lang="fr-FR" sz="1200" b="1" dirty="0"/>
              <a:t>traitement numérique embarqué</a:t>
            </a:r>
            <a:r>
              <a:rPr lang="fr-FR" sz="1200" dirty="0"/>
              <a:t>  : </a:t>
            </a:r>
          </a:p>
          <a:p>
            <a:pPr algn="ctr"/>
            <a:r>
              <a:rPr lang="fr-FR" sz="1200" dirty="0"/>
              <a:t>architecture et prototypage (VHDL) </a:t>
            </a:r>
          </a:p>
          <a:p>
            <a:pPr algn="ctr"/>
            <a:r>
              <a:rPr lang="fr-FR" sz="1200" dirty="0"/>
              <a:t>application à la détection de contour</a:t>
            </a:r>
          </a:p>
        </p:txBody>
      </p:sp>
      <p:pic>
        <p:nvPicPr>
          <p:cNvPr id="21" name="Image 20">
            <a:extLst>
              <a:ext uri="{FF2B5EF4-FFF2-40B4-BE49-F238E27FC236}">
                <a16:creationId xmlns:a16="http://schemas.microsoft.com/office/drawing/2014/main" id="{B70D02F3-9B59-4234-AD14-8A8D06B0EA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3168" y="1181008"/>
            <a:ext cx="2319623" cy="1544869"/>
          </a:xfrm>
          <a:prstGeom prst="rect">
            <a:avLst/>
          </a:prstGeom>
        </p:spPr>
      </p:pic>
      <p:sp>
        <p:nvSpPr>
          <p:cNvPr id="22" name="ZoneTexte 21">
            <a:extLst>
              <a:ext uri="{FF2B5EF4-FFF2-40B4-BE49-F238E27FC236}">
                <a16:creationId xmlns:a16="http://schemas.microsoft.com/office/drawing/2014/main" id="{9EECB646-1DC2-477E-9E94-CB3AE643672B}"/>
              </a:ext>
            </a:extLst>
          </p:cNvPr>
          <p:cNvSpPr txBox="1"/>
          <p:nvPr/>
        </p:nvSpPr>
        <p:spPr>
          <a:xfrm>
            <a:off x="7201049" y="1407911"/>
            <a:ext cx="1553630" cy="1015663"/>
          </a:xfrm>
          <a:prstGeom prst="rect">
            <a:avLst/>
          </a:prstGeom>
          <a:noFill/>
        </p:spPr>
        <p:txBody>
          <a:bodyPr wrap="none" rtlCol="0">
            <a:spAutoFit/>
          </a:bodyPr>
          <a:lstStyle/>
          <a:p>
            <a:pPr marL="285750" indent="-285750">
              <a:buFont typeface="Wingdings" panose="05000000000000000000" pitchFamily="2" charset="2"/>
              <a:buChar char="Ø"/>
            </a:pPr>
            <a:r>
              <a:rPr lang="fr-FR" sz="2000" b="1" dirty="0"/>
              <a:t>Détecter</a:t>
            </a:r>
          </a:p>
          <a:p>
            <a:pPr marL="285750" indent="-285750">
              <a:buFont typeface="Wingdings" panose="05000000000000000000" pitchFamily="2" charset="2"/>
              <a:buChar char="Ø"/>
            </a:pPr>
            <a:endParaRPr lang="fr-FR" sz="2000" b="1" dirty="0"/>
          </a:p>
          <a:p>
            <a:pPr marL="285750" indent="-285750">
              <a:buFont typeface="Wingdings" panose="05000000000000000000" pitchFamily="2" charset="2"/>
              <a:buChar char="Ø"/>
            </a:pPr>
            <a:r>
              <a:rPr lang="fr-FR" sz="2000" b="1" dirty="0"/>
              <a:t>Identifier</a:t>
            </a:r>
          </a:p>
        </p:txBody>
      </p:sp>
      <p:sp>
        <p:nvSpPr>
          <p:cNvPr id="25" name="ZoneTexte 24">
            <a:extLst>
              <a:ext uri="{FF2B5EF4-FFF2-40B4-BE49-F238E27FC236}">
                <a16:creationId xmlns:a16="http://schemas.microsoft.com/office/drawing/2014/main" id="{B5A9DFDC-CBAD-48A7-BE84-87EADFF144F4}"/>
              </a:ext>
            </a:extLst>
          </p:cNvPr>
          <p:cNvSpPr txBox="1"/>
          <p:nvPr/>
        </p:nvSpPr>
        <p:spPr>
          <a:xfrm>
            <a:off x="101680" y="5040929"/>
            <a:ext cx="4376830" cy="461665"/>
          </a:xfrm>
          <a:prstGeom prst="rect">
            <a:avLst/>
          </a:prstGeom>
          <a:gradFill>
            <a:gsLst>
              <a:gs pos="65000">
                <a:srgbClr val="00B0F0"/>
              </a:gs>
              <a:gs pos="51000">
                <a:srgbClr val="FFE800"/>
              </a:gs>
              <a:gs pos="0">
                <a:srgbClr val="FFFF00"/>
              </a:gs>
              <a:gs pos="100000">
                <a:srgbClr val="00B0F0"/>
              </a:gs>
            </a:gsLst>
            <a:lin ang="0" scaled="0"/>
          </a:gradFill>
        </p:spPr>
        <p:txBody>
          <a:bodyPr wrap="square" rtlCol="0">
            <a:spAutoFit/>
          </a:bodyPr>
          <a:lstStyle>
            <a:defPPr>
              <a:defRPr lang="fr-FR"/>
            </a:defPPr>
            <a:lvl1pPr algn="ctr">
              <a:defRPr sz="1200"/>
            </a:lvl1pPr>
          </a:lstStyle>
          <a:p>
            <a:r>
              <a:rPr lang="fr-FR" b="1" dirty="0"/>
              <a:t>capteur optique matriciel </a:t>
            </a:r>
          </a:p>
          <a:p>
            <a:r>
              <a:rPr lang="fr-FR" dirty="0"/>
              <a:t>(caméra multispectrale)</a:t>
            </a:r>
          </a:p>
        </p:txBody>
      </p:sp>
      <p:sp>
        <p:nvSpPr>
          <p:cNvPr id="26" name="ZoneTexte 25">
            <a:extLst>
              <a:ext uri="{FF2B5EF4-FFF2-40B4-BE49-F238E27FC236}">
                <a16:creationId xmlns:a16="http://schemas.microsoft.com/office/drawing/2014/main" id="{109902E5-2AA0-43B5-8E05-F93AC5837933}"/>
              </a:ext>
            </a:extLst>
          </p:cNvPr>
          <p:cNvSpPr txBox="1"/>
          <p:nvPr/>
        </p:nvSpPr>
        <p:spPr>
          <a:xfrm>
            <a:off x="112847" y="3894218"/>
            <a:ext cx="8619122" cy="276999"/>
          </a:xfrm>
          <a:prstGeom prst="rect">
            <a:avLst/>
          </a:prstGeom>
          <a:gradFill>
            <a:gsLst>
              <a:gs pos="74000">
                <a:srgbClr val="92D050"/>
              </a:gs>
              <a:gs pos="63000">
                <a:srgbClr val="00B0F0"/>
              </a:gs>
              <a:gs pos="36000">
                <a:srgbClr val="00B0F0"/>
              </a:gs>
              <a:gs pos="25000">
                <a:srgbClr val="FFFF00"/>
              </a:gs>
              <a:gs pos="0">
                <a:srgbClr val="FFFF00"/>
              </a:gs>
              <a:gs pos="100000">
                <a:srgbClr val="92D050"/>
              </a:gs>
            </a:gsLst>
            <a:lin ang="0" scaled="0"/>
          </a:gradFill>
        </p:spPr>
        <p:txBody>
          <a:bodyPr wrap="square" rtlCol="0">
            <a:spAutoFit/>
          </a:bodyPr>
          <a:lstStyle/>
          <a:p>
            <a:pPr algn="ctr"/>
            <a:r>
              <a:rPr lang="fr-FR" sz="1200" b="1" dirty="0"/>
              <a:t>le radar ACC</a:t>
            </a:r>
            <a:endParaRPr lang="fr-FR" sz="1200" dirty="0"/>
          </a:p>
        </p:txBody>
      </p:sp>
      <p:sp>
        <p:nvSpPr>
          <p:cNvPr id="27" name="ZoneTexte 26">
            <a:extLst>
              <a:ext uri="{FF2B5EF4-FFF2-40B4-BE49-F238E27FC236}">
                <a16:creationId xmlns:a16="http://schemas.microsoft.com/office/drawing/2014/main" id="{E0BDDFBC-3A47-414F-837F-B0C11BF16506}"/>
              </a:ext>
            </a:extLst>
          </p:cNvPr>
          <p:cNvSpPr txBox="1"/>
          <p:nvPr/>
        </p:nvSpPr>
        <p:spPr>
          <a:xfrm>
            <a:off x="107504" y="5567175"/>
            <a:ext cx="4376424" cy="461665"/>
          </a:xfrm>
          <a:prstGeom prst="rect">
            <a:avLst/>
          </a:prstGeom>
          <a:gradFill>
            <a:gsLst>
              <a:gs pos="64000">
                <a:srgbClr val="00B0F0"/>
              </a:gs>
              <a:gs pos="53000">
                <a:srgbClr val="FFE800"/>
              </a:gs>
              <a:gs pos="0">
                <a:srgbClr val="FFFF00"/>
              </a:gs>
              <a:gs pos="100000">
                <a:srgbClr val="00B0F0"/>
              </a:gs>
            </a:gsLst>
            <a:lin ang="0" scaled="0"/>
          </a:gradFill>
        </p:spPr>
        <p:txBody>
          <a:bodyPr wrap="square" rtlCol="0">
            <a:spAutoFit/>
          </a:bodyPr>
          <a:lstStyle>
            <a:defPPr>
              <a:defRPr lang="fr-FR"/>
            </a:defPPr>
            <a:lvl1pPr algn="ctr">
              <a:defRPr sz="1200"/>
            </a:lvl1pPr>
          </a:lstStyle>
          <a:p>
            <a:r>
              <a:rPr lang="fr-FR" b="1" dirty="0"/>
              <a:t>Lidar</a:t>
            </a:r>
          </a:p>
          <a:p>
            <a:r>
              <a:rPr lang="fr-FR" dirty="0"/>
              <a:t>Architecture</a:t>
            </a:r>
          </a:p>
        </p:txBody>
      </p:sp>
      <p:sp>
        <p:nvSpPr>
          <p:cNvPr id="28" name="ZoneTexte 27">
            <a:extLst>
              <a:ext uri="{FF2B5EF4-FFF2-40B4-BE49-F238E27FC236}">
                <a16:creationId xmlns:a16="http://schemas.microsoft.com/office/drawing/2014/main" id="{47E21CB1-E9D6-46CB-9127-D01AEE1C5697}"/>
              </a:ext>
            </a:extLst>
          </p:cNvPr>
          <p:cNvSpPr txBox="1"/>
          <p:nvPr/>
        </p:nvSpPr>
        <p:spPr>
          <a:xfrm>
            <a:off x="140750" y="4766237"/>
            <a:ext cx="8619122" cy="276999"/>
          </a:xfrm>
          <a:prstGeom prst="rect">
            <a:avLst/>
          </a:prstGeom>
          <a:gradFill>
            <a:gsLst>
              <a:gs pos="74000">
                <a:srgbClr val="92D050"/>
              </a:gs>
              <a:gs pos="63000">
                <a:srgbClr val="00B0F0"/>
              </a:gs>
              <a:gs pos="35000">
                <a:srgbClr val="00B0F0"/>
              </a:gs>
              <a:gs pos="24000">
                <a:srgbClr val="FFFF00"/>
              </a:gs>
              <a:gs pos="0">
                <a:srgbClr val="FFFF00"/>
              </a:gs>
              <a:gs pos="100000">
                <a:srgbClr val="92D050"/>
              </a:gs>
            </a:gsLst>
            <a:lin ang="0" scaled="0"/>
          </a:gradFill>
        </p:spPr>
        <p:txBody>
          <a:bodyPr wrap="square" rtlCol="0">
            <a:spAutoFit/>
          </a:bodyPr>
          <a:lstStyle/>
          <a:p>
            <a:pPr algn="ctr"/>
            <a:r>
              <a:rPr lang="fr-FR" sz="1200" b="1" dirty="0"/>
              <a:t>Imagerie optique</a:t>
            </a:r>
            <a:endParaRPr lang="fr-FR" sz="1200" dirty="0"/>
          </a:p>
        </p:txBody>
      </p:sp>
    </p:spTree>
    <p:extLst>
      <p:ext uri="{BB962C8B-B14F-4D97-AF65-F5344CB8AC3E}">
        <p14:creationId xmlns:p14="http://schemas.microsoft.com/office/powerpoint/2010/main" val="295892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4"/>
          <p:cNvSpPr>
            <a:spLocks noGrp="1"/>
          </p:cNvSpPr>
          <p:nvPr>
            <p:ph type="sldNum" sz="quarter" idx="11"/>
          </p:nvPr>
        </p:nvSpPr>
        <p:spPr>
          <a:noFill/>
        </p:spPr>
        <p:txBody>
          <a:bodyPr/>
          <a:lstStyle>
            <a:lvl1pPr eaLnBrk="0" hangingPunct="0">
              <a:spcBef>
                <a:spcPct val="20000"/>
              </a:spcBef>
              <a:buClr>
                <a:schemeClr val="bg2"/>
              </a:buClr>
              <a:buSzPct val="75000"/>
              <a:buFont typeface="Wingdings 2" pitchFamily="18" charset="2"/>
              <a:defRPr sz="2400" b="1">
                <a:solidFill>
                  <a:schemeClr val="bg2"/>
                </a:solidFill>
                <a:latin typeface="Arial" pitchFamily="34" charset="0"/>
              </a:defRPr>
            </a:lvl1pPr>
            <a:lvl2pPr marL="742950" indent="-285750" eaLnBrk="0" hangingPunct="0">
              <a:spcBef>
                <a:spcPct val="20000"/>
              </a:spcBef>
              <a:buClr>
                <a:schemeClr val="bg2"/>
              </a:buClr>
              <a:buSzPct val="75000"/>
              <a:buFont typeface="Wingdings 2" pitchFamily="18" charset="2"/>
              <a:defRPr sz="2400" b="1">
                <a:solidFill>
                  <a:schemeClr val="tx2"/>
                </a:solidFill>
                <a:latin typeface="Arial" pitchFamily="34" charset="0"/>
              </a:defRPr>
            </a:lvl2pPr>
            <a:lvl3pPr marL="1143000" indent="-228600" eaLnBrk="0" hangingPunct="0">
              <a:spcBef>
                <a:spcPct val="20000"/>
              </a:spcBef>
              <a:buClr>
                <a:schemeClr val="bg2"/>
              </a:buClr>
              <a:buSzPct val="75000"/>
              <a:buFont typeface="Wingdings 2" pitchFamily="18" charset="2"/>
              <a:defRPr sz="2400" b="1">
                <a:solidFill>
                  <a:schemeClr val="tx2"/>
                </a:solidFill>
                <a:latin typeface="Arial" pitchFamily="34" charset="0"/>
              </a:defRPr>
            </a:lvl3pPr>
            <a:lvl4pPr marL="1600200" indent="-228600" eaLnBrk="0" hangingPunct="0">
              <a:spcBef>
                <a:spcPct val="20000"/>
              </a:spcBef>
              <a:buClr>
                <a:schemeClr val="bg2"/>
              </a:buClr>
              <a:buSzPct val="75000"/>
              <a:buFont typeface="Wingdings 2" pitchFamily="18" charset="2"/>
              <a:defRPr sz="2400" b="1">
                <a:solidFill>
                  <a:schemeClr val="tx2"/>
                </a:solidFill>
                <a:latin typeface="Arial" pitchFamily="34" charset="0"/>
              </a:defRPr>
            </a:lvl4pPr>
            <a:lvl5pPr marL="2057400" indent="-228600" eaLnBrk="0" hangingPunct="0">
              <a:spcBef>
                <a:spcPct val="20000"/>
              </a:spcBef>
              <a:buClr>
                <a:schemeClr val="bg2"/>
              </a:buClr>
              <a:buSzPct val="75000"/>
              <a:buFont typeface="Wingdings 2" pitchFamily="18" charset="2"/>
              <a:defRPr sz="2400" b="1">
                <a:solidFill>
                  <a:schemeClr val="tx2"/>
                </a:solidFill>
                <a:latin typeface="Arial" pitchFamily="34" charset="0"/>
              </a:defRPr>
            </a:lvl5pPr>
            <a:lvl6pPr marL="2514600" indent="-228600" eaLnBrk="0" fontAlgn="base" hangingPunct="0">
              <a:spcBef>
                <a:spcPct val="20000"/>
              </a:spcBef>
              <a:spcAft>
                <a:spcPct val="0"/>
              </a:spcAft>
              <a:buClr>
                <a:schemeClr val="bg2"/>
              </a:buClr>
              <a:buSzPct val="75000"/>
              <a:buFont typeface="Wingdings 2" pitchFamily="18" charset="2"/>
              <a:defRPr sz="2400" b="1">
                <a:solidFill>
                  <a:schemeClr val="tx2"/>
                </a:solidFill>
                <a:latin typeface="Arial" pitchFamily="34" charset="0"/>
              </a:defRPr>
            </a:lvl6pPr>
            <a:lvl7pPr marL="2971800" indent="-228600" eaLnBrk="0" fontAlgn="base" hangingPunct="0">
              <a:spcBef>
                <a:spcPct val="20000"/>
              </a:spcBef>
              <a:spcAft>
                <a:spcPct val="0"/>
              </a:spcAft>
              <a:buClr>
                <a:schemeClr val="bg2"/>
              </a:buClr>
              <a:buSzPct val="75000"/>
              <a:buFont typeface="Wingdings 2" pitchFamily="18" charset="2"/>
              <a:defRPr sz="2400" b="1">
                <a:solidFill>
                  <a:schemeClr val="tx2"/>
                </a:solidFill>
                <a:latin typeface="Arial" pitchFamily="34" charset="0"/>
              </a:defRPr>
            </a:lvl7pPr>
            <a:lvl8pPr marL="3429000" indent="-228600" eaLnBrk="0" fontAlgn="base" hangingPunct="0">
              <a:spcBef>
                <a:spcPct val="20000"/>
              </a:spcBef>
              <a:spcAft>
                <a:spcPct val="0"/>
              </a:spcAft>
              <a:buClr>
                <a:schemeClr val="bg2"/>
              </a:buClr>
              <a:buSzPct val="75000"/>
              <a:buFont typeface="Wingdings 2" pitchFamily="18" charset="2"/>
              <a:defRPr sz="2400" b="1">
                <a:solidFill>
                  <a:schemeClr val="tx2"/>
                </a:solidFill>
                <a:latin typeface="Arial" pitchFamily="34" charset="0"/>
              </a:defRPr>
            </a:lvl8pPr>
            <a:lvl9pPr marL="3886200" indent="-228600" eaLnBrk="0" fontAlgn="base" hangingPunct="0">
              <a:spcBef>
                <a:spcPct val="20000"/>
              </a:spcBef>
              <a:spcAft>
                <a:spcPct val="0"/>
              </a:spcAft>
              <a:buClr>
                <a:schemeClr val="bg2"/>
              </a:buClr>
              <a:buSzPct val="75000"/>
              <a:buFont typeface="Wingdings 2" pitchFamily="18" charset="2"/>
              <a:defRPr sz="2400" b="1">
                <a:solidFill>
                  <a:schemeClr val="tx2"/>
                </a:solidFill>
                <a:latin typeface="Arial" pitchFamily="34" charset="0"/>
              </a:defRPr>
            </a:lvl9pPr>
          </a:lstStyle>
          <a:p>
            <a:pPr eaLnBrk="1" hangingPunct="1">
              <a:spcBef>
                <a:spcPct val="0"/>
              </a:spcBef>
              <a:buClrTx/>
              <a:buSzTx/>
              <a:buFontTx/>
              <a:buNone/>
            </a:pPr>
            <a:r>
              <a:rPr lang="fr-FR" altLang="fr-FR" sz="1200" b="0">
                <a:solidFill>
                  <a:schemeClr val="tx2"/>
                </a:solidFill>
              </a:rPr>
              <a:t>Page </a:t>
            </a:r>
            <a:fld id="{09D2E670-2454-4656-9254-0F8AA734B0D2}" type="slidenum">
              <a:rPr lang="fr-FR" altLang="fr-FR" sz="1200" b="0" smtClean="0">
                <a:solidFill>
                  <a:schemeClr val="tx2"/>
                </a:solidFill>
              </a:rPr>
              <a:pPr eaLnBrk="1" hangingPunct="1">
                <a:spcBef>
                  <a:spcPct val="0"/>
                </a:spcBef>
                <a:buClrTx/>
                <a:buSzTx/>
                <a:buFontTx/>
                <a:buNone/>
              </a:pPr>
              <a:t>4</a:t>
            </a:fld>
            <a:endParaRPr lang="fr-FR" altLang="fr-FR" sz="1200" b="0">
              <a:solidFill>
                <a:schemeClr val="tx2"/>
              </a:solidFill>
            </a:endParaRPr>
          </a:p>
        </p:txBody>
      </p:sp>
      <p:sp>
        <p:nvSpPr>
          <p:cNvPr id="3" name="Titre 2"/>
          <p:cNvSpPr>
            <a:spLocks noGrp="1"/>
          </p:cNvSpPr>
          <p:nvPr>
            <p:ph type="title"/>
          </p:nvPr>
        </p:nvSpPr>
        <p:spPr/>
        <p:txBody>
          <a:bodyPr/>
          <a:lstStyle/>
          <a:p>
            <a:r>
              <a:rPr lang="fr-FR" dirty="0"/>
              <a:t>Les </a:t>
            </a:r>
            <a:r>
              <a:rPr lang="fr-FR" dirty="0" err="1"/>
              <a:t>Ues</a:t>
            </a:r>
            <a:r>
              <a:rPr lang="fr-FR" dirty="0"/>
              <a:t> </a:t>
            </a:r>
            <a:r>
              <a:rPr lang="fr-FR" dirty="0" err="1"/>
              <a:t>coeur</a:t>
            </a:r>
            <a:endParaRPr lang="en-GB" dirty="0"/>
          </a:p>
        </p:txBody>
      </p:sp>
      <p:grpSp>
        <p:nvGrpSpPr>
          <p:cNvPr id="6" name="Groupe 5"/>
          <p:cNvGrpSpPr/>
          <p:nvPr/>
        </p:nvGrpSpPr>
        <p:grpSpPr>
          <a:xfrm>
            <a:off x="219959" y="1151039"/>
            <a:ext cx="8619122" cy="876300"/>
            <a:chOff x="175225" y="4208884"/>
            <a:chExt cx="8007732" cy="876300"/>
          </a:xfrm>
        </p:grpSpPr>
        <p:sp>
          <p:nvSpPr>
            <p:cNvPr id="12" name="Rectangle 11"/>
            <p:cNvSpPr/>
            <p:nvPr/>
          </p:nvSpPr>
          <p:spPr>
            <a:xfrm>
              <a:off x="175225" y="4208884"/>
              <a:ext cx="2366663" cy="876300"/>
            </a:xfrm>
            <a:prstGeom prst="rect">
              <a:avLst/>
            </a:prstGeom>
            <a:solidFill>
              <a:srgbClr val="FFFF00"/>
            </a:solidFill>
            <a:ln w="28575" cap="flat" cmpd="sng">
              <a:solidFill>
                <a:srgbClr val="000000"/>
              </a:solidFill>
              <a:prstDash val="solid"/>
              <a:round/>
              <a:headEnd type="none" w="med" len="med"/>
              <a:tailEnd type="none" w="med" len="med"/>
            </a:ln>
          </p:spPr>
          <p:txBody>
            <a:bodyPr wrap="square" lIns="91425" tIns="45700" rIns="91425" bIns="45700" anchor="ctr" anchorCtr="0"/>
            <a:lstStyle/>
            <a:p>
              <a:pPr algn="ctr">
                <a:spcAft>
                  <a:spcPts val="0"/>
                </a:spcAft>
              </a:pPr>
              <a:r>
                <a:rPr lang="fr-FR" sz="1400" dirty="0">
                  <a:solidFill>
                    <a:srgbClr val="000000"/>
                  </a:solidFill>
                  <a:ea typeface="Arial"/>
                </a:rPr>
                <a:t>Interaction physique avec l’environnement</a:t>
              </a:r>
              <a:endParaRPr lang="en-GB" sz="1400" dirty="0">
                <a:solidFill>
                  <a:srgbClr val="000000"/>
                </a:solidFill>
                <a:ea typeface="Arial"/>
              </a:endParaRPr>
            </a:p>
          </p:txBody>
        </p:sp>
        <p:sp>
          <p:nvSpPr>
            <p:cNvPr id="13" name="Rectangle 12"/>
            <p:cNvSpPr/>
            <p:nvPr/>
          </p:nvSpPr>
          <p:spPr>
            <a:xfrm>
              <a:off x="2944876" y="4208884"/>
              <a:ext cx="2520279" cy="876300"/>
            </a:xfrm>
            <a:prstGeom prst="rect">
              <a:avLst/>
            </a:prstGeom>
            <a:solidFill>
              <a:srgbClr val="00B0F0"/>
            </a:solidFill>
            <a:ln w="28575" cap="flat" cmpd="sng">
              <a:solidFill>
                <a:srgbClr val="000000"/>
              </a:solidFill>
              <a:prstDash val="solid"/>
              <a:round/>
              <a:headEnd type="none" w="med" len="med"/>
              <a:tailEnd type="none" w="med" len="med"/>
            </a:ln>
          </p:spPr>
          <p:txBody>
            <a:bodyPr wrap="square" lIns="91425" tIns="45700" rIns="91425" bIns="45700" anchor="ctr" anchorCtr="0"/>
            <a:lstStyle/>
            <a:p>
              <a:pPr algn="ctr">
                <a:spcAft>
                  <a:spcPts val="0"/>
                </a:spcAft>
              </a:pPr>
              <a:r>
                <a:rPr lang="fr-FR" sz="1400" dirty="0">
                  <a:solidFill>
                    <a:srgbClr val="000000"/>
                  </a:solidFill>
                  <a:effectLst/>
                  <a:latin typeface="Arial"/>
                  <a:ea typeface="Arial"/>
                </a:rPr>
                <a:t>Captation et prétraitement analogique et numérique</a:t>
              </a:r>
              <a:endParaRPr lang="en-GB" sz="1400" dirty="0">
                <a:solidFill>
                  <a:srgbClr val="000000"/>
                </a:solidFill>
                <a:effectLst/>
                <a:latin typeface="Arial"/>
                <a:ea typeface="Arial"/>
              </a:endParaRPr>
            </a:p>
          </p:txBody>
        </p:sp>
        <p:sp>
          <p:nvSpPr>
            <p:cNvPr id="14" name="Rectangle 13"/>
            <p:cNvSpPr/>
            <p:nvPr/>
          </p:nvSpPr>
          <p:spPr>
            <a:xfrm>
              <a:off x="5793993" y="4208884"/>
              <a:ext cx="2388964" cy="876300"/>
            </a:xfrm>
            <a:prstGeom prst="rect">
              <a:avLst/>
            </a:prstGeom>
            <a:solidFill>
              <a:srgbClr val="92D050"/>
            </a:solidFill>
            <a:ln w="28575" cap="flat" cmpd="sng">
              <a:solidFill>
                <a:srgbClr val="000000"/>
              </a:solidFill>
              <a:prstDash val="solid"/>
              <a:round/>
              <a:headEnd type="none" w="med" len="med"/>
              <a:tailEnd type="none" w="med" len="med"/>
            </a:ln>
          </p:spPr>
          <p:txBody>
            <a:bodyPr wrap="square" lIns="91425" tIns="45700" rIns="91425" bIns="45700" anchor="ctr" anchorCtr="0"/>
            <a:lstStyle/>
            <a:p>
              <a:pPr algn="ctr"/>
              <a:r>
                <a:rPr lang="fr-FR" sz="1400" dirty="0">
                  <a:solidFill>
                    <a:srgbClr val="000000"/>
                  </a:solidFill>
                  <a:latin typeface="Arial"/>
                  <a:ea typeface="Arial"/>
                </a:rPr>
                <a:t>Analyse de</a:t>
              </a:r>
              <a:r>
                <a:rPr lang="fr-FR" sz="1400" dirty="0">
                  <a:solidFill>
                    <a:srgbClr val="000000"/>
                  </a:solidFill>
                  <a:effectLst/>
                  <a:latin typeface="Arial"/>
                  <a:ea typeface="Arial"/>
                </a:rPr>
                <a:t> l’information </a:t>
              </a:r>
              <a:endParaRPr lang="en-GB" sz="1400" dirty="0">
                <a:solidFill>
                  <a:srgbClr val="000000"/>
                </a:solidFill>
                <a:latin typeface="Arial"/>
                <a:ea typeface="Arial"/>
              </a:endParaRPr>
            </a:p>
            <a:p>
              <a:pPr algn="ctr"/>
              <a:r>
                <a:rPr lang="fr-FR" sz="1400" dirty="0">
                  <a:solidFill>
                    <a:srgbClr val="000000"/>
                  </a:solidFill>
                  <a:latin typeface="Arial"/>
                  <a:ea typeface="Arial"/>
                </a:rPr>
                <a:t>&amp; traitements</a:t>
              </a:r>
              <a:r>
                <a:rPr lang="fr-FR" sz="1400" dirty="0">
                  <a:solidFill>
                    <a:srgbClr val="000000"/>
                  </a:solidFill>
                  <a:effectLst/>
                  <a:latin typeface="Arial"/>
                  <a:ea typeface="Arial"/>
                </a:rPr>
                <a:t> avancés</a:t>
              </a:r>
              <a:endParaRPr lang="en-GB" sz="1400" dirty="0">
                <a:solidFill>
                  <a:srgbClr val="000000"/>
                </a:solidFill>
                <a:effectLst/>
                <a:latin typeface="Arial"/>
                <a:ea typeface="Arial"/>
                <a:cs typeface="Arial"/>
              </a:endParaRPr>
            </a:p>
          </p:txBody>
        </p:sp>
        <p:cxnSp>
          <p:nvCxnSpPr>
            <p:cNvPr id="15" name="Connecteur droit avec flèche 14"/>
            <p:cNvCxnSpPr>
              <a:stCxn id="12" idx="3"/>
              <a:endCxn id="13" idx="1"/>
            </p:cNvCxnSpPr>
            <p:nvPr/>
          </p:nvCxnSpPr>
          <p:spPr>
            <a:xfrm>
              <a:off x="2541888" y="4647034"/>
              <a:ext cx="402988" cy="0"/>
            </a:xfrm>
            <a:prstGeom prst="straightConnector1">
              <a:avLst/>
            </a:prstGeom>
            <a:noFill/>
            <a:ln w="28575" cap="flat" cmpd="sng">
              <a:solidFill>
                <a:schemeClr val="accent1"/>
              </a:solidFill>
              <a:prstDash val="solid"/>
              <a:round/>
              <a:headEnd type="none" w="med" len="med"/>
              <a:tailEnd type="stealth" w="lg" len="lg"/>
            </a:ln>
          </p:spPr>
        </p:cxnSp>
        <p:cxnSp>
          <p:nvCxnSpPr>
            <p:cNvPr id="16" name="Connecteur droit avec flèche 15"/>
            <p:cNvCxnSpPr>
              <a:stCxn id="13" idx="3"/>
              <a:endCxn id="14" idx="1"/>
            </p:cNvCxnSpPr>
            <p:nvPr/>
          </p:nvCxnSpPr>
          <p:spPr>
            <a:xfrm>
              <a:off x="5465155" y="4647034"/>
              <a:ext cx="328838" cy="0"/>
            </a:xfrm>
            <a:prstGeom prst="straightConnector1">
              <a:avLst/>
            </a:prstGeom>
            <a:noFill/>
            <a:ln w="28575" cap="flat" cmpd="sng">
              <a:solidFill>
                <a:schemeClr val="accent1"/>
              </a:solidFill>
              <a:prstDash val="solid"/>
              <a:round/>
              <a:headEnd type="none" w="med" len="med"/>
              <a:tailEnd type="stealth" w="lg" len="lg"/>
            </a:ln>
          </p:spPr>
        </p:cxnSp>
      </p:grpSp>
      <p:sp>
        <p:nvSpPr>
          <p:cNvPr id="40" name="Rectangle 39">
            <a:extLst>
              <a:ext uri="{FF2B5EF4-FFF2-40B4-BE49-F238E27FC236}">
                <a16:creationId xmlns:a16="http://schemas.microsoft.com/office/drawing/2014/main" id="{0C8A6C46-272B-47C9-963E-AA8360AD1845}"/>
              </a:ext>
            </a:extLst>
          </p:cNvPr>
          <p:cNvSpPr/>
          <p:nvPr/>
        </p:nvSpPr>
        <p:spPr>
          <a:xfrm>
            <a:off x="365817" y="2208397"/>
            <a:ext cx="2351276" cy="646331"/>
          </a:xfrm>
          <a:prstGeom prst="rect">
            <a:avLst/>
          </a:prstGeom>
        </p:spPr>
        <p:txBody>
          <a:bodyPr wrap="square">
            <a:spAutoFit/>
          </a:bodyPr>
          <a:lstStyle/>
          <a:p>
            <a:pPr algn="ctr"/>
            <a:r>
              <a:rPr lang="fr-FR" sz="1200" b="1" dirty="0">
                <a:solidFill>
                  <a:srgbClr val="FF0000"/>
                </a:solidFill>
              </a:rPr>
              <a:t>UE cœur A : PCPO</a:t>
            </a:r>
          </a:p>
          <a:p>
            <a:pPr algn="ctr"/>
            <a:r>
              <a:rPr lang="fr-FR" sz="1200" b="1" dirty="0"/>
              <a:t>Physique des capteurs et de la propagation des ondes</a:t>
            </a:r>
          </a:p>
        </p:txBody>
      </p:sp>
      <p:sp>
        <p:nvSpPr>
          <p:cNvPr id="41" name="ZoneTexte 40">
            <a:extLst>
              <a:ext uri="{FF2B5EF4-FFF2-40B4-BE49-F238E27FC236}">
                <a16:creationId xmlns:a16="http://schemas.microsoft.com/office/drawing/2014/main" id="{70103046-C765-441F-8A39-66F12F3BD73C}"/>
              </a:ext>
            </a:extLst>
          </p:cNvPr>
          <p:cNvSpPr txBox="1"/>
          <p:nvPr/>
        </p:nvSpPr>
        <p:spPr>
          <a:xfrm rot="18922135">
            <a:off x="3412" y="3293716"/>
            <a:ext cx="1021433" cy="276999"/>
          </a:xfrm>
          <a:prstGeom prst="rect">
            <a:avLst/>
          </a:prstGeom>
          <a:noFill/>
        </p:spPr>
        <p:txBody>
          <a:bodyPr wrap="none" rtlCol="0">
            <a:spAutoFit/>
          </a:bodyPr>
          <a:lstStyle/>
          <a:p>
            <a:r>
              <a:rPr lang="fr-FR" sz="1200" b="1" dirty="0"/>
              <a:t>Généralités</a:t>
            </a:r>
          </a:p>
        </p:txBody>
      </p:sp>
      <p:sp>
        <p:nvSpPr>
          <p:cNvPr id="42" name="ZoneTexte 41">
            <a:extLst>
              <a:ext uri="{FF2B5EF4-FFF2-40B4-BE49-F238E27FC236}">
                <a16:creationId xmlns:a16="http://schemas.microsoft.com/office/drawing/2014/main" id="{A0DCC520-40BB-47F6-9DCD-902ADC05E799}"/>
              </a:ext>
            </a:extLst>
          </p:cNvPr>
          <p:cNvSpPr txBox="1"/>
          <p:nvPr/>
        </p:nvSpPr>
        <p:spPr>
          <a:xfrm rot="19064089">
            <a:off x="311051" y="4082785"/>
            <a:ext cx="373820" cy="261610"/>
          </a:xfrm>
          <a:prstGeom prst="rect">
            <a:avLst/>
          </a:prstGeom>
          <a:noFill/>
        </p:spPr>
        <p:txBody>
          <a:bodyPr wrap="none" rtlCol="0">
            <a:spAutoFit/>
          </a:bodyPr>
          <a:lstStyle/>
          <a:p>
            <a:r>
              <a:rPr lang="fr-FR" sz="1100" b="1" dirty="0"/>
              <a:t>RF</a:t>
            </a:r>
          </a:p>
        </p:txBody>
      </p:sp>
      <p:sp>
        <p:nvSpPr>
          <p:cNvPr id="43" name="ZoneTexte 42">
            <a:extLst>
              <a:ext uri="{FF2B5EF4-FFF2-40B4-BE49-F238E27FC236}">
                <a16:creationId xmlns:a16="http://schemas.microsoft.com/office/drawing/2014/main" id="{0C8E8F6F-6EA6-451D-B196-1A474B1EC940}"/>
              </a:ext>
            </a:extLst>
          </p:cNvPr>
          <p:cNvSpPr txBox="1"/>
          <p:nvPr/>
        </p:nvSpPr>
        <p:spPr>
          <a:xfrm rot="18587180">
            <a:off x="93974" y="4881810"/>
            <a:ext cx="768159" cy="276999"/>
          </a:xfrm>
          <a:prstGeom prst="rect">
            <a:avLst/>
          </a:prstGeom>
          <a:noFill/>
        </p:spPr>
        <p:txBody>
          <a:bodyPr wrap="none" rtlCol="0">
            <a:spAutoFit/>
          </a:bodyPr>
          <a:lstStyle/>
          <a:p>
            <a:r>
              <a:rPr lang="fr-FR" sz="1200" b="1" dirty="0"/>
              <a:t>Optique</a:t>
            </a:r>
          </a:p>
        </p:txBody>
      </p:sp>
      <p:sp>
        <p:nvSpPr>
          <p:cNvPr id="44" name="ZoneTexte 43">
            <a:extLst>
              <a:ext uri="{FF2B5EF4-FFF2-40B4-BE49-F238E27FC236}">
                <a16:creationId xmlns:a16="http://schemas.microsoft.com/office/drawing/2014/main" id="{F86F9BA1-22A3-4936-9915-6B0A842D4277}"/>
              </a:ext>
            </a:extLst>
          </p:cNvPr>
          <p:cNvSpPr txBox="1"/>
          <p:nvPr/>
        </p:nvSpPr>
        <p:spPr>
          <a:xfrm>
            <a:off x="705644" y="3913508"/>
            <a:ext cx="2200594" cy="600164"/>
          </a:xfrm>
          <a:prstGeom prst="rect">
            <a:avLst/>
          </a:prstGeom>
          <a:noFill/>
        </p:spPr>
        <p:txBody>
          <a:bodyPr wrap="square" rtlCol="0">
            <a:spAutoFit/>
          </a:bodyPr>
          <a:lstStyle/>
          <a:p>
            <a:pPr marL="171450" indent="-171450">
              <a:buFont typeface="Wingdings" panose="05000000000000000000" pitchFamily="2" charset="2"/>
              <a:buChar char="§"/>
            </a:pPr>
            <a:r>
              <a:rPr lang="fr-FR" sz="1100" b="1" dirty="0"/>
              <a:t>Propagation RF guidée</a:t>
            </a:r>
          </a:p>
          <a:p>
            <a:pPr marL="171450" indent="-171450">
              <a:buFont typeface="Wingdings" panose="05000000000000000000" pitchFamily="2" charset="2"/>
              <a:buChar char="§"/>
            </a:pPr>
            <a:endParaRPr lang="fr-FR" sz="1100" b="1" dirty="0"/>
          </a:p>
          <a:p>
            <a:pPr marL="171450" indent="-171450">
              <a:buFont typeface="Wingdings" panose="05000000000000000000" pitchFamily="2" charset="2"/>
              <a:buChar char="§"/>
            </a:pPr>
            <a:r>
              <a:rPr lang="fr-FR" sz="1100" b="1" dirty="0"/>
              <a:t>Propagation RF libre</a:t>
            </a:r>
          </a:p>
        </p:txBody>
      </p:sp>
      <p:sp>
        <p:nvSpPr>
          <p:cNvPr id="45" name="ZoneTexte 44">
            <a:extLst>
              <a:ext uri="{FF2B5EF4-FFF2-40B4-BE49-F238E27FC236}">
                <a16:creationId xmlns:a16="http://schemas.microsoft.com/office/drawing/2014/main" id="{78C19536-F3DA-4E68-8990-B747EC42E543}"/>
              </a:ext>
            </a:extLst>
          </p:cNvPr>
          <p:cNvSpPr txBox="1"/>
          <p:nvPr/>
        </p:nvSpPr>
        <p:spPr>
          <a:xfrm>
            <a:off x="724848" y="2896926"/>
            <a:ext cx="2099706" cy="769441"/>
          </a:xfrm>
          <a:prstGeom prst="rect">
            <a:avLst/>
          </a:prstGeom>
          <a:noFill/>
        </p:spPr>
        <p:txBody>
          <a:bodyPr wrap="square" rtlCol="0">
            <a:spAutoFit/>
          </a:bodyPr>
          <a:lstStyle/>
          <a:p>
            <a:pPr marL="171450" indent="-171450">
              <a:buFont typeface="Wingdings" panose="05000000000000000000" pitchFamily="2" charset="2"/>
              <a:buChar char="§"/>
            </a:pPr>
            <a:r>
              <a:rPr lang="fr-FR" sz="1100" b="1" dirty="0"/>
              <a:t>Propriétés des milieux de propagation</a:t>
            </a:r>
          </a:p>
          <a:p>
            <a:pPr marL="171450" indent="-171450">
              <a:buFont typeface="Wingdings" panose="05000000000000000000" pitchFamily="2" charset="2"/>
              <a:buChar char="§"/>
            </a:pPr>
            <a:endParaRPr lang="fr-FR" sz="1100" b="1" dirty="0"/>
          </a:p>
          <a:p>
            <a:pPr marL="171450" indent="-171450">
              <a:buFont typeface="Wingdings" panose="05000000000000000000" pitchFamily="2" charset="2"/>
              <a:buChar char="§"/>
            </a:pPr>
            <a:r>
              <a:rPr lang="fr-FR" sz="1100" b="1" dirty="0"/>
              <a:t>Interaction ondes-milieux</a:t>
            </a:r>
          </a:p>
        </p:txBody>
      </p:sp>
      <p:sp>
        <p:nvSpPr>
          <p:cNvPr id="46" name="ZoneTexte 45">
            <a:extLst>
              <a:ext uri="{FF2B5EF4-FFF2-40B4-BE49-F238E27FC236}">
                <a16:creationId xmlns:a16="http://schemas.microsoft.com/office/drawing/2014/main" id="{5DF31AA8-B9A7-4C2E-8D10-EF651677CC1E}"/>
              </a:ext>
            </a:extLst>
          </p:cNvPr>
          <p:cNvSpPr txBox="1"/>
          <p:nvPr/>
        </p:nvSpPr>
        <p:spPr>
          <a:xfrm>
            <a:off x="708153" y="4633519"/>
            <a:ext cx="2440970" cy="938719"/>
          </a:xfrm>
          <a:prstGeom prst="rect">
            <a:avLst/>
          </a:prstGeom>
          <a:noFill/>
        </p:spPr>
        <p:txBody>
          <a:bodyPr wrap="square" rtlCol="0">
            <a:spAutoFit/>
          </a:bodyPr>
          <a:lstStyle/>
          <a:p>
            <a:pPr marL="171450" indent="-171450">
              <a:buFont typeface="Wingdings" panose="05000000000000000000" pitchFamily="2" charset="2"/>
              <a:buChar char="§"/>
            </a:pPr>
            <a:r>
              <a:rPr lang="fr-FR" sz="1100" b="1" dirty="0"/>
              <a:t>Propagation Optique guidée</a:t>
            </a:r>
          </a:p>
          <a:p>
            <a:pPr marL="171450" indent="-171450">
              <a:buFont typeface="Wingdings" panose="05000000000000000000" pitchFamily="2" charset="2"/>
              <a:buChar char="§"/>
            </a:pPr>
            <a:endParaRPr lang="fr-FR" sz="1100" dirty="0"/>
          </a:p>
          <a:p>
            <a:pPr marL="171450" indent="-171450">
              <a:buFont typeface="Wingdings" panose="05000000000000000000" pitchFamily="2" charset="2"/>
              <a:buChar char="§"/>
            </a:pPr>
            <a:r>
              <a:rPr lang="fr-FR" sz="1100" b="1" dirty="0"/>
              <a:t>Interface physique optique (capteur)</a:t>
            </a:r>
          </a:p>
          <a:p>
            <a:pPr marL="171450" indent="-171450">
              <a:buFont typeface="Wingdings" panose="05000000000000000000" pitchFamily="2" charset="2"/>
              <a:buChar char="§"/>
            </a:pPr>
            <a:endParaRPr lang="fr-FR" sz="1100" b="1" dirty="0"/>
          </a:p>
        </p:txBody>
      </p:sp>
      <p:sp>
        <p:nvSpPr>
          <p:cNvPr id="47" name="Rectangle 46">
            <a:extLst>
              <a:ext uri="{FF2B5EF4-FFF2-40B4-BE49-F238E27FC236}">
                <a16:creationId xmlns:a16="http://schemas.microsoft.com/office/drawing/2014/main" id="{38A80A66-255C-41E6-8CED-21CEE86FE393}"/>
              </a:ext>
            </a:extLst>
          </p:cNvPr>
          <p:cNvSpPr/>
          <p:nvPr/>
        </p:nvSpPr>
        <p:spPr>
          <a:xfrm>
            <a:off x="3493798" y="2205879"/>
            <a:ext cx="1944216" cy="646331"/>
          </a:xfrm>
          <a:prstGeom prst="rect">
            <a:avLst/>
          </a:prstGeom>
        </p:spPr>
        <p:txBody>
          <a:bodyPr wrap="square">
            <a:spAutoFit/>
          </a:bodyPr>
          <a:lstStyle/>
          <a:p>
            <a:pPr algn="ctr"/>
            <a:r>
              <a:rPr lang="fr-FR" sz="1200" b="1" dirty="0">
                <a:solidFill>
                  <a:srgbClr val="FF0000"/>
                </a:solidFill>
              </a:rPr>
              <a:t>UE cœur B : AMRC </a:t>
            </a:r>
          </a:p>
          <a:p>
            <a:pPr algn="ctr"/>
            <a:r>
              <a:rPr lang="fr-FR" sz="1200" b="1" dirty="0"/>
              <a:t>Architecture matérielle  et réseaux de capteurs</a:t>
            </a:r>
            <a:endParaRPr lang="fr-FR" sz="1200" dirty="0"/>
          </a:p>
        </p:txBody>
      </p:sp>
      <p:sp>
        <p:nvSpPr>
          <p:cNvPr id="48" name="Rectangle à coins arrondis 14">
            <a:extLst>
              <a:ext uri="{FF2B5EF4-FFF2-40B4-BE49-F238E27FC236}">
                <a16:creationId xmlns:a16="http://schemas.microsoft.com/office/drawing/2014/main" id="{C9E0DFC8-B91B-4EA4-8B89-484E37A231E0}"/>
              </a:ext>
            </a:extLst>
          </p:cNvPr>
          <p:cNvSpPr/>
          <p:nvPr/>
        </p:nvSpPr>
        <p:spPr>
          <a:xfrm>
            <a:off x="125843" y="2227891"/>
            <a:ext cx="2811020" cy="3344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91B9A4DC-4D95-45C9-80FF-766C1B66EDFF}"/>
              </a:ext>
            </a:extLst>
          </p:cNvPr>
          <p:cNvSpPr txBox="1"/>
          <p:nvPr/>
        </p:nvSpPr>
        <p:spPr>
          <a:xfrm rot="18779576">
            <a:off x="3331290" y="3122547"/>
            <a:ext cx="619080" cy="276999"/>
          </a:xfrm>
          <a:prstGeom prst="rect">
            <a:avLst/>
          </a:prstGeom>
          <a:noFill/>
        </p:spPr>
        <p:txBody>
          <a:bodyPr wrap="none" rtlCol="0">
            <a:spAutoFit/>
          </a:bodyPr>
          <a:lstStyle/>
          <a:p>
            <a:r>
              <a:rPr lang="fr-FR" sz="1200" b="1" dirty="0"/>
              <a:t>Radar</a:t>
            </a:r>
          </a:p>
        </p:txBody>
      </p:sp>
      <p:sp>
        <p:nvSpPr>
          <p:cNvPr id="50" name="ZoneTexte 49">
            <a:extLst>
              <a:ext uri="{FF2B5EF4-FFF2-40B4-BE49-F238E27FC236}">
                <a16:creationId xmlns:a16="http://schemas.microsoft.com/office/drawing/2014/main" id="{614768CB-0E12-4783-945B-B2CD94D1B5D0}"/>
              </a:ext>
            </a:extLst>
          </p:cNvPr>
          <p:cNvSpPr txBox="1"/>
          <p:nvPr/>
        </p:nvSpPr>
        <p:spPr>
          <a:xfrm>
            <a:off x="4064116" y="2933539"/>
            <a:ext cx="1515158" cy="430887"/>
          </a:xfrm>
          <a:prstGeom prst="rect">
            <a:avLst/>
          </a:prstGeom>
          <a:noFill/>
        </p:spPr>
        <p:txBody>
          <a:bodyPr wrap="none" rtlCol="0">
            <a:spAutoFit/>
          </a:bodyPr>
          <a:lstStyle/>
          <a:p>
            <a:pPr marL="171450" indent="-171450">
              <a:buFont typeface="Wingdings" panose="05000000000000000000" pitchFamily="2" charset="2"/>
              <a:buChar char="§"/>
            </a:pPr>
            <a:r>
              <a:rPr lang="fr-FR" sz="1100" dirty="0"/>
              <a:t>Architecture radar </a:t>
            </a:r>
          </a:p>
          <a:p>
            <a:pPr marL="171450" indent="-171450">
              <a:buFont typeface="Wingdings" panose="05000000000000000000" pitchFamily="2" charset="2"/>
              <a:buChar char="§"/>
            </a:pPr>
            <a:r>
              <a:rPr lang="fr-FR" sz="1100" dirty="0"/>
              <a:t>Bilan radar</a:t>
            </a:r>
          </a:p>
        </p:txBody>
      </p:sp>
      <p:sp>
        <p:nvSpPr>
          <p:cNvPr id="53" name="ZoneTexte 52">
            <a:extLst>
              <a:ext uri="{FF2B5EF4-FFF2-40B4-BE49-F238E27FC236}">
                <a16:creationId xmlns:a16="http://schemas.microsoft.com/office/drawing/2014/main" id="{9592D44C-D86C-4F07-A136-AA3D5F4C8DCB}"/>
              </a:ext>
            </a:extLst>
          </p:cNvPr>
          <p:cNvSpPr txBox="1"/>
          <p:nvPr/>
        </p:nvSpPr>
        <p:spPr>
          <a:xfrm>
            <a:off x="4029040" y="5062159"/>
            <a:ext cx="1913741" cy="646331"/>
          </a:xfrm>
          <a:prstGeom prst="rect">
            <a:avLst/>
          </a:prstGeom>
          <a:noFill/>
        </p:spPr>
        <p:txBody>
          <a:bodyPr wrap="square" rtlCol="0">
            <a:spAutoFit/>
          </a:bodyPr>
          <a:lstStyle/>
          <a:p>
            <a:pPr marL="171450" indent="-171450">
              <a:buFont typeface="Wingdings" panose="05000000000000000000" pitchFamily="2" charset="2"/>
              <a:buChar char="§"/>
            </a:pPr>
            <a:r>
              <a:rPr lang="fr-FR" sz="1200" dirty="0"/>
              <a:t>Interférométrie</a:t>
            </a:r>
          </a:p>
          <a:p>
            <a:pPr marL="171450" indent="-171450">
              <a:buFont typeface="Wingdings" panose="05000000000000000000" pitchFamily="2" charset="2"/>
              <a:buChar char="§"/>
            </a:pPr>
            <a:r>
              <a:rPr lang="fr-FR" sz="1200" dirty="0"/>
              <a:t>Datation &amp; localisation</a:t>
            </a:r>
          </a:p>
          <a:p>
            <a:pPr marL="171450" indent="-171450">
              <a:buFont typeface="Wingdings" panose="05000000000000000000" pitchFamily="2" charset="2"/>
              <a:buChar char="§"/>
            </a:pPr>
            <a:r>
              <a:rPr lang="fr-FR" sz="1200" dirty="0"/>
              <a:t>transmission sans fil</a:t>
            </a:r>
          </a:p>
        </p:txBody>
      </p:sp>
      <p:sp>
        <p:nvSpPr>
          <p:cNvPr id="54" name="ZoneTexte 53">
            <a:extLst>
              <a:ext uri="{FF2B5EF4-FFF2-40B4-BE49-F238E27FC236}">
                <a16:creationId xmlns:a16="http://schemas.microsoft.com/office/drawing/2014/main" id="{6394A00F-89E2-4E84-B5B7-7908D5A56F46}"/>
              </a:ext>
            </a:extLst>
          </p:cNvPr>
          <p:cNvSpPr txBox="1"/>
          <p:nvPr/>
        </p:nvSpPr>
        <p:spPr>
          <a:xfrm rot="18771663">
            <a:off x="3138042" y="4224783"/>
            <a:ext cx="1005574" cy="646331"/>
          </a:xfrm>
          <a:prstGeom prst="rect">
            <a:avLst/>
          </a:prstGeom>
          <a:noFill/>
        </p:spPr>
        <p:txBody>
          <a:bodyPr wrap="square" rtlCol="0">
            <a:spAutoFit/>
          </a:bodyPr>
          <a:lstStyle/>
          <a:p>
            <a:r>
              <a:rPr lang="fr-FR" sz="1200" b="1" dirty="0"/>
              <a:t>Traitement numérique embarqué</a:t>
            </a:r>
          </a:p>
        </p:txBody>
      </p:sp>
      <p:sp>
        <p:nvSpPr>
          <p:cNvPr id="55" name="ZoneTexte 54">
            <a:extLst>
              <a:ext uri="{FF2B5EF4-FFF2-40B4-BE49-F238E27FC236}">
                <a16:creationId xmlns:a16="http://schemas.microsoft.com/office/drawing/2014/main" id="{BFAFB191-9095-42CF-863E-F7FA9947792A}"/>
              </a:ext>
            </a:extLst>
          </p:cNvPr>
          <p:cNvSpPr txBox="1"/>
          <p:nvPr/>
        </p:nvSpPr>
        <p:spPr>
          <a:xfrm rot="18796567">
            <a:off x="3370606" y="3654541"/>
            <a:ext cx="561372" cy="276999"/>
          </a:xfrm>
          <a:prstGeom prst="rect">
            <a:avLst/>
          </a:prstGeom>
          <a:noFill/>
        </p:spPr>
        <p:txBody>
          <a:bodyPr wrap="none" rtlCol="0">
            <a:spAutoFit/>
          </a:bodyPr>
          <a:lstStyle/>
          <a:p>
            <a:r>
              <a:rPr lang="fr-FR" sz="1200" b="1" dirty="0"/>
              <a:t>Lidar</a:t>
            </a:r>
          </a:p>
        </p:txBody>
      </p:sp>
      <p:sp>
        <p:nvSpPr>
          <p:cNvPr id="56" name="ZoneTexte 55">
            <a:extLst>
              <a:ext uri="{FF2B5EF4-FFF2-40B4-BE49-F238E27FC236}">
                <a16:creationId xmlns:a16="http://schemas.microsoft.com/office/drawing/2014/main" id="{7465F031-F80C-462E-8C4D-DE4B555E7832}"/>
              </a:ext>
            </a:extLst>
          </p:cNvPr>
          <p:cNvSpPr txBox="1"/>
          <p:nvPr/>
        </p:nvSpPr>
        <p:spPr>
          <a:xfrm>
            <a:off x="4031919" y="4160698"/>
            <a:ext cx="1899988" cy="646331"/>
          </a:xfrm>
          <a:prstGeom prst="rect">
            <a:avLst/>
          </a:prstGeom>
          <a:noFill/>
        </p:spPr>
        <p:txBody>
          <a:bodyPr wrap="square" rtlCol="0">
            <a:spAutoFit/>
          </a:bodyPr>
          <a:lstStyle/>
          <a:p>
            <a:pPr marL="171450" indent="-171450">
              <a:buFont typeface="Wingdings" panose="05000000000000000000" pitchFamily="2" charset="2"/>
              <a:buChar char="§"/>
            </a:pPr>
            <a:r>
              <a:rPr lang="fr-FR" sz="1200" dirty="0"/>
              <a:t>Architecture systèmes embarqués </a:t>
            </a:r>
          </a:p>
          <a:p>
            <a:pPr marL="171450" indent="-171450">
              <a:buFont typeface="Wingdings" panose="05000000000000000000" pitchFamily="2" charset="2"/>
              <a:buChar char="§"/>
            </a:pPr>
            <a:r>
              <a:rPr lang="fr-FR" sz="1200" dirty="0"/>
              <a:t>Programmation VHDL</a:t>
            </a:r>
          </a:p>
        </p:txBody>
      </p:sp>
      <p:sp>
        <p:nvSpPr>
          <p:cNvPr id="57" name="Rectangle à coins arrondis 26">
            <a:extLst>
              <a:ext uri="{FF2B5EF4-FFF2-40B4-BE49-F238E27FC236}">
                <a16:creationId xmlns:a16="http://schemas.microsoft.com/office/drawing/2014/main" id="{998BA689-AB0E-410F-B85C-CBDC858A9882}"/>
              </a:ext>
            </a:extLst>
          </p:cNvPr>
          <p:cNvSpPr/>
          <p:nvPr/>
        </p:nvSpPr>
        <p:spPr>
          <a:xfrm>
            <a:off x="3105292" y="2208397"/>
            <a:ext cx="2933416" cy="3621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à coins arrondis 27">
            <a:extLst>
              <a:ext uri="{FF2B5EF4-FFF2-40B4-BE49-F238E27FC236}">
                <a16:creationId xmlns:a16="http://schemas.microsoft.com/office/drawing/2014/main" id="{368032C7-D1CD-4985-B633-E0E3CB0F891F}"/>
              </a:ext>
            </a:extLst>
          </p:cNvPr>
          <p:cNvSpPr/>
          <p:nvPr/>
        </p:nvSpPr>
        <p:spPr>
          <a:xfrm>
            <a:off x="6176182" y="2209416"/>
            <a:ext cx="2808569" cy="36037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a:extLst>
              <a:ext uri="{FF2B5EF4-FFF2-40B4-BE49-F238E27FC236}">
                <a16:creationId xmlns:a16="http://schemas.microsoft.com/office/drawing/2014/main" id="{BA920864-16B9-42B6-8ADC-CEEBE5CBD5BC}"/>
              </a:ext>
            </a:extLst>
          </p:cNvPr>
          <p:cNvSpPr txBox="1"/>
          <p:nvPr/>
        </p:nvSpPr>
        <p:spPr>
          <a:xfrm>
            <a:off x="4048383" y="3585566"/>
            <a:ext cx="1415772" cy="430887"/>
          </a:xfrm>
          <a:prstGeom prst="rect">
            <a:avLst/>
          </a:prstGeom>
          <a:noFill/>
        </p:spPr>
        <p:txBody>
          <a:bodyPr wrap="none" rtlCol="0">
            <a:spAutoFit/>
          </a:bodyPr>
          <a:lstStyle/>
          <a:p>
            <a:pPr marL="171450" indent="-171450">
              <a:buFont typeface="Wingdings" panose="05000000000000000000" pitchFamily="2" charset="2"/>
              <a:buChar char="§"/>
            </a:pPr>
            <a:r>
              <a:rPr lang="fr-FR" sz="1100" dirty="0"/>
              <a:t>Architecture lidar</a:t>
            </a:r>
          </a:p>
          <a:p>
            <a:pPr marL="171450" indent="-171450">
              <a:buFont typeface="Wingdings" panose="05000000000000000000" pitchFamily="2" charset="2"/>
              <a:buChar char="§"/>
            </a:pPr>
            <a:r>
              <a:rPr lang="fr-FR" sz="1100" dirty="0"/>
              <a:t>Bilan lidar</a:t>
            </a:r>
          </a:p>
        </p:txBody>
      </p:sp>
      <p:sp>
        <p:nvSpPr>
          <p:cNvPr id="60" name="Rectangle 59">
            <a:extLst>
              <a:ext uri="{FF2B5EF4-FFF2-40B4-BE49-F238E27FC236}">
                <a16:creationId xmlns:a16="http://schemas.microsoft.com/office/drawing/2014/main" id="{04EC77BD-C8E7-43E4-8730-2D94833011F5}"/>
              </a:ext>
            </a:extLst>
          </p:cNvPr>
          <p:cNvSpPr/>
          <p:nvPr/>
        </p:nvSpPr>
        <p:spPr>
          <a:xfrm>
            <a:off x="6511643" y="2227891"/>
            <a:ext cx="2280192" cy="830997"/>
          </a:xfrm>
          <a:prstGeom prst="rect">
            <a:avLst/>
          </a:prstGeom>
        </p:spPr>
        <p:txBody>
          <a:bodyPr wrap="square">
            <a:spAutoFit/>
          </a:bodyPr>
          <a:lstStyle/>
          <a:p>
            <a:pPr algn="ctr"/>
            <a:r>
              <a:rPr lang="fr-FR" sz="1200" b="1" dirty="0">
                <a:solidFill>
                  <a:srgbClr val="FF0000"/>
                </a:solidFill>
              </a:rPr>
              <a:t>UE cœur C : MPTD</a:t>
            </a:r>
          </a:p>
          <a:p>
            <a:pPr algn="ctr"/>
            <a:r>
              <a:rPr lang="fr-FR" sz="1200" b="1" dirty="0"/>
              <a:t>Mathématiques pour la Physique et le Traitement des Données</a:t>
            </a:r>
          </a:p>
        </p:txBody>
      </p:sp>
      <p:sp>
        <p:nvSpPr>
          <p:cNvPr id="61" name="ZoneTexte 60">
            <a:extLst>
              <a:ext uri="{FF2B5EF4-FFF2-40B4-BE49-F238E27FC236}">
                <a16:creationId xmlns:a16="http://schemas.microsoft.com/office/drawing/2014/main" id="{EA1FE27A-710F-4AED-8512-E207D01626D7}"/>
              </a:ext>
            </a:extLst>
          </p:cNvPr>
          <p:cNvSpPr txBox="1"/>
          <p:nvPr/>
        </p:nvSpPr>
        <p:spPr>
          <a:xfrm>
            <a:off x="1471129" y="6183188"/>
            <a:ext cx="2686954" cy="276999"/>
          </a:xfrm>
          <a:prstGeom prst="rect">
            <a:avLst/>
          </a:prstGeom>
          <a:noFill/>
        </p:spPr>
        <p:txBody>
          <a:bodyPr wrap="none" rtlCol="0">
            <a:spAutoFit/>
          </a:bodyPr>
          <a:lstStyle/>
          <a:p>
            <a:r>
              <a:rPr lang="fr-FR" sz="1200" b="1" dirty="0"/>
              <a:t>Cycles de conférences et visites : </a:t>
            </a:r>
          </a:p>
        </p:txBody>
      </p:sp>
      <p:sp>
        <p:nvSpPr>
          <p:cNvPr id="62" name="ZoneTexte 61">
            <a:extLst>
              <a:ext uri="{FF2B5EF4-FFF2-40B4-BE49-F238E27FC236}">
                <a16:creationId xmlns:a16="http://schemas.microsoft.com/office/drawing/2014/main" id="{2F81A075-869F-4A87-A694-84DFCF943EDD}"/>
              </a:ext>
            </a:extLst>
          </p:cNvPr>
          <p:cNvSpPr txBox="1"/>
          <p:nvPr/>
        </p:nvSpPr>
        <p:spPr>
          <a:xfrm>
            <a:off x="4186404" y="6073458"/>
            <a:ext cx="4510762" cy="600164"/>
          </a:xfrm>
          <a:prstGeom prst="rect">
            <a:avLst/>
          </a:prstGeom>
          <a:noFill/>
        </p:spPr>
        <p:txBody>
          <a:bodyPr wrap="square" rtlCol="0">
            <a:spAutoFit/>
          </a:bodyPr>
          <a:lstStyle/>
          <a:p>
            <a:pPr marL="171450" indent="-171450">
              <a:buFont typeface="Wingdings" panose="05000000000000000000" pitchFamily="2" charset="2"/>
              <a:buChar char="§"/>
            </a:pPr>
            <a:r>
              <a:rPr lang="fr-FR" sz="1100" dirty="0"/>
              <a:t>Véhicule autonome ( ZF- </a:t>
            </a:r>
            <a:r>
              <a:rPr lang="fr-FR" sz="1100" dirty="0" err="1"/>
              <a:t>Autocruise</a:t>
            </a:r>
            <a:r>
              <a:rPr lang="fr-FR" sz="1100" dirty="0"/>
              <a:t>)</a:t>
            </a:r>
          </a:p>
          <a:p>
            <a:pPr marL="171450" indent="-171450">
              <a:buFont typeface="Wingdings" panose="05000000000000000000" pitchFamily="2" charset="2"/>
              <a:buChar char="§"/>
            </a:pPr>
            <a:r>
              <a:rPr lang="fr-FR" sz="1100" dirty="0"/>
              <a:t>Observation spatiale de la terre ( CLS)</a:t>
            </a:r>
          </a:p>
          <a:p>
            <a:pPr marL="171450" indent="-171450">
              <a:buFont typeface="Wingdings" panose="05000000000000000000" pitchFamily="2" charset="2"/>
              <a:buChar char="§"/>
            </a:pPr>
            <a:r>
              <a:rPr lang="fr-FR" sz="1100" dirty="0">
                <a:solidFill>
                  <a:srgbClr val="0000FF"/>
                </a:solidFill>
              </a:rPr>
              <a:t>observation sous-marine ou santé (</a:t>
            </a:r>
            <a:r>
              <a:rPr lang="fr-FR" sz="1100" dirty="0" err="1">
                <a:solidFill>
                  <a:srgbClr val="0000FF"/>
                </a:solidFill>
              </a:rPr>
              <a:t>iXblue</a:t>
            </a:r>
            <a:r>
              <a:rPr lang="fr-FR" sz="1100" dirty="0">
                <a:solidFill>
                  <a:srgbClr val="0000FF"/>
                </a:solidFill>
              </a:rPr>
              <a:t>, Stryker) </a:t>
            </a:r>
          </a:p>
        </p:txBody>
      </p:sp>
      <p:sp>
        <p:nvSpPr>
          <p:cNvPr id="65" name="Rectangle 64">
            <a:extLst>
              <a:ext uri="{FF2B5EF4-FFF2-40B4-BE49-F238E27FC236}">
                <a16:creationId xmlns:a16="http://schemas.microsoft.com/office/drawing/2014/main" id="{B0147935-74AF-41DA-9999-908945306FCE}"/>
              </a:ext>
            </a:extLst>
          </p:cNvPr>
          <p:cNvSpPr/>
          <p:nvPr/>
        </p:nvSpPr>
        <p:spPr>
          <a:xfrm>
            <a:off x="7159006" y="3151958"/>
            <a:ext cx="1793790" cy="1107996"/>
          </a:xfrm>
          <a:prstGeom prst="rect">
            <a:avLst/>
          </a:prstGeom>
        </p:spPr>
        <p:txBody>
          <a:bodyPr wrap="square">
            <a:spAutoFit/>
          </a:bodyPr>
          <a:lstStyle/>
          <a:p>
            <a:pPr marL="171450" lvl="2" indent="-171450">
              <a:buFont typeface="Wingdings" panose="05000000000000000000" pitchFamily="2" charset="2"/>
              <a:buChar char="§"/>
            </a:pPr>
            <a:r>
              <a:rPr lang="fr-FR" sz="1100" dirty="0"/>
              <a:t>Modélisation du signal (aléatoire)</a:t>
            </a:r>
          </a:p>
          <a:p>
            <a:pPr marL="171450" lvl="2" indent="-171450">
              <a:buFont typeface="Wingdings" panose="05000000000000000000" pitchFamily="2" charset="2"/>
              <a:buChar char="§"/>
            </a:pPr>
            <a:endParaRPr lang="fr-FR" sz="1100" dirty="0"/>
          </a:p>
          <a:p>
            <a:pPr marL="171450" lvl="2" indent="-171450">
              <a:buFont typeface="Wingdings" panose="05000000000000000000" pitchFamily="2" charset="2"/>
              <a:buChar char="§"/>
            </a:pPr>
            <a:r>
              <a:rPr lang="fr-FR" sz="1100" dirty="0"/>
              <a:t>Modélisation du bruit</a:t>
            </a:r>
          </a:p>
          <a:p>
            <a:pPr marL="171450" lvl="2" indent="-171450">
              <a:buFont typeface="Wingdings" panose="05000000000000000000" pitchFamily="2" charset="2"/>
              <a:buChar char="§"/>
            </a:pPr>
            <a:endParaRPr lang="fr-FR" sz="1100" dirty="0"/>
          </a:p>
          <a:p>
            <a:pPr marL="171450" lvl="2" indent="-171450">
              <a:buFont typeface="Wingdings" panose="05000000000000000000" pitchFamily="2" charset="2"/>
              <a:buChar char="§"/>
            </a:pPr>
            <a:r>
              <a:rPr lang="fr-FR" sz="1100" dirty="0"/>
              <a:t>Mesure et estimation</a:t>
            </a:r>
          </a:p>
        </p:txBody>
      </p:sp>
      <p:sp>
        <p:nvSpPr>
          <p:cNvPr id="66" name="Rectangle 65">
            <a:extLst>
              <a:ext uri="{FF2B5EF4-FFF2-40B4-BE49-F238E27FC236}">
                <a16:creationId xmlns:a16="http://schemas.microsoft.com/office/drawing/2014/main" id="{E73B3D9C-7629-4C47-8C1C-6EFD739DDF56}"/>
              </a:ext>
            </a:extLst>
          </p:cNvPr>
          <p:cNvSpPr/>
          <p:nvPr/>
        </p:nvSpPr>
        <p:spPr>
          <a:xfrm rot="19005528">
            <a:off x="6207196" y="3593947"/>
            <a:ext cx="1101873" cy="461665"/>
          </a:xfrm>
          <a:prstGeom prst="rect">
            <a:avLst/>
          </a:prstGeom>
        </p:spPr>
        <p:txBody>
          <a:bodyPr wrap="square">
            <a:spAutoFit/>
          </a:bodyPr>
          <a:lstStyle/>
          <a:p>
            <a:pPr marL="0" lvl="2" algn="ctr"/>
            <a:r>
              <a:rPr lang="fr-FR" sz="1200" b="1" dirty="0"/>
              <a:t>Traitement de signaux</a:t>
            </a:r>
          </a:p>
        </p:txBody>
      </p:sp>
      <p:sp>
        <p:nvSpPr>
          <p:cNvPr id="67" name="ZoneTexte 66">
            <a:extLst>
              <a:ext uri="{FF2B5EF4-FFF2-40B4-BE49-F238E27FC236}">
                <a16:creationId xmlns:a16="http://schemas.microsoft.com/office/drawing/2014/main" id="{D1040D1B-CB57-4081-BF49-662C61932012}"/>
              </a:ext>
            </a:extLst>
          </p:cNvPr>
          <p:cNvSpPr txBox="1"/>
          <p:nvPr/>
        </p:nvSpPr>
        <p:spPr>
          <a:xfrm rot="18771663">
            <a:off x="3221516" y="5133487"/>
            <a:ext cx="1005574" cy="461665"/>
          </a:xfrm>
          <a:prstGeom prst="rect">
            <a:avLst/>
          </a:prstGeom>
          <a:noFill/>
        </p:spPr>
        <p:txBody>
          <a:bodyPr wrap="square" rtlCol="0">
            <a:spAutoFit/>
          </a:bodyPr>
          <a:lstStyle/>
          <a:p>
            <a:r>
              <a:rPr lang="fr-FR" sz="1200" b="1" dirty="0"/>
              <a:t>Réseau de capteurs</a:t>
            </a:r>
          </a:p>
        </p:txBody>
      </p:sp>
      <p:sp>
        <p:nvSpPr>
          <p:cNvPr id="68" name="Rectangle 67">
            <a:extLst>
              <a:ext uri="{FF2B5EF4-FFF2-40B4-BE49-F238E27FC236}">
                <a16:creationId xmlns:a16="http://schemas.microsoft.com/office/drawing/2014/main" id="{E928B0A3-1AC0-4DC9-A98F-0BC71DBA1A2F}"/>
              </a:ext>
            </a:extLst>
          </p:cNvPr>
          <p:cNvSpPr/>
          <p:nvPr/>
        </p:nvSpPr>
        <p:spPr>
          <a:xfrm rot="19005528">
            <a:off x="6138690" y="4960462"/>
            <a:ext cx="1324648" cy="461665"/>
          </a:xfrm>
          <a:prstGeom prst="rect">
            <a:avLst/>
          </a:prstGeom>
        </p:spPr>
        <p:txBody>
          <a:bodyPr wrap="square">
            <a:spAutoFit/>
          </a:bodyPr>
          <a:lstStyle/>
          <a:p>
            <a:pPr marL="0" lvl="2" algn="ctr"/>
            <a:r>
              <a:rPr lang="fr-FR" sz="1200" b="1" dirty="0"/>
              <a:t>Traitement de l’information</a:t>
            </a:r>
          </a:p>
        </p:txBody>
      </p:sp>
      <p:sp>
        <p:nvSpPr>
          <p:cNvPr id="69" name="Rectangle 68">
            <a:extLst>
              <a:ext uri="{FF2B5EF4-FFF2-40B4-BE49-F238E27FC236}">
                <a16:creationId xmlns:a16="http://schemas.microsoft.com/office/drawing/2014/main" id="{AA7662A6-5019-4757-8A90-E1C30C6B477D}"/>
              </a:ext>
            </a:extLst>
          </p:cNvPr>
          <p:cNvSpPr/>
          <p:nvPr/>
        </p:nvSpPr>
        <p:spPr>
          <a:xfrm>
            <a:off x="7268359" y="4905739"/>
            <a:ext cx="1793790" cy="430887"/>
          </a:xfrm>
          <a:prstGeom prst="rect">
            <a:avLst/>
          </a:prstGeom>
        </p:spPr>
        <p:txBody>
          <a:bodyPr wrap="square">
            <a:spAutoFit/>
          </a:bodyPr>
          <a:lstStyle/>
          <a:p>
            <a:pPr marL="171450" lvl="2" indent="-171450">
              <a:buFont typeface="Wingdings" panose="05000000000000000000" pitchFamily="2" charset="2"/>
              <a:buChar char="§"/>
            </a:pPr>
            <a:r>
              <a:rPr lang="fr-FR" sz="1100" dirty="0"/>
              <a:t>Introduction au machine </a:t>
            </a:r>
            <a:r>
              <a:rPr lang="fr-FR" sz="1100" dirty="0" err="1"/>
              <a:t>learning</a:t>
            </a:r>
            <a:endParaRPr lang="fr-FR" sz="1100" dirty="0"/>
          </a:p>
        </p:txBody>
      </p:sp>
    </p:spTree>
    <p:extLst>
      <p:ext uri="{BB962C8B-B14F-4D97-AF65-F5344CB8AC3E}">
        <p14:creationId xmlns:p14="http://schemas.microsoft.com/office/powerpoint/2010/main" val="203051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Ue</a:t>
            </a:r>
            <a:r>
              <a:rPr lang="fr-FR" baseline="-25000" dirty="0" err="1"/>
              <a:t>s</a:t>
            </a:r>
            <a:r>
              <a:rPr lang="fr-FR" dirty="0"/>
              <a:t> Electives</a:t>
            </a:r>
            <a:endParaRPr lang="en-GB" dirty="0"/>
          </a:p>
        </p:txBody>
      </p:sp>
      <p:sp>
        <p:nvSpPr>
          <p:cNvPr id="5" name="Espace réservé du numéro de diapositive 4"/>
          <p:cNvSpPr>
            <a:spLocks noGrp="1"/>
          </p:cNvSpPr>
          <p:nvPr>
            <p:ph type="sldNum" sz="quarter" idx="11"/>
          </p:nvPr>
        </p:nvSpPr>
        <p:spPr/>
        <p:txBody>
          <a:bodyPr/>
          <a:lstStyle/>
          <a:p>
            <a:pPr>
              <a:defRPr/>
            </a:pPr>
            <a:fld id="{4CC2762C-C27D-49B0-97AD-28F213C466E9}" type="slidenum">
              <a:rPr lang="fr-FR" altLang="fr-FR" smtClean="0"/>
              <a:pPr>
                <a:defRPr/>
              </a:pPr>
              <a:t>5</a:t>
            </a:fld>
            <a:endParaRPr lang="fr-FR" altLang="fr-FR" dirty="0"/>
          </a:p>
        </p:txBody>
      </p:sp>
      <p:graphicFrame>
        <p:nvGraphicFramePr>
          <p:cNvPr id="15" name="Espace réservé du contenu 18">
            <a:extLst>
              <a:ext uri="{FF2B5EF4-FFF2-40B4-BE49-F238E27FC236}">
                <a16:creationId xmlns:a16="http://schemas.microsoft.com/office/drawing/2014/main" id="{7BC69CBE-1A41-41FD-8399-E91665E6AC31}"/>
              </a:ext>
            </a:extLst>
          </p:cNvPr>
          <p:cNvGraphicFramePr>
            <a:graphicFrameLocks/>
          </p:cNvGraphicFramePr>
          <p:nvPr>
            <p:extLst>
              <p:ext uri="{D42A27DB-BD31-4B8C-83A1-F6EECF244321}">
                <p14:modId xmlns:p14="http://schemas.microsoft.com/office/powerpoint/2010/main" val="4216303276"/>
              </p:ext>
            </p:extLst>
          </p:nvPr>
        </p:nvGraphicFramePr>
        <p:xfrm>
          <a:off x="179512" y="2492896"/>
          <a:ext cx="8721956" cy="3124301"/>
        </p:xfrm>
        <a:graphic>
          <a:graphicData uri="http://schemas.openxmlformats.org/drawingml/2006/table">
            <a:tbl>
              <a:tblPr firstRow="1" bandRow="1">
                <a:tableStyleId>{5940675A-B579-460E-94D1-54222C63F5DA}</a:tableStyleId>
              </a:tblPr>
              <a:tblGrid>
                <a:gridCol w="1041318">
                  <a:extLst>
                    <a:ext uri="{9D8B030D-6E8A-4147-A177-3AD203B41FA5}">
                      <a16:colId xmlns:a16="http://schemas.microsoft.com/office/drawing/2014/main" val="20000"/>
                    </a:ext>
                  </a:extLst>
                </a:gridCol>
                <a:gridCol w="1139171">
                  <a:extLst>
                    <a:ext uri="{9D8B030D-6E8A-4147-A177-3AD203B41FA5}">
                      <a16:colId xmlns:a16="http://schemas.microsoft.com/office/drawing/2014/main" val="20001"/>
                    </a:ext>
                  </a:extLst>
                </a:gridCol>
                <a:gridCol w="1135296">
                  <a:extLst>
                    <a:ext uri="{9D8B030D-6E8A-4147-A177-3AD203B41FA5}">
                      <a16:colId xmlns:a16="http://schemas.microsoft.com/office/drawing/2014/main" val="20002"/>
                    </a:ext>
                  </a:extLst>
                </a:gridCol>
                <a:gridCol w="1225399">
                  <a:extLst>
                    <a:ext uri="{9D8B030D-6E8A-4147-A177-3AD203B41FA5}">
                      <a16:colId xmlns:a16="http://schemas.microsoft.com/office/drawing/2014/main" val="20003"/>
                    </a:ext>
                  </a:extLst>
                </a:gridCol>
                <a:gridCol w="1081235">
                  <a:extLst>
                    <a:ext uri="{9D8B030D-6E8A-4147-A177-3AD203B41FA5}">
                      <a16:colId xmlns:a16="http://schemas.microsoft.com/office/drawing/2014/main" val="20004"/>
                    </a:ext>
                  </a:extLst>
                </a:gridCol>
                <a:gridCol w="1040013">
                  <a:extLst>
                    <a:ext uri="{9D8B030D-6E8A-4147-A177-3AD203B41FA5}">
                      <a16:colId xmlns:a16="http://schemas.microsoft.com/office/drawing/2014/main" val="2027573557"/>
                    </a:ext>
                  </a:extLst>
                </a:gridCol>
                <a:gridCol w="969280">
                  <a:extLst>
                    <a:ext uri="{9D8B030D-6E8A-4147-A177-3AD203B41FA5}">
                      <a16:colId xmlns:a16="http://schemas.microsoft.com/office/drawing/2014/main" val="2772470250"/>
                    </a:ext>
                  </a:extLst>
                </a:gridCol>
                <a:gridCol w="1090244">
                  <a:extLst>
                    <a:ext uri="{9D8B030D-6E8A-4147-A177-3AD203B41FA5}">
                      <a16:colId xmlns:a16="http://schemas.microsoft.com/office/drawing/2014/main" val="2019082589"/>
                    </a:ext>
                  </a:extLst>
                </a:gridCol>
              </a:tblGrid>
              <a:tr h="288635">
                <a:tc>
                  <a:txBody>
                    <a:bodyPr/>
                    <a:lstStyle/>
                    <a:p>
                      <a:pPr marL="0" marR="0" indent="0" algn="ctr" defTabSz="1475110" rtl="0" eaLnBrk="1" fontAlgn="auto" latinLnBrk="0" hangingPunct="1">
                        <a:lnSpc>
                          <a:spcPct val="100000"/>
                        </a:lnSpc>
                        <a:spcBef>
                          <a:spcPts val="0"/>
                        </a:spcBef>
                        <a:spcAft>
                          <a:spcPts val="0"/>
                        </a:spcAft>
                        <a:buClrTx/>
                        <a:buSzTx/>
                        <a:buFontTx/>
                        <a:buNone/>
                        <a:tabLst/>
                        <a:defRPr/>
                      </a:pPr>
                      <a:r>
                        <a:rPr lang="fr-FR" sz="1050" b="1" dirty="0"/>
                        <a:t>D</a:t>
                      </a:r>
                      <a:endParaRPr lang="en-GB" sz="1050" b="1" dirty="0"/>
                    </a:p>
                  </a:txBody>
                  <a:tcPr anchor="ctr">
                    <a:solidFill>
                      <a:schemeClr val="bg1"/>
                    </a:solidFill>
                  </a:tcPr>
                </a:tc>
                <a:tc>
                  <a:txBody>
                    <a:bodyPr/>
                    <a:lstStyle/>
                    <a:p>
                      <a:pPr algn="ctr"/>
                      <a:r>
                        <a:rPr lang="fr-FR" sz="1050" b="1" dirty="0"/>
                        <a:t>E</a:t>
                      </a:r>
                      <a:endParaRPr lang="en-GB" sz="1050" b="1" dirty="0"/>
                    </a:p>
                  </a:txBody>
                  <a:tcPr anchor="ctr">
                    <a:solidFill>
                      <a:schemeClr val="bg1"/>
                    </a:solidFill>
                  </a:tcPr>
                </a:tc>
                <a:tc>
                  <a:txBody>
                    <a:bodyPr/>
                    <a:lstStyle/>
                    <a:p>
                      <a:pPr algn="ctr"/>
                      <a:r>
                        <a:rPr lang="fr-FR" sz="1050" b="1" dirty="0"/>
                        <a:t>F</a:t>
                      </a:r>
                      <a:endParaRPr lang="en-GB" sz="1050" b="1" dirty="0"/>
                    </a:p>
                  </a:txBody>
                  <a:tcPr anchor="ctr">
                    <a:solidFill>
                      <a:schemeClr val="bg1"/>
                    </a:solidFill>
                  </a:tcPr>
                </a:tc>
                <a:tc>
                  <a:txBody>
                    <a:bodyPr/>
                    <a:lstStyle/>
                    <a:p>
                      <a:pPr algn="ctr"/>
                      <a:r>
                        <a:rPr lang="fr-FR" sz="1050" b="1" dirty="0"/>
                        <a:t>G</a:t>
                      </a:r>
                      <a:endParaRPr lang="en-GB" sz="1050" b="1" dirty="0"/>
                    </a:p>
                  </a:txBody>
                  <a:tcPr anchor="ctr">
                    <a:solidFill>
                      <a:schemeClr val="bg1"/>
                    </a:solidFill>
                  </a:tcPr>
                </a:tc>
                <a:tc>
                  <a:txBody>
                    <a:bodyPr/>
                    <a:lstStyle/>
                    <a:p>
                      <a:pPr marL="0" marR="0" indent="0" algn="ctr" defTabSz="1475110" rtl="0" eaLnBrk="1" fontAlgn="auto" latinLnBrk="0" hangingPunct="1">
                        <a:lnSpc>
                          <a:spcPct val="100000"/>
                        </a:lnSpc>
                        <a:spcBef>
                          <a:spcPts val="0"/>
                        </a:spcBef>
                        <a:spcAft>
                          <a:spcPts val="0"/>
                        </a:spcAft>
                        <a:buClrTx/>
                        <a:buSzTx/>
                        <a:buFontTx/>
                        <a:buNone/>
                        <a:tabLst/>
                        <a:defRPr/>
                      </a:pPr>
                      <a:r>
                        <a:rPr lang="fr-FR" sz="1050" b="1" dirty="0"/>
                        <a:t>H</a:t>
                      </a:r>
                      <a:endParaRPr lang="en-GB" sz="1050" b="1" dirty="0"/>
                    </a:p>
                  </a:txBody>
                  <a:tcPr anchor="ctr">
                    <a:solidFill>
                      <a:schemeClr val="bg1"/>
                    </a:solidFill>
                  </a:tcPr>
                </a:tc>
                <a:tc>
                  <a:txBody>
                    <a:bodyPr/>
                    <a:lstStyle/>
                    <a:p>
                      <a:pPr marL="0" marR="0" indent="0" algn="ctr" defTabSz="1475110" rtl="0" eaLnBrk="1" fontAlgn="auto" latinLnBrk="0" hangingPunct="1">
                        <a:lnSpc>
                          <a:spcPct val="100000"/>
                        </a:lnSpc>
                        <a:spcBef>
                          <a:spcPts val="0"/>
                        </a:spcBef>
                        <a:spcAft>
                          <a:spcPts val="0"/>
                        </a:spcAft>
                        <a:buClrTx/>
                        <a:buSzTx/>
                        <a:buFontTx/>
                        <a:buNone/>
                        <a:tabLst/>
                        <a:defRPr/>
                      </a:pPr>
                      <a:r>
                        <a:rPr lang="en-GB" sz="1050" b="1" dirty="0"/>
                        <a:t>I</a:t>
                      </a:r>
                    </a:p>
                  </a:txBody>
                  <a:tcPr anchor="ctr">
                    <a:solidFill>
                      <a:schemeClr val="bg1"/>
                    </a:solidFill>
                  </a:tcPr>
                </a:tc>
                <a:tc>
                  <a:txBody>
                    <a:bodyPr/>
                    <a:lstStyle/>
                    <a:p>
                      <a:pPr marL="0" marR="0" indent="0" algn="ctr" defTabSz="1475110" rtl="0" eaLnBrk="1" fontAlgn="auto" latinLnBrk="0" hangingPunct="1">
                        <a:lnSpc>
                          <a:spcPct val="100000"/>
                        </a:lnSpc>
                        <a:spcBef>
                          <a:spcPts val="0"/>
                        </a:spcBef>
                        <a:spcAft>
                          <a:spcPts val="0"/>
                        </a:spcAft>
                        <a:buClrTx/>
                        <a:buSzTx/>
                        <a:buFontTx/>
                        <a:buNone/>
                        <a:tabLst/>
                        <a:defRPr/>
                      </a:pPr>
                      <a:r>
                        <a:rPr lang="en-GB" sz="1050" b="1" dirty="0"/>
                        <a:t>J</a:t>
                      </a:r>
                    </a:p>
                  </a:txBody>
                  <a:tcPr anchor="ctr">
                    <a:solidFill>
                      <a:schemeClr val="bg1"/>
                    </a:solidFill>
                  </a:tcPr>
                </a:tc>
                <a:tc>
                  <a:txBody>
                    <a:bodyPr/>
                    <a:lstStyle/>
                    <a:p>
                      <a:pPr marL="0" marR="0" indent="0" algn="ctr" defTabSz="1475110" rtl="0" eaLnBrk="1" fontAlgn="auto" latinLnBrk="0" hangingPunct="1">
                        <a:lnSpc>
                          <a:spcPct val="100000"/>
                        </a:lnSpc>
                        <a:spcBef>
                          <a:spcPts val="0"/>
                        </a:spcBef>
                        <a:spcAft>
                          <a:spcPts val="0"/>
                        </a:spcAft>
                        <a:buClrTx/>
                        <a:buSzTx/>
                        <a:buFontTx/>
                        <a:buNone/>
                        <a:tabLst/>
                        <a:defRPr/>
                      </a:pPr>
                      <a:r>
                        <a:rPr lang="en-GB" sz="1050" b="1" dirty="0"/>
                        <a:t>K</a:t>
                      </a:r>
                    </a:p>
                  </a:txBody>
                  <a:tcPr anchor="ctr">
                    <a:solidFill>
                      <a:schemeClr val="bg1"/>
                    </a:solidFill>
                  </a:tcPr>
                </a:tc>
                <a:extLst>
                  <a:ext uri="{0D108BD9-81ED-4DB2-BD59-A6C34878D82A}">
                    <a16:rowId xmlns:a16="http://schemas.microsoft.com/office/drawing/2014/main" val="10000"/>
                  </a:ext>
                </a:extLst>
              </a:tr>
              <a:tr h="1279798">
                <a:tc>
                  <a:txBody>
                    <a:bodyPr/>
                    <a:lstStyle/>
                    <a:p>
                      <a:pPr marL="0" marR="0" indent="0" algn="ctr" defTabSz="1475110" rtl="0" eaLnBrk="1" fontAlgn="auto" latinLnBrk="0" hangingPunct="1">
                        <a:lnSpc>
                          <a:spcPct val="100000"/>
                        </a:lnSpc>
                        <a:spcBef>
                          <a:spcPts val="0"/>
                        </a:spcBef>
                        <a:spcAft>
                          <a:spcPts val="0"/>
                        </a:spcAft>
                        <a:buClrTx/>
                        <a:buSzTx/>
                        <a:buFontTx/>
                        <a:buNone/>
                        <a:tabLst/>
                        <a:defRPr/>
                      </a:pPr>
                      <a:r>
                        <a:rPr lang="fr-FR" sz="1050" b="1" dirty="0">
                          <a:effectLst/>
                        </a:rPr>
                        <a:t>TDRF Technologies et dispositifs radio fréquences</a:t>
                      </a:r>
                      <a:endParaRPr lang="en-GB" sz="1050" b="1" dirty="0"/>
                    </a:p>
                  </a:txBody>
                  <a:tcPr anchor="ctr">
                    <a:gradFill>
                      <a:gsLst>
                        <a:gs pos="56000">
                          <a:srgbClr val="00B0F0"/>
                        </a:gs>
                        <a:gs pos="45000">
                          <a:srgbClr val="FFFF00"/>
                        </a:gs>
                        <a:gs pos="0">
                          <a:srgbClr val="FFFF00"/>
                        </a:gs>
                        <a:gs pos="100000">
                          <a:srgbClr val="00B0F0"/>
                        </a:gs>
                      </a:gsLst>
                      <a:lin ang="5400000" scaled="0"/>
                    </a:gradFill>
                  </a:tcPr>
                </a:tc>
                <a:tc>
                  <a:txBody>
                    <a:bodyPr/>
                    <a:lstStyle/>
                    <a:p>
                      <a:pPr algn="ctr"/>
                      <a:r>
                        <a:rPr lang="fr-FR" sz="1050" b="1" dirty="0">
                          <a:effectLst/>
                        </a:rPr>
                        <a:t> RADIOL</a:t>
                      </a:r>
                    </a:p>
                    <a:p>
                      <a:pPr algn="ctr"/>
                      <a:r>
                        <a:rPr lang="fr-FR" sz="1050" b="1" dirty="0">
                          <a:effectLst/>
                        </a:rPr>
                        <a:t>La radio logicielle : Architectures et applications </a:t>
                      </a:r>
                      <a:endParaRPr lang="en-GB" sz="1050" b="1" dirty="0"/>
                    </a:p>
                  </a:txBody>
                  <a:tcPr anchor="ctr">
                    <a:gradFill>
                      <a:gsLst>
                        <a:gs pos="43000">
                          <a:srgbClr val="FFFF00"/>
                        </a:gs>
                        <a:gs pos="0">
                          <a:srgbClr val="FFFF00"/>
                        </a:gs>
                        <a:gs pos="55000">
                          <a:srgbClr val="00B0F0"/>
                        </a:gs>
                        <a:gs pos="100000">
                          <a:srgbClr val="00B0F0"/>
                        </a:gs>
                      </a:gsLst>
                      <a:lin ang="5400000" scaled="1"/>
                    </a:gradFill>
                  </a:tcPr>
                </a:tc>
                <a:tc>
                  <a:txBody>
                    <a:bodyPr/>
                    <a:lstStyle/>
                    <a:p>
                      <a:pPr algn="ctr"/>
                      <a:r>
                        <a:rPr lang="fr-FR" sz="1050" b="1" dirty="0">
                          <a:effectLst/>
                        </a:rPr>
                        <a:t>IELEC</a:t>
                      </a:r>
                    </a:p>
                    <a:p>
                      <a:pPr algn="ctr"/>
                      <a:r>
                        <a:rPr lang="fr-FR" sz="1050" b="1" dirty="0">
                          <a:effectLst/>
                        </a:rPr>
                        <a:t>Intégration électronique : de l’algorithme au prototype </a:t>
                      </a:r>
                      <a:endParaRPr lang="en-GB" sz="1050" b="1" dirty="0"/>
                    </a:p>
                  </a:txBody>
                  <a:tcPr anchor="ctr">
                    <a:gradFill>
                      <a:gsLst>
                        <a:gs pos="64000">
                          <a:srgbClr val="92D050"/>
                        </a:gs>
                        <a:gs pos="53000">
                          <a:srgbClr val="00B0F0"/>
                        </a:gs>
                        <a:gs pos="0">
                          <a:srgbClr val="00B0F0"/>
                        </a:gs>
                        <a:gs pos="100000">
                          <a:srgbClr val="92D050"/>
                        </a:gs>
                      </a:gsLst>
                      <a:lin ang="5400000" scaled="0"/>
                    </a:gradFill>
                  </a:tcPr>
                </a:tc>
                <a:tc>
                  <a:txBody>
                    <a:bodyPr/>
                    <a:lstStyle/>
                    <a:p>
                      <a:pPr marL="0" marR="0" indent="0" algn="ctr" defTabSz="1475110" rtl="0" eaLnBrk="1" fontAlgn="auto" latinLnBrk="0" hangingPunct="1">
                        <a:lnSpc>
                          <a:spcPct val="100000"/>
                        </a:lnSpc>
                        <a:spcBef>
                          <a:spcPts val="0"/>
                        </a:spcBef>
                        <a:spcAft>
                          <a:spcPts val="0"/>
                        </a:spcAft>
                        <a:buClrTx/>
                        <a:buSzTx/>
                        <a:buFontTx/>
                        <a:buNone/>
                        <a:tabLst/>
                        <a:defRPr/>
                      </a:pPr>
                      <a:r>
                        <a:rPr lang="fr-FR" sz="1050" b="1" dirty="0">
                          <a:effectLst/>
                        </a:rPr>
                        <a:t>MEDCON</a:t>
                      </a:r>
                    </a:p>
                    <a:p>
                      <a:pPr marL="0" marR="0" indent="0" algn="ctr" defTabSz="1475110" rtl="0" eaLnBrk="1" fontAlgn="auto" latinLnBrk="0" hangingPunct="1">
                        <a:lnSpc>
                          <a:spcPct val="100000"/>
                        </a:lnSpc>
                        <a:spcBef>
                          <a:spcPts val="0"/>
                        </a:spcBef>
                        <a:spcAft>
                          <a:spcPts val="0"/>
                        </a:spcAft>
                        <a:buClrTx/>
                        <a:buSzTx/>
                        <a:buFontTx/>
                        <a:buNone/>
                        <a:tabLst/>
                        <a:defRPr/>
                      </a:pPr>
                      <a:r>
                        <a:rPr lang="fr-FR" sz="1050" b="1" dirty="0">
                          <a:effectLst/>
                        </a:rPr>
                        <a:t>Dispositifs médicaux connectés</a:t>
                      </a:r>
                    </a:p>
                    <a:p>
                      <a:pPr algn="ctr"/>
                      <a:endParaRPr lang="en-GB" sz="1050" b="1" dirty="0"/>
                    </a:p>
                  </a:txBody>
                  <a:tcPr anchor="ctr">
                    <a:gradFill>
                      <a:gsLst>
                        <a:gs pos="0">
                          <a:srgbClr val="FFFF00"/>
                        </a:gs>
                        <a:gs pos="44000">
                          <a:srgbClr val="FFFF00"/>
                        </a:gs>
                        <a:gs pos="56000">
                          <a:srgbClr val="00B0F0"/>
                        </a:gs>
                        <a:gs pos="100000">
                          <a:srgbClr val="00B0F0"/>
                        </a:gs>
                      </a:gsLst>
                      <a:lin ang="5400000" scaled="1"/>
                    </a:gradFill>
                  </a:tcPr>
                </a:tc>
                <a:tc>
                  <a:txBody>
                    <a:bodyPr/>
                    <a:lstStyle/>
                    <a:p>
                      <a:pPr marL="0" marR="0" indent="0" algn="ctr" defTabSz="1475110" rtl="0" eaLnBrk="1" fontAlgn="auto" latinLnBrk="0" hangingPunct="1">
                        <a:lnSpc>
                          <a:spcPct val="100000"/>
                        </a:lnSpc>
                        <a:spcBef>
                          <a:spcPts val="0"/>
                        </a:spcBef>
                        <a:spcAft>
                          <a:spcPts val="0"/>
                        </a:spcAft>
                        <a:buClrTx/>
                        <a:buSzTx/>
                        <a:buFontTx/>
                        <a:buNone/>
                        <a:tabLst/>
                        <a:defRPr/>
                      </a:pPr>
                      <a:r>
                        <a:rPr lang="fr-FR" sz="1050" b="1" kern="1200" dirty="0">
                          <a:solidFill>
                            <a:schemeClr val="tx1"/>
                          </a:solidFill>
                          <a:effectLst/>
                          <a:latin typeface="+mn-lt"/>
                          <a:ea typeface="+mn-ea"/>
                          <a:cs typeface="+mn-cs"/>
                        </a:rPr>
                        <a:t>IM2D3D</a:t>
                      </a:r>
                    </a:p>
                    <a:p>
                      <a:pPr marL="0" marR="0" indent="0" algn="ctr" defTabSz="1475110" rtl="0" eaLnBrk="1" fontAlgn="auto" latinLnBrk="0" hangingPunct="1">
                        <a:lnSpc>
                          <a:spcPct val="100000"/>
                        </a:lnSpc>
                        <a:spcBef>
                          <a:spcPts val="0"/>
                        </a:spcBef>
                        <a:spcAft>
                          <a:spcPts val="0"/>
                        </a:spcAft>
                        <a:buClrTx/>
                        <a:buSzTx/>
                        <a:buFontTx/>
                        <a:buNone/>
                        <a:tabLst/>
                        <a:defRPr/>
                      </a:pPr>
                      <a:r>
                        <a:rPr lang="fr-FR" sz="1050" b="1" kern="1200" dirty="0">
                          <a:solidFill>
                            <a:schemeClr val="tx1"/>
                          </a:solidFill>
                          <a:effectLst/>
                          <a:latin typeface="+mn-lt"/>
                          <a:ea typeface="+mn-ea"/>
                          <a:cs typeface="+mn-cs"/>
                        </a:rPr>
                        <a:t>Technologies  pour l’imagerie optique </a:t>
                      </a:r>
                    </a:p>
                    <a:p>
                      <a:pPr marL="0" marR="0" indent="0" algn="ctr" defTabSz="1475110" rtl="0" eaLnBrk="1" fontAlgn="auto" latinLnBrk="0" hangingPunct="1">
                        <a:lnSpc>
                          <a:spcPct val="100000"/>
                        </a:lnSpc>
                        <a:spcBef>
                          <a:spcPts val="0"/>
                        </a:spcBef>
                        <a:spcAft>
                          <a:spcPts val="0"/>
                        </a:spcAft>
                        <a:buClrTx/>
                        <a:buSzTx/>
                        <a:buFontTx/>
                        <a:buNone/>
                        <a:tabLst/>
                        <a:defRPr/>
                      </a:pPr>
                      <a:r>
                        <a:rPr lang="fr-FR" sz="1050" b="1" kern="1200" dirty="0">
                          <a:solidFill>
                            <a:schemeClr val="tx1"/>
                          </a:solidFill>
                          <a:effectLst/>
                          <a:latin typeface="+mn-lt"/>
                          <a:ea typeface="+mn-ea"/>
                          <a:cs typeface="+mn-cs"/>
                        </a:rPr>
                        <a:t>2D et 3D</a:t>
                      </a:r>
                      <a:endParaRPr lang="en-GB" sz="1050" b="1" kern="1200" dirty="0">
                        <a:solidFill>
                          <a:schemeClr val="tx1"/>
                        </a:solidFill>
                        <a:effectLst/>
                        <a:latin typeface="+mn-lt"/>
                        <a:ea typeface="+mn-ea"/>
                        <a:cs typeface="+mn-cs"/>
                      </a:endParaRPr>
                    </a:p>
                  </a:txBody>
                  <a:tcPr anchor="ctr">
                    <a:gradFill>
                      <a:gsLst>
                        <a:gs pos="64000">
                          <a:srgbClr val="00B0F0"/>
                        </a:gs>
                        <a:gs pos="53000">
                          <a:srgbClr val="FFFF00"/>
                        </a:gs>
                        <a:gs pos="0">
                          <a:srgbClr val="FFFF00"/>
                        </a:gs>
                        <a:gs pos="100000">
                          <a:srgbClr val="00B0F0"/>
                        </a:gs>
                      </a:gsLst>
                      <a:lin ang="5400000" scaled="0"/>
                    </a:gradFill>
                  </a:tcPr>
                </a:tc>
                <a:tc rowSpan="2"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b="1" dirty="0">
                          <a:latin typeface="Calibri" panose="020F0502020204030204" pitchFamily="34" charset="0"/>
                          <a:ea typeface="Calibri" panose="020F0502020204030204" pitchFamily="34" charset="0"/>
                          <a:cs typeface="Times New Roman" panose="02020603050405020304" pitchFamily="18" charset="0"/>
                        </a:rPr>
                        <a:t>Parcours S4B2</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b="1" dirty="0" err="1">
                          <a:latin typeface="Calibri" panose="020F0502020204030204" pitchFamily="34" charset="0"/>
                          <a:ea typeface="Calibri" panose="020F0502020204030204" pitchFamily="34" charset="0"/>
                          <a:cs typeface="Times New Roman" panose="02020603050405020304" pitchFamily="18" charset="0"/>
                        </a:rPr>
                        <a:t>Space</a:t>
                      </a:r>
                      <a:r>
                        <a:rPr lang="fr-FR" sz="1050" b="1" dirty="0">
                          <a:latin typeface="Calibri" panose="020F0502020204030204" pitchFamily="34" charset="0"/>
                          <a:ea typeface="Calibri" panose="020F0502020204030204" pitchFamily="34" charset="0"/>
                          <a:cs typeface="Times New Roman" panose="02020603050405020304" pitchFamily="18" charset="0"/>
                        </a:rPr>
                        <a:t> Technologies and Applications (STA)</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050" b="1" dirty="0"/>
                    </a:p>
                  </a:txBody>
                  <a:tcPr anchor="ctr">
                    <a:gradFill>
                      <a:gsLst>
                        <a:gs pos="32000">
                          <a:srgbClr val="00B0F0"/>
                        </a:gs>
                        <a:gs pos="19614">
                          <a:srgbClr val="FFFF00"/>
                        </a:gs>
                        <a:gs pos="64000">
                          <a:srgbClr val="00B0F0"/>
                        </a:gs>
                        <a:gs pos="0">
                          <a:srgbClr val="FFFF00"/>
                        </a:gs>
                        <a:gs pos="76000">
                          <a:srgbClr val="92D050"/>
                        </a:gs>
                        <a:gs pos="100000">
                          <a:srgbClr val="92D050"/>
                        </a:gs>
                      </a:gsLst>
                      <a:lin ang="5400000" scaled="1"/>
                    </a:gradFill>
                  </a:tcPr>
                </a:tc>
                <a:tc rowSpan="2" hMerge="1">
                  <a:txBody>
                    <a:bodyPr/>
                    <a:lstStyle/>
                    <a:p>
                      <a:pPr marL="0" marR="0" indent="0" algn="ctr" defTabSz="1475110" rtl="0" eaLnBrk="1" fontAlgn="auto" latinLnBrk="0" hangingPunct="1">
                        <a:lnSpc>
                          <a:spcPct val="100000"/>
                        </a:lnSpc>
                        <a:spcBef>
                          <a:spcPts val="0"/>
                        </a:spcBef>
                        <a:spcAft>
                          <a:spcPts val="0"/>
                        </a:spcAft>
                        <a:buClrTx/>
                        <a:buSzTx/>
                        <a:buFontTx/>
                        <a:buNone/>
                        <a:tabLst/>
                        <a:defRPr/>
                      </a:pPr>
                      <a:endParaRPr lang="en-GB" sz="1050" b="1" dirty="0"/>
                    </a:p>
                  </a:txBody>
                  <a:tcPr anchor="ctr">
                    <a:solidFill>
                      <a:srgbClr val="00B0F0"/>
                    </a:solidFill>
                  </a:tcPr>
                </a:tc>
                <a:tc rowSpan="2" hMerge="1">
                  <a:txBody>
                    <a:bodyPr/>
                    <a:lstStyle/>
                    <a:p>
                      <a:pPr algn="ctr"/>
                      <a:endParaRPr lang="en-GB" sz="1050" b="1" dirty="0"/>
                    </a:p>
                  </a:txBody>
                  <a:tcPr anchor="ctr">
                    <a:gradFill>
                      <a:gsLst>
                        <a:gs pos="0">
                          <a:srgbClr val="FFC000"/>
                        </a:gs>
                        <a:gs pos="55000">
                          <a:schemeClr val="accent1">
                            <a:lumMod val="50000"/>
                            <a:lumOff val="50000"/>
                          </a:schemeClr>
                        </a:gs>
                        <a:gs pos="54000">
                          <a:schemeClr val="accent1">
                            <a:lumMod val="45000"/>
                            <a:lumOff val="55000"/>
                          </a:schemeClr>
                        </a:gs>
                        <a:gs pos="100000">
                          <a:srgbClr val="00B0F0"/>
                        </a:gs>
                      </a:gsLst>
                      <a:lin ang="5400000" scaled="1"/>
                    </a:gradFill>
                  </a:tcPr>
                </a:tc>
                <a:extLst>
                  <a:ext uri="{0D108BD9-81ED-4DB2-BD59-A6C34878D82A}">
                    <a16:rowId xmlns:a16="http://schemas.microsoft.com/office/drawing/2014/main" val="10001"/>
                  </a:ext>
                </a:extLst>
              </a:tr>
              <a:tr h="22230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b="1" i="1" dirty="0">
                          <a:effectLst/>
                        </a:rPr>
                        <a:t>Data Science and Information </a:t>
                      </a:r>
                      <a:r>
                        <a:rPr lang="fr-FR" sz="1050" b="1" i="1" dirty="0" err="1">
                          <a:effectLst/>
                        </a:rPr>
                        <a:t>Processing</a:t>
                      </a:r>
                      <a:r>
                        <a:rPr lang="fr-FR" sz="1050" b="1" i="1" dirty="0">
                          <a:effectLst/>
                        </a:rPr>
                        <a:t> for </a:t>
                      </a:r>
                      <a:r>
                        <a:rPr lang="fr-FR" sz="1050" b="1" i="1" dirty="0" err="1">
                          <a:effectLst/>
                        </a:rPr>
                        <a:t>sensor</a:t>
                      </a:r>
                      <a:r>
                        <a:rPr lang="fr-FR" sz="1050" b="1" i="1" dirty="0">
                          <a:effectLst/>
                        </a:rPr>
                        <a:t> data </a:t>
                      </a:r>
                      <a:endParaRPr lang="en-GB" sz="1050" b="1" i="1" dirty="0"/>
                    </a:p>
                    <a:p>
                      <a:pPr marL="0" marR="0" indent="0" algn="ctr" defTabSz="1475110" rtl="0" eaLnBrk="1" fontAlgn="auto" latinLnBrk="0" hangingPunct="1">
                        <a:lnSpc>
                          <a:spcPct val="100000"/>
                        </a:lnSpc>
                        <a:spcBef>
                          <a:spcPts val="0"/>
                        </a:spcBef>
                        <a:spcAft>
                          <a:spcPts val="0"/>
                        </a:spcAft>
                        <a:buClrTx/>
                        <a:buSzTx/>
                        <a:buFontTx/>
                        <a:buNone/>
                        <a:tabLst/>
                        <a:defRPr/>
                      </a:pPr>
                      <a:endParaRPr lang="en-GB" sz="1050" b="1" kern="1200" dirty="0">
                        <a:solidFill>
                          <a:schemeClr val="tx1"/>
                        </a:solidFill>
                        <a:effectLst/>
                        <a:latin typeface="+mn-lt"/>
                        <a:ea typeface="+mn-ea"/>
                        <a:cs typeface="+mn-cs"/>
                      </a:endParaRPr>
                    </a:p>
                  </a:txBody>
                  <a:tcPr anchor="ctr">
                    <a:solidFill>
                      <a:srgbClr val="92D050"/>
                    </a:solidFill>
                  </a:tcPr>
                </a:tc>
                <a:tc rowSpan="2">
                  <a:txBody>
                    <a:bodyPr/>
                    <a:lstStyle/>
                    <a:p>
                      <a:pPr marL="0" marR="0" indent="0" algn="ctr" defTabSz="1475110" rtl="0" eaLnBrk="1" fontAlgn="auto" latinLnBrk="0" hangingPunct="1">
                        <a:lnSpc>
                          <a:spcPct val="100000"/>
                        </a:lnSpc>
                        <a:spcBef>
                          <a:spcPts val="0"/>
                        </a:spcBef>
                        <a:spcAft>
                          <a:spcPts val="0"/>
                        </a:spcAft>
                        <a:buClrTx/>
                        <a:buSzTx/>
                        <a:buFontTx/>
                        <a:buNone/>
                        <a:tabLst/>
                        <a:defRPr/>
                      </a:pPr>
                      <a:r>
                        <a:rPr lang="fr-FR" sz="1050" b="1" strike="noStrike" kern="1200" dirty="0" err="1">
                          <a:solidFill>
                            <a:schemeClr val="tx1"/>
                          </a:solidFill>
                          <a:effectLst/>
                          <a:latin typeface="+mn-lt"/>
                          <a:ea typeface="+mn-ea"/>
                          <a:cs typeface="+mn-cs"/>
                        </a:rPr>
                        <a:t>Numerical</a:t>
                      </a:r>
                      <a:r>
                        <a:rPr lang="fr-FR" sz="1050" b="1" strike="noStrike" kern="1200" dirty="0">
                          <a:solidFill>
                            <a:schemeClr val="tx1"/>
                          </a:solidFill>
                          <a:effectLst/>
                          <a:latin typeface="+mn-lt"/>
                          <a:ea typeface="+mn-ea"/>
                          <a:cs typeface="+mn-cs"/>
                        </a:rPr>
                        <a:t> Tour of Image </a:t>
                      </a:r>
                      <a:r>
                        <a:rPr lang="fr-FR" sz="1050" b="1" strike="noStrike" kern="1200" dirty="0" err="1">
                          <a:solidFill>
                            <a:schemeClr val="tx1"/>
                          </a:solidFill>
                          <a:effectLst/>
                          <a:latin typeface="+mn-lt"/>
                          <a:ea typeface="+mn-ea"/>
                          <a:cs typeface="+mn-cs"/>
                        </a:rPr>
                        <a:t>Processing</a:t>
                      </a:r>
                      <a:r>
                        <a:rPr lang="fr-FR" sz="1050" b="1" strike="noStrike" kern="1200" dirty="0">
                          <a:solidFill>
                            <a:schemeClr val="tx1"/>
                          </a:solidFill>
                          <a:effectLst/>
                          <a:latin typeface="+mn-lt"/>
                          <a:ea typeface="+mn-ea"/>
                          <a:cs typeface="+mn-cs"/>
                        </a:rPr>
                        <a:t> for </a:t>
                      </a:r>
                      <a:r>
                        <a:rPr lang="fr-FR" sz="1050" b="1" strike="noStrike" kern="1200" dirty="0" err="1">
                          <a:solidFill>
                            <a:schemeClr val="tx1"/>
                          </a:solidFill>
                          <a:effectLst/>
                          <a:latin typeface="+mn-lt"/>
                          <a:ea typeface="+mn-ea"/>
                          <a:cs typeface="+mn-cs"/>
                        </a:rPr>
                        <a:t>denoising</a:t>
                      </a:r>
                      <a:endParaRPr lang="fr-FR" sz="1050" b="1" strike="noStrike" kern="1200" dirty="0">
                        <a:solidFill>
                          <a:schemeClr val="tx1"/>
                        </a:solidFill>
                        <a:effectLst/>
                        <a:latin typeface="+mn-lt"/>
                        <a:ea typeface="+mn-ea"/>
                        <a:cs typeface="+mn-cs"/>
                      </a:endParaRPr>
                    </a:p>
                  </a:txBody>
                  <a:tcPr anchor="ctr">
                    <a:solidFill>
                      <a:srgbClr val="92D050"/>
                    </a:solidFill>
                  </a:tcPr>
                </a:tc>
                <a:tc rowSpan="2">
                  <a:txBody>
                    <a:bodyPr/>
                    <a:lstStyle/>
                    <a:p>
                      <a:pPr marL="0" lvl="0" algn="ctr" defTabSz="914400" rtl="0" eaLnBrk="1" latinLnBrk="0" hangingPunct="1">
                        <a:buNone/>
                        <a:tabLst/>
                        <a:defRPr/>
                      </a:pPr>
                      <a:r>
                        <a:rPr lang="fr-FR" sz="1050" b="1" kern="1200" noProof="0" dirty="0" err="1">
                          <a:solidFill>
                            <a:schemeClr val="tx1"/>
                          </a:solidFill>
                          <a:effectLst/>
                          <a:latin typeface="+mn-lt"/>
                          <a:ea typeface="+mn-ea"/>
                          <a:cs typeface="+mn-cs"/>
                        </a:rPr>
                        <a:t>Analogical</a:t>
                      </a:r>
                      <a:r>
                        <a:rPr lang="fr-FR" sz="1050" b="1" kern="1200" noProof="0" dirty="0">
                          <a:solidFill>
                            <a:schemeClr val="tx1"/>
                          </a:solidFill>
                          <a:effectLst/>
                          <a:latin typeface="+mn-lt"/>
                          <a:ea typeface="+mn-ea"/>
                          <a:cs typeface="+mn-cs"/>
                        </a:rPr>
                        <a:t> and Digital Signal </a:t>
                      </a:r>
                      <a:r>
                        <a:rPr lang="fr-FR" sz="1050" b="1" kern="1200" noProof="0" dirty="0" err="1">
                          <a:solidFill>
                            <a:schemeClr val="tx1"/>
                          </a:solidFill>
                          <a:effectLst/>
                          <a:latin typeface="+mn-lt"/>
                          <a:ea typeface="+mn-ea"/>
                          <a:cs typeface="+mn-cs"/>
                        </a:rPr>
                        <a:t>Processing</a:t>
                      </a:r>
                      <a:r>
                        <a:rPr lang="fr-FR" sz="1050" b="1" kern="1200" noProof="0" dirty="0">
                          <a:solidFill>
                            <a:schemeClr val="tx1"/>
                          </a:solidFill>
                          <a:effectLst/>
                          <a:latin typeface="+mn-lt"/>
                          <a:ea typeface="+mn-ea"/>
                          <a:cs typeface="+mn-cs"/>
                        </a:rPr>
                        <a:t> for </a:t>
                      </a:r>
                      <a:r>
                        <a:rPr lang="fr-FR" sz="1050" b="1" kern="1200" noProof="0" dirty="0" err="1">
                          <a:solidFill>
                            <a:schemeClr val="tx1"/>
                          </a:solidFill>
                          <a:effectLst/>
                          <a:latin typeface="+mn-lt"/>
                          <a:ea typeface="+mn-ea"/>
                          <a:cs typeface="+mn-cs"/>
                        </a:rPr>
                        <a:t>sensor</a:t>
                      </a:r>
                      <a:r>
                        <a:rPr lang="fr-FR" sz="1050" b="1" kern="1200" noProof="0" dirty="0">
                          <a:solidFill>
                            <a:schemeClr val="tx1"/>
                          </a:solidFill>
                          <a:effectLst/>
                          <a:latin typeface="+mn-lt"/>
                          <a:ea typeface="+mn-ea"/>
                          <a:cs typeface="+mn-cs"/>
                        </a:rPr>
                        <a:t> data</a:t>
                      </a:r>
                    </a:p>
                  </a:txBody>
                  <a:tcPr anchor="ctr">
                    <a:gradFill>
                      <a:gsLst>
                        <a:gs pos="64000">
                          <a:srgbClr val="92D050"/>
                        </a:gs>
                        <a:gs pos="53000">
                          <a:srgbClr val="00B0F0"/>
                        </a:gs>
                        <a:gs pos="0">
                          <a:srgbClr val="00B0F0"/>
                        </a:gs>
                        <a:gs pos="100000">
                          <a:srgbClr val="92D050"/>
                        </a:gs>
                      </a:gsLst>
                      <a:lin ang="5400000" scaled="0"/>
                    </a:gradFill>
                  </a:tcPr>
                </a:tc>
                <a:tc rowSpan="2">
                  <a:txBody>
                    <a:bodyPr/>
                    <a:lstStyle/>
                    <a:p>
                      <a:pPr algn="ctr"/>
                      <a:r>
                        <a:rPr lang="fr-FR" sz="1050" b="1" dirty="0" err="1"/>
                        <a:t>Sustainable</a:t>
                      </a:r>
                      <a:r>
                        <a:rPr lang="fr-FR" sz="1050" b="1" dirty="0"/>
                        <a:t> Data </a:t>
                      </a:r>
                      <a:r>
                        <a:rPr lang="fr-FR" sz="1050" b="1" dirty="0" err="1"/>
                        <a:t>Processing</a:t>
                      </a:r>
                      <a:endParaRPr lang="en-GB" sz="1050" b="1" dirty="0"/>
                    </a:p>
                    <a:p>
                      <a:pPr marL="0" marR="0" indent="0" algn="ctr" defTabSz="1475110" rtl="0" eaLnBrk="1" fontAlgn="auto" latinLnBrk="0" hangingPunct="1">
                        <a:lnSpc>
                          <a:spcPct val="100000"/>
                        </a:lnSpc>
                        <a:spcBef>
                          <a:spcPts val="0"/>
                        </a:spcBef>
                        <a:spcAft>
                          <a:spcPts val="0"/>
                        </a:spcAft>
                        <a:buClrTx/>
                        <a:buSzTx/>
                        <a:buFontTx/>
                        <a:buNone/>
                        <a:tabLst/>
                        <a:defRPr/>
                      </a:pPr>
                      <a:endParaRPr lang="fr-FR" sz="1050" b="1" dirty="0">
                        <a:effectLst/>
                      </a:endParaRPr>
                    </a:p>
                  </a:txBody>
                  <a:tcPr anchor="ctr">
                    <a:gradFill>
                      <a:gsLst>
                        <a:gs pos="64000">
                          <a:srgbClr val="92D050"/>
                        </a:gs>
                        <a:gs pos="53000">
                          <a:srgbClr val="00B0F0"/>
                        </a:gs>
                        <a:gs pos="0">
                          <a:srgbClr val="00B0F0"/>
                        </a:gs>
                        <a:gs pos="100000">
                          <a:srgbClr val="92D050"/>
                        </a:gs>
                      </a:gsLst>
                      <a:lin ang="5400000" scaled="0"/>
                    </a:gradFill>
                  </a:tcPr>
                </a:tc>
                <a:tc rowSpan="2">
                  <a:txBody>
                    <a:bodyPr/>
                    <a:lstStyle/>
                    <a:p>
                      <a:pPr algn="ctr"/>
                      <a:r>
                        <a:rPr lang="fr-FR" sz="1050" b="1" strike="noStrike" dirty="0" err="1">
                          <a:effectLst/>
                        </a:rPr>
                        <a:t>Mutlimodal</a:t>
                      </a:r>
                      <a:r>
                        <a:rPr lang="fr-FR" sz="1050" b="1" strike="noStrike" dirty="0">
                          <a:effectLst/>
                        </a:rPr>
                        <a:t> </a:t>
                      </a:r>
                      <a:r>
                        <a:rPr lang="fr-FR" sz="1050" b="1" strike="noStrike" dirty="0" err="1">
                          <a:effectLst/>
                        </a:rPr>
                        <a:t>Processing</a:t>
                      </a:r>
                      <a:r>
                        <a:rPr lang="fr-FR" sz="1050" b="1" strike="noStrike" dirty="0">
                          <a:effectLst/>
                        </a:rPr>
                        <a:t> and </a:t>
                      </a:r>
                      <a:r>
                        <a:rPr lang="fr-FR" sz="1050" b="1" strike="noStrike" dirty="0" err="1">
                          <a:effectLst/>
                        </a:rPr>
                        <a:t>Analysis</a:t>
                      </a:r>
                      <a:endParaRPr lang="en-GB" sz="1050" b="1" strike="noStrike" dirty="0"/>
                    </a:p>
                  </a:txBody>
                  <a:tcPr anchor="ctr">
                    <a:gradFill>
                      <a:gsLst>
                        <a:gs pos="64000">
                          <a:srgbClr val="92D050"/>
                        </a:gs>
                        <a:gs pos="53000">
                          <a:srgbClr val="00B0F0"/>
                        </a:gs>
                        <a:gs pos="0">
                          <a:srgbClr val="00B0F0"/>
                        </a:gs>
                        <a:gs pos="100000">
                          <a:srgbClr val="92D050"/>
                        </a:gs>
                      </a:gsLst>
                      <a:lin ang="5400000" scaled="0"/>
                    </a:gradFill>
                  </a:tcPr>
                </a:tc>
                <a:tc gridSpan="3" vMerge="1">
                  <a:txBody>
                    <a:bodyPr/>
                    <a:lstStyle/>
                    <a:p>
                      <a:pPr algn="ctr"/>
                      <a:endParaRPr lang="en-GB" sz="1050" b="1" dirty="0"/>
                    </a:p>
                  </a:txBody>
                  <a:tcPr anchor="ctr">
                    <a:gradFill flip="none" rotWithShape="1">
                      <a:gsLst>
                        <a:gs pos="0">
                          <a:srgbClr val="FFC000"/>
                        </a:gs>
                        <a:gs pos="50000">
                          <a:schemeClr val="bg1">
                            <a:shade val="67500"/>
                            <a:satMod val="115000"/>
                          </a:schemeClr>
                        </a:gs>
                        <a:gs pos="100000">
                          <a:srgbClr val="00B0F0"/>
                        </a:gs>
                      </a:gsLst>
                      <a:lin ang="5400000" scaled="1"/>
                      <a:tileRect/>
                    </a:gradFill>
                  </a:tcPr>
                </a:tc>
                <a:tc hMerge="1" vMerge="1">
                  <a:txBody>
                    <a:bodyPr/>
                    <a:lstStyle/>
                    <a:p>
                      <a:pPr algn="ctr"/>
                      <a:endParaRPr lang="en-GB" sz="1050" b="1" dirty="0"/>
                    </a:p>
                  </a:txBody>
                  <a:tcPr anchor="ctr">
                    <a:solidFill>
                      <a:srgbClr val="00B0F0"/>
                    </a:solidFill>
                  </a:tcPr>
                </a:tc>
                <a:tc hMerge="1" vMerge="1">
                  <a:txBody>
                    <a:bodyPr/>
                    <a:lstStyle/>
                    <a:p>
                      <a:pPr algn="ctr"/>
                      <a:endParaRPr lang="en-GB" sz="1050" b="1" dirty="0"/>
                    </a:p>
                  </a:txBody>
                  <a:tcPr anchor="ctr">
                    <a:solidFill>
                      <a:schemeClr val="bg1"/>
                    </a:solidFill>
                  </a:tcPr>
                </a:tc>
                <a:extLst>
                  <a:ext uri="{0D108BD9-81ED-4DB2-BD59-A6C34878D82A}">
                    <a16:rowId xmlns:a16="http://schemas.microsoft.com/office/drawing/2014/main" val="10002"/>
                  </a:ext>
                </a:extLst>
              </a:tr>
              <a:tr h="133356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3">
                  <a:txBody>
                    <a:bodyPr/>
                    <a:lstStyle/>
                    <a:p>
                      <a:pPr algn="ctr"/>
                      <a:r>
                        <a:rPr lang="en-GB" sz="1050" b="1" dirty="0"/>
                        <a:t>Track ML and Applications</a:t>
                      </a:r>
                    </a:p>
                  </a:txBody>
                  <a:tcPr anchor="ctr">
                    <a:solidFill>
                      <a:srgbClr val="92D05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26444693"/>
                  </a:ext>
                </a:extLst>
              </a:tr>
            </a:tbl>
          </a:graphicData>
        </a:graphic>
      </p:graphicFrame>
      <p:grpSp>
        <p:nvGrpSpPr>
          <p:cNvPr id="16" name="Groupe 15">
            <a:extLst>
              <a:ext uri="{FF2B5EF4-FFF2-40B4-BE49-F238E27FC236}">
                <a16:creationId xmlns:a16="http://schemas.microsoft.com/office/drawing/2014/main" id="{6FE87F46-FE32-4338-87D4-1ACB75454C12}"/>
              </a:ext>
            </a:extLst>
          </p:cNvPr>
          <p:cNvGrpSpPr/>
          <p:nvPr/>
        </p:nvGrpSpPr>
        <p:grpSpPr>
          <a:xfrm>
            <a:off x="179512" y="1288462"/>
            <a:ext cx="8619122" cy="876300"/>
            <a:chOff x="175225" y="4208884"/>
            <a:chExt cx="8007732" cy="876300"/>
          </a:xfrm>
        </p:grpSpPr>
        <p:sp>
          <p:nvSpPr>
            <p:cNvPr id="17" name="Rectangle 16">
              <a:extLst>
                <a:ext uri="{FF2B5EF4-FFF2-40B4-BE49-F238E27FC236}">
                  <a16:creationId xmlns:a16="http://schemas.microsoft.com/office/drawing/2014/main" id="{6F4B4418-C607-4FBF-8865-C2A74FFE77B4}"/>
                </a:ext>
              </a:extLst>
            </p:cNvPr>
            <p:cNvSpPr/>
            <p:nvPr/>
          </p:nvSpPr>
          <p:spPr>
            <a:xfrm>
              <a:off x="175225" y="4208884"/>
              <a:ext cx="2366663" cy="876300"/>
            </a:xfrm>
            <a:prstGeom prst="rect">
              <a:avLst/>
            </a:prstGeom>
            <a:solidFill>
              <a:srgbClr val="FFFF00"/>
            </a:solidFill>
            <a:ln w="28575" cap="flat" cmpd="sng">
              <a:solidFill>
                <a:srgbClr val="000000"/>
              </a:solidFill>
              <a:prstDash val="solid"/>
              <a:round/>
              <a:headEnd type="none" w="med" len="med"/>
              <a:tailEnd type="none" w="med" len="med"/>
            </a:ln>
          </p:spPr>
          <p:txBody>
            <a:bodyPr wrap="square" lIns="91425" tIns="45700" rIns="91425" bIns="45700" anchor="ctr" anchorCtr="0"/>
            <a:lstStyle/>
            <a:p>
              <a:pPr algn="ctr">
                <a:spcAft>
                  <a:spcPts val="0"/>
                </a:spcAft>
              </a:pPr>
              <a:r>
                <a:rPr lang="fr-FR" sz="1400" dirty="0">
                  <a:solidFill>
                    <a:srgbClr val="000000"/>
                  </a:solidFill>
                  <a:effectLst/>
                  <a:latin typeface="Arial"/>
                  <a:ea typeface="Arial"/>
                </a:rPr>
                <a:t>Interaction physique avec l’</a:t>
              </a:r>
              <a:r>
                <a:rPr lang="fr-FR" sz="1400" dirty="0">
                  <a:solidFill>
                    <a:srgbClr val="000000"/>
                  </a:solidFill>
                  <a:ea typeface="Arial"/>
                </a:rPr>
                <a:t>environnement</a:t>
              </a:r>
              <a:endParaRPr lang="en-GB" sz="1400" dirty="0">
                <a:solidFill>
                  <a:srgbClr val="000000"/>
                </a:solidFill>
                <a:effectLst/>
                <a:latin typeface="Arial"/>
                <a:ea typeface="Arial"/>
              </a:endParaRPr>
            </a:p>
          </p:txBody>
        </p:sp>
        <p:sp>
          <p:nvSpPr>
            <p:cNvPr id="18" name="Rectangle 17">
              <a:extLst>
                <a:ext uri="{FF2B5EF4-FFF2-40B4-BE49-F238E27FC236}">
                  <a16:creationId xmlns:a16="http://schemas.microsoft.com/office/drawing/2014/main" id="{C62273D0-4E4B-4A02-97D6-1AB8051F23EA}"/>
                </a:ext>
              </a:extLst>
            </p:cNvPr>
            <p:cNvSpPr/>
            <p:nvPr/>
          </p:nvSpPr>
          <p:spPr>
            <a:xfrm>
              <a:off x="2944876" y="4208884"/>
              <a:ext cx="2520279" cy="876300"/>
            </a:xfrm>
            <a:prstGeom prst="rect">
              <a:avLst/>
            </a:prstGeom>
            <a:solidFill>
              <a:srgbClr val="00B0F0"/>
            </a:solidFill>
            <a:ln w="28575" cap="flat" cmpd="sng">
              <a:solidFill>
                <a:srgbClr val="000000"/>
              </a:solidFill>
              <a:prstDash val="solid"/>
              <a:round/>
              <a:headEnd type="none" w="med" len="med"/>
              <a:tailEnd type="none" w="med" len="med"/>
            </a:ln>
          </p:spPr>
          <p:txBody>
            <a:bodyPr wrap="square" lIns="91425" tIns="45700" rIns="91425" bIns="45700" anchor="ctr" anchorCtr="0"/>
            <a:lstStyle/>
            <a:p>
              <a:pPr algn="ctr"/>
              <a:r>
                <a:rPr lang="fr-FR" sz="1400" dirty="0">
                  <a:solidFill>
                    <a:srgbClr val="000000"/>
                  </a:solidFill>
                  <a:effectLst/>
                  <a:latin typeface="Arial"/>
                  <a:ea typeface="Arial"/>
                </a:rPr>
                <a:t>Captation </a:t>
              </a:r>
              <a:r>
                <a:rPr lang="fr-FR" sz="1400" dirty="0">
                  <a:solidFill>
                    <a:srgbClr val="000000"/>
                  </a:solidFill>
                  <a:latin typeface="Arial"/>
                  <a:ea typeface="Arial"/>
                </a:rPr>
                <a:t>&amp; </a:t>
              </a:r>
              <a:r>
                <a:rPr lang="fr-FR" sz="1400" dirty="0">
                  <a:solidFill>
                    <a:srgbClr val="000000"/>
                  </a:solidFill>
                  <a:effectLst/>
                  <a:latin typeface="Arial"/>
                  <a:ea typeface="Arial"/>
                </a:rPr>
                <a:t>prétraitement analogique et numérique</a:t>
              </a:r>
              <a:endParaRPr lang="en-GB" sz="1400" dirty="0">
                <a:solidFill>
                  <a:srgbClr val="000000"/>
                </a:solidFill>
                <a:effectLst/>
                <a:latin typeface="Arial"/>
                <a:ea typeface="Arial"/>
              </a:endParaRPr>
            </a:p>
          </p:txBody>
        </p:sp>
        <p:sp>
          <p:nvSpPr>
            <p:cNvPr id="19" name="Rectangle 18">
              <a:extLst>
                <a:ext uri="{FF2B5EF4-FFF2-40B4-BE49-F238E27FC236}">
                  <a16:creationId xmlns:a16="http://schemas.microsoft.com/office/drawing/2014/main" id="{1945092E-E26F-4E25-9A0B-9434A3C189C0}"/>
                </a:ext>
              </a:extLst>
            </p:cNvPr>
            <p:cNvSpPr/>
            <p:nvPr/>
          </p:nvSpPr>
          <p:spPr>
            <a:xfrm>
              <a:off x="5793993" y="4208884"/>
              <a:ext cx="2388964" cy="876300"/>
            </a:xfrm>
            <a:prstGeom prst="rect">
              <a:avLst/>
            </a:prstGeom>
            <a:solidFill>
              <a:srgbClr val="92D050"/>
            </a:solidFill>
            <a:ln w="28575" cap="flat" cmpd="sng">
              <a:solidFill>
                <a:srgbClr val="000000"/>
              </a:solidFill>
              <a:prstDash val="solid"/>
              <a:round/>
              <a:headEnd type="none" w="med" len="med"/>
              <a:tailEnd type="none" w="med" len="med"/>
            </a:ln>
          </p:spPr>
          <p:txBody>
            <a:bodyPr wrap="square" lIns="91425" tIns="45700" rIns="91425" bIns="45700" anchor="ctr" anchorCtr="0"/>
            <a:lstStyle/>
            <a:p>
              <a:pPr algn="ctr"/>
              <a:r>
                <a:rPr lang="fr-FR" sz="1400" dirty="0">
                  <a:solidFill>
                    <a:srgbClr val="000000"/>
                  </a:solidFill>
                  <a:latin typeface="Arial"/>
                  <a:ea typeface="Arial"/>
                </a:rPr>
                <a:t>Analyse de</a:t>
              </a:r>
              <a:r>
                <a:rPr lang="fr-FR" sz="1400" dirty="0">
                  <a:solidFill>
                    <a:srgbClr val="000000"/>
                  </a:solidFill>
                  <a:effectLst/>
                  <a:latin typeface="Arial"/>
                  <a:ea typeface="Arial"/>
                </a:rPr>
                <a:t> l’information </a:t>
              </a:r>
              <a:endParaRPr lang="en-GB" sz="1400" dirty="0">
                <a:solidFill>
                  <a:srgbClr val="000000"/>
                </a:solidFill>
                <a:latin typeface="Arial"/>
                <a:ea typeface="Arial"/>
              </a:endParaRPr>
            </a:p>
            <a:p>
              <a:pPr algn="ctr"/>
              <a:r>
                <a:rPr lang="fr-FR" sz="1400" dirty="0">
                  <a:solidFill>
                    <a:srgbClr val="000000"/>
                  </a:solidFill>
                  <a:latin typeface="Arial"/>
                  <a:ea typeface="Arial"/>
                </a:rPr>
                <a:t>&amp; traitements</a:t>
              </a:r>
              <a:r>
                <a:rPr lang="fr-FR" sz="1400" dirty="0">
                  <a:solidFill>
                    <a:srgbClr val="000000"/>
                  </a:solidFill>
                  <a:effectLst/>
                  <a:latin typeface="Arial"/>
                  <a:ea typeface="Arial"/>
                </a:rPr>
                <a:t> avancés</a:t>
              </a:r>
              <a:endParaRPr lang="en-GB" sz="1400" dirty="0">
                <a:solidFill>
                  <a:srgbClr val="000000"/>
                </a:solidFill>
                <a:effectLst/>
                <a:latin typeface="Arial"/>
                <a:ea typeface="Arial"/>
                <a:cs typeface="Arial"/>
              </a:endParaRPr>
            </a:p>
          </p:txBody>
        </p:sp>
        <p:cxnSp>
          <p:nvCxnSpPr>
            <p:cNvPr id="20" name="Connecteur droit avec flèche 19">
              <a:extLst>
                <a:ext uri="{FF2B5EF4-FFF2-40B4-BE49-F238E27FC236}">
                  <a16:creationId xmlns:a16="http://schemas.microsoft.com/office/drawing/2014/main" id="{E0C5F535-549A-47C8-8ABA-018900998FA1}"/>
                </a:ext>
              </a:extLst>
            </p:cNvPr>
            <p:cNvCxnSpPr>
              <a:stCxn id="17" idx="3"/>
              <a:endCxn id="18" idx="1"/>
            </p:cNvCxnSpPr>
            <p:nvPr/>
          </p:nvCxnSpPr>
          <p:spPr>
            <a:xfrm>
              <a:off x="2541888" y="4647034"/>
              <a:ext cx="402988" cy="0"/>
            </a:xfrm>
            <a:prstGeom prst="straightConnector1">
              <a:avLst/>
            </a:prstGeom>
            <a:noFill/>
            <a:ln w="28575" cap="flat" cmpd="sng">
              <a:solidFill>
                <a:schemeClr val="accent1"/>
              </a:solidFill>
              <a:prstDash val="solid"/>
              <a:round/>
              <a:headEnd type="none" w="med" len="med"/>
              <a:tailEnd type="stealth" w="lg" len="lg"/>
            </a:ln>
          </p:spPr>
        </p:cxnSp>
        <p:cxnSp>
          <p:nvCxnSpPr>
            <p:cNvPr id="21" name="Connecteur droit avec flèche 20">
              <a:extLst>
                <a:ext uri="{FF2B5EF4-FFF2-40B4-BE49-F238E27FC236}">
                  <a16:creationId xmlns:a16="http://schemas.microsoft.com/office/drawing/2014/main" id="{E23A57BF-ED1C-41AF-9BFA-00352880AE4B}"/>
                </a:ext>
              </a:extLst>
            </p:cNvPr>
            <p:cNvCxnSpPr>
              <a:stCxn id="18" idx="3"/>
              <a:endCxn id="19" idx="1"/>
            </p:cNvCxnSpPr>
            <p:nvPr/>
          </p:nvCxnSpPr>
          <p:spPr>
            <a:xfrm>
              <a:off x="5465155" y="4647034"/>
              <a:ext cx="328838" cy="0"/>
            </a:xfrm>
            <a:prstGeom prst="straightConnector1">
              <a:avLst/>
            </a:prstGeom>
            <a:noFill/>
            <a:ln w="28575" cap="flat" cmpd="sng">
              <a:solidFill>
                <a:schemeClr val="accent1"/>
              </a:solidFill>
              <a:prstDash val="solid"/>
              <a:round/>
              <a:headEnd type="none" w="med" len="med"/>
              <a:tailEnd type="stealth" w="lg" len="lg"/>
            </a:ln>
          </p:spPr>
        </p:cxnSp>
      </p:grpSp>
    </p:spTree>
    <p:extLst>
      <p:ext uri="{BB962C8B-B14F-4D97-AF65-F5344CB8AC3E}">
        <p14:creationId xmlns:p14="http://schemas.microsoft.com/office/powerpoint/2010/main" val="51255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Ue</a:t>
            </a:r>
            <a:r>
              <a:rPr lang="fr-FR" baseline="-25000" dirty="0" err="1"/>
              <a:t>s</a:t>
            </a:r>
            <a:r>
              <a:rPr lang="fr-FR" dirty="0"/>
              <a:t> Electives « </a:t>
            </a:r>
            <a:r>
              <a:rPr lang="fr-FR" dirty="0" err="1"/>
              <a:t>Electrical</a:t>
            </a:r>
            <a:r>
              <a:rPr lang="fr-FR" dirty="0"/>
              <a:t> Engineering »</a:t>
            </a:r>
            <a:endParaRPr lang="en-GB" dirty="0"/>
          </a:p>
        </p:txBody>
      </p:sp>
      <p:sp>
        <p:nvSpPr>
          <p:cNvPr id="5" name="Espace réservé du numéro de diapositive 4"/>
          <p:cNvSpPr>
            <a:spLocks noGrp="1"/>
          </p:cNvSpPr>
          <p:nvPr>
            <p:ph type="sldNum" sz="quarter" idx="11"/>
          </p:nvPr>
        </p:nvSpPr>
        <p:spPr/>
        <p:txBody>
          <a:bodyPr/>
          <a:lstStyle/>
          <a:p>
            <a:pPr>
              <a:defRPr/>
            </a:pPr>
            <a:fld id="{4CC2762C-C27D-49B0-97AD-28F213C466E9}" type="slidenum">
              <a:rPr lang="fr-FR" altLang="fr-FR" smtClean="0"/>
              <a:pPr>
                <a:defRPr/>
              </a:pPr>
              <a:t>6</a:t>
            </a:fld>
            <a:endParaRPr lang="fr-FR" altLang="fr-FR" dirty="0"/>
          </a:p>
        </p:txBody>
      </p:sp>
      <p:sp>
        <p:nvSpPr>
          <p:cNvPr id="3" name="ZoneTexte 2">
            <a:extLst>
              <a:ext uri="{FF2B5EF4-FFF2-40B4-BE49-F238E27FC236}">
                <a16:creationId xmlns:a16="http://schemas.microsoft.com/office/drawing/2014/main" id="{E2793106-6BB6-440A-A586-7EDDC9DDEA4C}"/>
              </a:ext>
            </a:extLst>
          </p:cNvPr>
          <p:cNvSpPr txBox="1"/>
          <p:nvPr/>
        </p:nvSpPr>
        <p:spPr>
          <a:xfrm>
            <a:off x="1605438" y="4168006"/>
            <a:ext cx="7416824" cy="923330"/>
          </a:xfrm>
          <a:prstGeom prst="rect">
            <a:avLst/>
          </a:prstGeom>
          <a:gradFill>
            <a:gsLst>
              <a:gs pos="0">
                <a:srgbClr val="FFFF00"/>
              </a:gs>
              <a:gs pos="41000">
                <a:srgbClr val="FFFF00"/>
              </a:gs>
              <a:gs pos="53000">
                <a:srgbClr val="00B0F0"/>
              </a:gs>
              <a:gs pos="100000">
                <a:srgbClr val="00B0F0"/>
              </a:gs>
            </a:gsLst>
            <a:lin ang="0" scaled="0"/>
          </a:gradFill>
          <a:ln w="38100" cap="rnd">
            <a:solidFill>
              <a:srgbClr val="0070C0"/>
            </a:solidFill>
          </a:ln>
        </p:spPr>
        <p:txBody>
          <a:bodyPr wrap="square" rtlCol="0">
            <a:spAutoFit/>
          </a:bodyPr>
          <a:lstStyle>
            <a:defPPr>
              <a:defRPr lang="fr-FR"/>
            </a:defPPr>
            <a:lvl1pPr>
              <a:defRPr b="0" i="0" u="none" strike="noStrike">
                <a:solidFill>
                  <a:srgbClr val="000000"/>
                </a:solidFill>
                <a:effectLst/>
                <a:latin typeface="Arial" panose="020B0604020202020204" pitchFamily="34" charset="0"/>
              </a:defRPr>
            </a:lvl1pPr>
          </a:lstStyle>
          <a:p>
            <a:r>
              <a:rPr lang="en-US" b="1" dirty="0"/>
              <a:t>UE </a:t>
            </a:r>
            <a:r>
              <a:rPr lang="fr-FR" b="1" dirty="0"/>
              <a:t>Dispositifs médicaux connectés</a:t>
            </a:r>
            <a:br>
              <a:rPr lang="en-US" dirty="0"/>
            </a:br>
            <a:r>
              <a:rPr lang="en-US" dirty="0" err="1"/>
              <a:t>Capteurs</a:t>
            </a:r>
            <a:r>
              <a:rPr lang="en-US" dirty="0"/>
              <a:t>, </a:t>
            </a:r>
            <a:r>
              <a:rPr lang="en-US" dirty="0" err="1"/>
              <a:t>électronique</a:t>
            </a:r>
            <a:r>
              <a:rPr lang="en-US" dirty="0"/>
              <a:t> </a:t>
            </a:r>
            <a:r>
              <a:rPr lang="en-US" dirty="0" err="1"/>
              <a:t>analogique</a:t>
            </a:r>
            <a:r>
              <a:rPr lang="en-US" dirty="0"/>
              <a:t>, </a:t>
            </a:r>
            <a:r>
              <a:rPr lang="en-US" dirty="0" err="1"/>
              <a:t>Traitement</a:t>
            </a:r>
            <a:r>
              <a:rPr lang="en-US" dirty="0"/>
              <a:t> </a:t>
            </a:r>
            <a:r>
              <a:rPr lang="en-US" dirty="0" err="1"/>
              <a:t>numérique</a:t>
            </a:r>
            <a:r>
              <a:rPr lang="en-US" dirty="0"/>
              <a:t> de </a:t>
            </a:r>
            <a:r>
              <a:rPr lang="en-US" dirty="0" err="1"/>
              <a:t>signaux</a:t>
            </a:r>
            <a:r>
              <a:rPr lang="en-US" dirty="0"/>
              <a:t>, FPGA, VHDL, Radio-</a:t>
            </a:r>
            <a:r>
              <a:rPr lang="en-US" dirty="0" err="1"/>
              <a:t>logicielle</a:t>
            </a:r>
            <a:endParaRPr lang="en-US" dirty="0"/>
          </a:p>
        </p:txBody>
      </p:sp>
      <p:sp>
        <p:nvSpPr>
          <p:cNvPr id="12" name="ZoneTexte 11">
            <a:extLst>
              <a:ext uri="{FF2B5EF4-FFF2-40B4-BE49-F238E27FC236}">
                <a16:creationId xmlns:a16="http://schemas.microsoft.com/office/drawing/2014/main" id="{73634966-CFEA-44C9-ADC0-D8E07A9F7E36}"/>
              </a:ext>
            </a:extLst>
          </p:cNvPr>
          <p:cNvSpPr txBox="1"/>
          <p:nvPr/>
        </p:nvSpPr>
        <p:spPr>
          <a:xfrm>
            <a:off x="1619673" y="1311900"/>
            <a:ext cx="7416824" cy="646331"/>
          </a:xfrm>
          <a:prstGeom prst="rect">
            <a:avLst/>
          </a:prstGeom>
          <a:gradFill>
            <a:gsLst>
              <a:gs pos="0">
                <a:srgbClr val="FFFF00"/>
              </a:gs>
              <a:gs pos="41000">
                <a:srgbClr val="FFFF00"/>
              </a:gs>
              <a:gs pos="53000">
                <a:srgbClr val="00B0F0"/>
              </a:gs>
              <a:gs pos="100000">
                <a:srgbClr val="00B0F0"/>
              </a:gs>
            </a:gsLst>
            <a:lin ang="0" scaled="0"/>
          </a:gradFill>
          <a:ln w="38100" cap="rnd">
            <a:solidFill>
              <a:srgbClr val="0070C0"/>
            </a:solidFill>
          </a:ln>
        </p:spPr>
        <p:txBody>
          <a:bodyPr wrap="square" rtlCol="0">
            <a:spAutoFit/>
          </a:bodyPr>
          <a:lstStyle/>
          <a:p>
            <a:r>
              <a:rPr lang="en-US" sz="1800" b="1" i="0" u="none" strike="noStrike" dirty="0">
                <a:solidFill>
                  <a:srgbClr val="000000"/>
                </a:solidFill>
                <a:effectLst/>
                <a:latin typeface="Arial" panose="020B0604020202020204" pitchFamily="34" charset="0"/>
              </a:rPr>
              <a:t>UE </a:t>
            </a:r>
            <a:r>
              <a:rPr lang="fr-FR" b="1" dirty="0"/>
              <a:t>Technologies et dispositifs radio fréquences</a:t>
            </a:r>
          </a:p>
          <a:p>
            <a:r>
              <a:rPr lang="en-US" dirty="0">
                <a:solidFill>
                  <a:srgbClr val="000000"/>
                </a:solidFill>
                <a:latin typeface="Arial" panose="020B0604020202020204" pitchFamily="34" charset="0"/>
              </a:rPr>
              <a:t>Architecture front-end RF, </a:t>
            </a:r>
            <a:r>
              <a:rPr lang="en-US" dirty="0" err="1">
                <a:solidFill>
                  <a:srgbClr val="000000"/>
                </a:solidFill>
                <a:latin typeface="Arial" panose="020B0604020202020204" pitchFamily="34" charset="0"/>
              </a:rPr>
              <a:t>filtre</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amplificateur</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antennes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mélangeur</a:t>
            </a:r>
            <a:r>
              <a:rPr lang="en-US" dirty="0">
                <a:solidFill>
                  <a:srgbClr val="000000"/>
                </a:solidFill>
                <a:latin typeface="Arial" panose="020B0604020202020204" pitchFamily="34" charset="0"/>
              </a:rPr>
              <a:t>), </a:t>
            </a:r>
            <a:endParaRPr lang="en-US" dirty="0">
              <a:effectLst/>
            </a:endParaRPr>
          </a:p>
        </p:txBody>
      </p:sp>
      <p:sp>
        <p:nvSpPr>
          <p:cNvPr id="13" name="ZoneTexte 12">
            <a:extLst>
              <a:ext uri="{FF2B5EF4-FFF2-40B4-BE49-F238E27FC236}">
                <a16:creationId xmlns:a16="http://schemas.microsoft.com/office/drawing/2014/main" id="{BEE07BA6-1875-453E-AA79-DD7B244792E5}"/>
              </a:ext>
            </a:extLst>
          </p:cNvPr>
          <p:cNvSpPr txBox="1"/>
          <p:nvPr/>
        </p:nvSpPr>
        <p:spPr>
          <a:xfrm>
            <a:off x="1608785" y="2315385"/>
            <a:ext cx="7416824" cy="646331"/>
          </a:xfrm>
          <a:prstGeom prst="rect">
            <a:avLst/>
          </a:prstGeom>
          <a:gradFill>
            <a:gsLst>
              <a:gs pos="0">
                <a:srgbClr val="FFFF00"/>
              </a:gs>
              <a:gs pos="41000">
                <a:srgbClr val="FFFF00"/>
              </a:gs>
              <a:gs pos="53000">
                <a:srgbClr val="00B0F0"/>
              </a:gs>
              <a:gs pos="100000">
                <a:srgbClr val="00B0F0"/>
              </a:gs>
            </a:gsLst>
            <a:lin ang="0" scaled="0"/>
          </a:gradFill>
          <a:ln w="38100" cap="rnd">
            <a:solidFill>
              <a:srgbClr val="0070C0"/>
            </a:solidFill>
          </a:ln>
        </p:spPr>
        <p:txBody>
          <a:bodyPr wrap="square" rtlCol="0">
            <a:spAutoFit/>
          </a:bodyPr>
          <a:lstStyle>
            <a:defPPr>
              <a:defRPr lang="fr-FR"/>
            </a:defPPr>
            <a:lvl1pPr>
              <a:defRPr b="0" i="0" u="none" strike="noStrike">
                <a:solidFill>
                  <a:srgbClr val="000000"/>
                </a:solidFill>
                <a:effectLst/>
                <a:latin typeface="Arial" panose="020B0604020202020204" pitchFamily="34" charset="0"/>
              </a:defRPr>
            </a:lvl1pPr>
          </a:lstStyle>
          <a:p>
            <a:r>
              <a:rPr lang="en-US" b="1" dirty="0"/>
              <a:t>UE</a:t>
            </a:r>
            <a:r>
              <a:rPr lang="en-US" dirty="0"/>
              <a:t> </a:t>
            </a:r>
            <a:r>
              <a:rPr lang="fr-FR" b="1" dirty="0"/>
              <a:t>La radio logicielle : Architectures et applications </a:t>
            </a:r>
            <a:br>
              <a:rPr lang="en-US" dirty="0"/>
            </a:br>
            <a:r>
              <a:rPr lang="en-US" dirty="0"/>
              <a:t>Architecture radio, telecom, radar, </a:t>
            </a:r>
            <a:r>
              <a:rPr lang="en-US" dirty="0" err="1"/>
              <a:t>traitement</a:t>
            </a:r>
            <a:r>
              <a:rPr lang="en-US" dirty="0"/>
              <a:t> de signal</a:t>
            </a:r>
          </a:p>
        </p:txBody>
      </p:sp>
      <p:sp>
        <p:nvSpPr>
          <p:cNvPr id="14" name="ZoneTexte 13">
            <a:extLst>
              <a:ext uri="{FF2B5EF4-FFF2-40B4-BE49-F238E27FC236}">
                <a16:creationId xmlns:a16="http://schemas.microsoft.com/office/drawing/2014/main" id="{3F6047A2-DD21-41B6-9D22-120DD5BFC12E}"/>
              </a:ext>
            </a:extLst>
          </p:cNvPr>
          <p:cNvSpPr txBox="1"/>
          <p:nvPr/>
        </p:nvSpPr>
        <p:spPr>
          <a:xfrm>
            <a:off x="1591204" y="3301307"/>
            <a:ext cx="7445293" cy="646331"/>
          </a:xfrm>
          <a:prstGeom prst="rect">
            <a:avLst/>
          </a:prstGeom>
          <a:gradFill>
            <a:gsLst>
              <a:gs pos="0">
                <a:srgbClr val="FFFF00"/>
              </a:gs>
              <a:gs pos="41000">
                <a:srgbClr val="FFFF00"/>
              </a:gs>
              <a:gs pos="53000">
                <a:srgbClr val="00B0F0"/>
              </a:gs>
              <a:gs pos="100000">
                <a:srgbClr val="00B0F0"/>
              </a:gs>
            </a:gsLst>
            <a:lin ang="0" scaled="0"/>
          </a:gradFill>
          <a:ln w="38100" cap="rnd">
            <a:solidFill>
              <a:srgbClr val="0070C0"/>
            </a:solidFill>
          </a:ln>
        </p:spPr>
        <p:txBody>
          <a:bodyPr wrap="square" rtlCol="0">
            <a:spAutoFit/>
          </a:bodyPr>
          <a:lstStyle>
            <a:defPPr>
              <a:defRPr lang="fr-FR"/>
            </a:defPPr>
            <a:lvl1pPr>
              <a:defRPr b="0" i="0" u="none" strike="noStrike">
                <a:solidFill>
                  <a:srgbClr val="000000"/>
                </a:solidFill>
                <a:effectLst/>
                <a:latin typeface="Arial" panose="020B0604020202020204" pitchFamily="34" charset="0"/>
              </a:defRPr>
            </a:lvl1pPr>
          </a:lstStyle>
          <a:p>
            <a:r>
              <a:rPr lang="en-US" b="1" dirty="0"/>
              <a:t>UE</a:t>
            </a:r>
            <a:r>
              <a:rPr lang="en-US" dirty="0"/>
              <a:t> </a:t>
            </a:r>
            <a:r>
              <a:rPr lang="fr-FR" b="1" dirty="0"/>
              <a:t>Intégration électronique : de l’algorithme au prototype </a:t>
            </a:r>
            <a:br>
              <a:rPr lang="en-US" dirty="0"/>
            </a:br>
            <a:r>
              <a:rPr lang="en-US" dirty="0"/>
              <a:t>Architecture </a:t>
            </a:r>
            <a:r>
              <a:rPr lang="en-US" dirty="0" err="1"/>
              <a:t>processeur</a:t>
            </a:r>
            <a:r>
              <a:rPr lang="en-US" dirty="0"/>
              <a:t>, </a:t>
            </a:r>
            <a:r>
              <a:rPr lang="en-US" dirty="0" err="1"/>
              <a:t>Traitement</a:t>
            </a:r>
            <a:r>
              <a:rPr lang="en-US" dirty="0"/>
              <a:t> </a:t>
            </a:r>
            <a:r>
              <a:rPr lang="en-US" dirty="0" err="1"/>
              <a:t>numérique,FPGA</a:t>
            </a:r>
            <a:r>
              <a:rPr lang="en-US" dirty="0"/>
              <a:t>, VHDL</a:t>
            </a:r>
          </a:p>
        </p:txBody>
      </p:sp>
      <p:sp>
        <p:nvSpPr>
          <p:cNvPr id="22" name="ZoneTexte 21">
            <a:extLst>
              <a:ext uri="{FF2B5EF4-FFF2-40B4-BE49-F238E27FC236}">
                <a16:creationId xmlns:a16="http://schemas.microsoft.com/office/drawing/2014/main" id="{53462370-1995-4C17-84DE-E1CF676DD68D}"/>
              </a:ext>
            </a:extLst>
          </p:cNvPr>
          <p:cNvSpPr txBox="1"/>
          <p:nvPr/>
        </p:nvSpPr>
        <p:spPr>
          <a:xfrm>
            <a:off x="1591204" y="5277859"/>
            <a:ext cx="7445293" cy="646331"/>
          </a:xfrm>
          <a:prstGeom prst="rect">
            <a:avLst/>
          </a:prstGeom>
          <a:gradFill>
            <a:gsLst>
              <a:gs pos="0">
                <a:srgbClr val="FFFF00"/>
              </a:gs>
              <a:gs pos="41000">
                <a:srgbClr val="FFFF00"/>
              </a:gs>
              <a:gs pos="53000">
                <a:srgbClr val="00B0F0"/>
              </a:gs>
              <a:gs pos="100000">
                <a:srgbClr val="00B0F0"/>
              </a:gs>
            </a:gsLst>
            <a:lin ang="0" scaled="0"/>
          </a:gradFill>
          <a:ln w="38100" cap="rnd">
            <a:solidFill>
              <a:srgbClr val="0070C0"/>
            </a:solidFill>
          </a:ln>
        </p:spPr>
        <p:txBody>
          <a:bodyPr wrap="square" rtlCol="0">
            <a:spAutoFit/>
          </a:bodyPr>
          <a:lstStyle>
            <a:defPPr>
              <a:defRPr lang="fr-FR"/>
            </a:defPPr>
            <a:lvl1pPr>
              <a:defRPr b="0" i="0" u="none" strike="noStrike">
                <a:solidFill>
                  <a:srgbClr val="000000"/>
                </a:solidFill>
                <a:effectLst/>
                <a:latin typeface="Arial" panose="020B0604020202020204" pitchFamily="34" charset="0"/>
              </a:defRPr>
            </a:lvl1pPr>
          </a:lstStyle>
          <a:p>
            <a:r>
              <a:rPr lang="en-US" b="1" dirty="0"/>
              <a:t>UE </a:t>
            </a:r>
            <a:r>
              <a:rPr lang="fr-FR" b="1" dirty="0"/>
              <a:t>Technologies  pour l’imagerie optique 2D et 3D</a:t>
            </a:r>
            <a:br>
              <a:rPr lang="en-US" dirty="0"/>
            </a:br>
            <a:r>
              <a:rPr lang="en-US" dirty="0"/>
              <a:t>Optical sensor, 2D, 3D </a:t>
            </a:r>
            <a:r>
              <a:rPr lang="en-US" dirty="0" err="1"/>
              <a:t>matricial</a:t>
            </a:r>
            <a:r>
              <a:rPr lang="en-US" dirty="0"/>
              <a:t> sensor</a:t>
            </a:r>
            <a:endParaRPr lang="fr-FR" dirty="0"/>
          </a:p>
        </p:txBody>
      </p:sp>
      <p:pic>
        <p:nvPicPr>
          <p:cNvPr id="15" name="Image 14">
            <a:extLst>
              <a:ext uri="{FF2B5EF4-FFF2-40B4-BE49-F238E27FC236}">
                <a16:creationId xmlns:a16="http://schemas.microsoft.com/office/drawing/2014/main" id="{3177ECE5-26F6-4853-8BA0-35CE39234C8E}"/>
              </a:ext>
            </a:extLst>
          </p:cNvPr>
          <p:cNvPicPr>
            <a:picLocks noChangeAspect="1"/>
          </p:cNvPicPr>
          <p:nvPr/>
        </p:nvPicPr>
        <p:blipFill>
          <a:blip r:embed="rId3"/>
          <a:stretch>
            <a:fillRect/>
          </a:stretch>
        </p:blipFill>
        <p:spPr>
          <a:xfrm>
            <a:off x="255935" y="1199825"/>
            <a:ext cx="1198762" cy="897914"/>
          </a:xfrm>
          <a:prstGeom prst="rect">
            <a:avLst/>
          </a:prstGeom>
        </p:spPr>
      </p:pic>
      <p:pic>
        <p:nvPicPr>
          <p:cNvPr id="16" name="Picture 2" descr="Image result for USRP SDR">
            <a:extLst>
              <a:ext uri="{FF2B5EF4-FFF2-40B4-BE49-F238E27FC236}">
                <a16:creationId xmlns:a16="http://schemas.microsoft.com/office/drawing/2014/main" id="{49FF1B4C-D198-4A5C-AEF6-C2453E9FFC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43" y="2315385"/>
            <a:ext cx="1319907" cy="74244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4EA82C20-0B66-4791-A517-5F8ED1EB43A0}"/>
              </a:ext>
            </a:extLst>
          </p:cNvPr>
          <p:cNvPicPr>
            <a:picLocks noChangeAspect="1"/>
          </p:cNvPicPr>
          <p:nvPr/>
        </p:nvPicPr>
        <p:blipFill>
          <a:blip r:embed="rId5"/>
          <a:stretch>
            <a:fillRect/>
          </a:stretch>
        </p:blipFill>
        <p:spPr>
          <a:xfrm>
            <a:off x="101194" y="3136615"/>
            <a:ext cx="1300557" cy="1071784"/>
          </a:xfrm>
          <a:prstGeom prst="rect">
            <a:avLst/>
          </a:prstGeom>
        </p:spPr>
      </p:pic>
      <p:pic>
        <p:nvPicPr>
          <p:cNvPr id="17" name="Image 16">
            <a:extLst>
              <a:ext uri="{FF2B5EF4-FFF2-40B4-BE49-F238E27FC236}">
                <a16:creationId xmlns:a16="http://schemas.microsoft.com/office/drawing/2014/main" id="{63FDFB17-080D-4731-A6A9-C284DAA40F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239790"/>
            <a:ext cx="1432929" cy="831099"/>
          </a:xfrm>
          <a:prstGeom prst="rect">
            <a:avLst/>
          </a:prstGeom>
        </p:spPr>
      </p:pic>
      <p:pic>
        <p:nvPicPr>
          <p:cNvPr id="19" name="Image 18">
            <a:extLst>
              <a:ext uri="{FF2B5EF4-FFF2-40B4-BE49-F238E27FC236}">
                <a16:creationId xmlns:a16="http://schemas.microsoft.com/office/drawing/2014/main" id="{D3C9DE93-C2B3-4ACD-A953-E0E01A4E9C3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194" y="5201259"/>
            <a:ext cx="1280606" cy="790620"/>
          </a:xfrm>
          <a:prstGeom prst="rect">
            <a:avLst/>
          </a:prstGeom>
          <a:noFill/>
          <a:ln>
            <a:noFill/>
          </a:ln>
        </p:spPr>
      </p:pic>
    </p:spTree>
    <p:extLst>
      <p:ext uri="{BB962C8B-B14F-4D97-AF65-F5344CB8AC3E}">
        <p14:creationId xmlns:p14="http://schemas.microsoft.com/office/powerpoint/2010/main" val="350367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Ue</a:t>
            </a:r>
            <a:r>
              <a:rPr lang="fr-FR" baseline="-25000" dirty="0" err="1"/>
              <a:t>s</a:t>
            </a:r>
            <a:r>
              <a:rPr lang="fr-FR" dirty="0"/>
              <a:t> Electives « Data Engineering »</a:t>
            </a:r>
            <a:endParaRPr lang="en-GB" dirty="0"/>
          </a:p>
        </p:txBody>
      </p:sp>
      <p:sp>
        <p:nvSpPr>
          <p:cNvPr id="5" name="Espace réservé du numéro de diapositive 4"/>
          <p:cNvSpPr>
            <a:spLocks noGrp="1"/>
          </p:cNvSpPr>
          <p:nvPr>
            <p:ph type="sldNum" sz="quarter" idx="11"/>
          </p:nvPr>
        </p:nvSpPr>
        <p:spPr/>
        <p:txBody>
          <a:bodyPr/>
          <a:lstStyle/>
          <a:p>
            <a:pPr>
              <a:defRPr/>
            </a:pPr>
            <a:fld id="{4CC2762C-C27D-49B0-97AD-28F213C466E9}" type="slidenum">
              <a:rPr lang="fr-FR" altLang="fr-FR" smtClean="0"/>
              <a:pPr>
                <a:defRPr/>
              </a:pPr>
              <a:t>7</a:t>
            </a:fld>
            <a:endParaRPr lang="fr-FR" altLang="fr-FR" dirty="0"/>
          </a:p>
        </p:txBody>
      </p:sp>
      <p:sp>
        <p:nvSpPr>
          <p:cNvPr id="3" name="ZoneTexte 2">
            <a:extLst>
              <a:ext uri="{FF2B5EF4-FFF2-40B4-BE49-F238E27FC236}">
                <a16:creationId xmlns:a16="http://schemas.microsoft.com/office/drawing/2014/main" id="{E2793106-6BB6-440A-A586-7EDDC9DDEA4C}"/>
              </a:ext>
            </a:extLst>
          </p:cNvPr>
          <p:cNvSpPr txBox="1"/>
          <p:nvPr/>
        </p:nvSpPr>
        <p:spPr>
          <a:xfrm>
            <a:off x="1508877" y="3063773"/>
            <a:ext cx="7561177" cy="646331"/>
          </a:xfrm>
          <a:prstGeom prst="rect">
            <a:avLst/>
          </a:prstGeom>
          <a:gradFill>
            <a:gsLst>
              <a:gs pos="0">
                <a:srgbClr val="00B0F0"/>
              </a:gs>
              <a:gs pos="41000">
                <a:srgbClr val="00B0F0"/>
              </a:gs>
              <a:gs pos="53000">
                <a:srgbClr val="92D050"/>
              </a:gs>
              <a:gs pos="100000">
                <a:srgbClr val="92D050"/>
              </a:gs>
            </a:gsLst>
            <a:lin ang="0" scaled="0"/>
          </a:gradFill>
          <a:ln w="38100" cap="rnd">
            <a:solidFill>
              <a:srgbClr val="0070C0"/>
            </a:solidFill>
          </a:ln>
        </p:spPr>
        <p:txBody>
          <a:bodyPr wrap="square" rtlCol="0">
            <a:spAutoFit/>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UE Analogical and Digital Signal Processing</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for sensor data</a:t>
            </a:r>
            <a:br>
              <a:rPr lang="en-US" sz="18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Stochastic modeling, adapted filtering, FQI,...</a:t>
            </a:r>
            <a:endParaRPr lang="en-US" dirty="0">
              <a:effectLst/>
            </a:endParaRPr>
          </a:p>
        </p:txBody>
      </p:sp>
      <p:sp>
        <p:nvSpPr>
          <p:cNvPr id="12" name="ZoneTexte 11">
            <a:extLst>
              <a:ext uri="{FF2B5EF4-FFF2-40B4-BE49-F238E27FC236}">
                <a16:creationId xmlns:a16="http://schemas.microsoft.com/office/drawing/2014/main" id="{73634966-CFEA-44C9-ADC0-D8E07A9F7E36}"/>
              </a:ext>
            </a:extLst>
          </p:cNvPr>
          <p:cNvSpPr txBox="1"/>
          <p:nvPr/>
        </p:nvSpPr>
        <p:spPr>
          <a:xfrm>
            <a:off x="1558549" y="1927910"/>
            <a:ext cx="7405939" cy="923330"/>
          </a:xfrm>
          <a:prstGeom prst="rect">
            <a:avLst/>
          </a:prstGeom>
          <a:solidFill>
            <a:srgbClr val="92D050"/>
          </a:solidFill>
          <a:ln w="38100" cap="rnd">
            <a:solidFill>
              <a:srgbClr val="0070C0"/>
            </a:solidFill>
          </a:ln>
        </p:spPr>
        <p:txBody>
          <a:bodyPr wrap="square" rtlCol="0">
            <a:spAutoFit/>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UE</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Numerical Tour of Image </a:t>
            </a:r>
            <a:r>
              <a:rPr lang="en-US" b="1" dirty="0">
                <a:solidFill>
                  <a:srgbClr val="000000"/>
                </a:solidFill>
                <a:latin typeface="Arial" panose="020B0604020202020204" pitchFamily="34" charset="0"/>
              </a:rPr>
              <a:t>P</a:t>
            </a:r>
            <a:r>
              <a:rPr lang="en-US" sz="1800" b="1" i="0" u="none" strike="noStrike" dirty="0">
                <a:solidFill>
                  <a:srgbClr val="000000"/>
                </a:solidFill>
                <a:effectLst/>
                <a:latin typeface="Arial" panose="020B0604020202020204" pitchFamily="34" charset="0"/>
              </a:rPr>
              <a:t>rocessing for denoising	             </a:t>
            </a:r>
            <a:r>
              <a:rPr lang="en-US" sz="1800" b="0" i="0" u="none" strike="noStrike" dirty="0">
                <a:solidFill>
                  <a:srgbClr val="000000"/>
                </a:solidFill>
                <a:effectLst/>
                <a:latin typeface="Arial" panose="020B0604020202020204" pitchFamily="34" charset="0"/>
              </a:rPr>
              <a:t>Missing data, </a:t>
            </a:r>
            <a:r>
              <a:rPr lang="en-US" dirty="0">
                <a:solidFill>
                  <a:srgbClr val="000000"/>
                </a:solidFill>
                <a:latin typeface="Arial" panose="020B0604020202020204" pitchFamily="34" charset="0"/>
              </a:rPr>
              <a:t>noise origins, statistics &amp; nature of noise, filtering, impact of radiation dose in medical imagery on human health</a:t>
            </a:r>
            <a:endParaRPr lang="en-US" dirty="0">
              <a:effectLst/>
            </a:endParaRPr>
          </a:p>
        </p:txBody>
      </p:sp>
      <p:sp>
        <p:nvSpPr>
          <p:cNvPr id="13" name="ZoneTexte 12">
            <a:extLst>
              <a:ext uri="{FF2B5EF4-FFF2-40B4-BE49-F238E27FC236}">
                <a16:creationId xmlns:a16="http://schemas.microsoft.com/office/drawing/2014/main" id="{BEE07BA6-1875-453E-AA79-DD7B244792E5}"/>
              </a:ext>
            </a:extLst>
          </p:cNvPr>
          <p:cNvSpPr txBox="1"/>
          <p:nvPr/>
        </p:nvSpPr>
        <p:spPr>
          <a:xfrm>
            <a:off x="1508876" y="3928398"/>
            <a:ext cx="7561177" cy="923330"/>
          </a:xfrm>
          <a:prstGeom prst="rect">
            <a:avLst/>
          </a:prstGeom>
          <a:gradFill>
            <a:gsLst>
              <a:gs pos="0">
                <a:srgbClr val="00B0F0"/>
              </a:gs>
              <a:gs pos="41000">
                <a:srgbClr val="00B0F0"/>
              </a:gs>
              <a:gs pos="53000">
                <a:srgbClr val="92D050"/>
              </a:gs>
              <a:gs pos="100000">
                <a:srgbClr val="92D050"/>
              </a:gs>
            </a:gsLst>
            <a:lin ang="0" scaled="0"/>
          </a:gradFill>
          <a:ln w="38100" cap="rnd">
            <a:solidFill>
              <a:srgbClr val="0070C0"/>
            </a:solidFill>
          </a:ln>
        </p:spPr>
        <p:txBody>
          <a:bodyPr wrap="square" rtlCol="0">
            <a:spAutoFit/>
          </a:bodyPr>
          <a:lstStyle>
            <a:defPPr>
              <a:defRPr lang="fr-FR"/>
            </a:defPPr>
            <a:lvl1pPr>
              <a:spcBef>
                <a:spcPts val="1200"/>
              </a:spcBef>
              <a:spcAft>
                <a:spcPts val="1200"/>
              </a:spcAft>
              <a:defRPr b="0" i="0" u="none" strike="noStrike">
                <a:solidFill>
                  <a:srgbClr val="000000"/>
                </a:solidFill>
                <a:effectLst/>
                <a:latin typeface="Arial" panose="020B0604020202020204" pitchFamily="34" charset="0"/>
              </a:defRPr>
            </a:lvl1pPr>
          </a:lstStyle>
          <a:p>
            <a:r>
              <a:rPr lang="en-US" b="1" dirty="0"/>
              <a:t>UE Sustainable Data Processing</a:t>
            </a:r>
            <a:br>
              <a:rPr lang="en-US" dirty="0"/>
            </a:br>
            <a:r>
              <a:rPr lang="en-US" dirty="0"/>
              <a:t>Sensor data security, optimization, storage, compression, parallel computation, impact on energy consumption, notions of data legislation</a:t>
            </a:r>
          </a:p>
        </p:txBody>
      </p:sp>
      <p:sp>
        <p:nvSpPr>
          <p:cNvPr id="14" name="ZoneTexte 13">
            <a:extLst>
              <a:ext uri="{FF2B5EF4-FFF2-40B4-BE49-F238E27FC236}">
                <a16:creationId xmlns:a16="http://schemas.microsoft.com/office/drawing/2014/main" id="{3F6047A2-DD21-41B6-9D22-120DD5BFC12E}"/>
              </a:ext>
            </a:extLst>
          </p:cNvPr>
          <p:cNvSpPr txBox="1"/>
          <p:nvPr/>
        </p:nvSpPr>
        <p:spPr>
          <a:xfrm>
            <a:off x="1547662" y="1027881"/>
            <a:ext cx="7416826" cy="646331"/>
          </a:xfrm>
          <a:prstGeom prst="rect">
            <a:avLst/>
          </a:prstGeom>
          <a:solidFill>
            <a:srgbClr val="92D050"/>
          </a:solidFill>
          <a:ln w="38100" cap="rnd">
            <a:solidFill>
              <a:srgbClr val="0070C0"/>
            </a:solidFill>
          </a:ln>
        </p:spPr>
        <p:txBody>
          <a:bodyPr wrap="square" rtlCol="0">
            <a:spAutoFit/>
          </a:bodyPr>
          <a:lstStyle/>
          <a:p>
            <a:pPr rtl="0">
              <a:spcBef>
                <a:spcPts val="1200"/>
              </a:spcBef>
              <a:spcAft>
                <a:spcPts val="1200"/>
              </a:spcAft>
            </a:pPr>
            <a:r>
              <a:rPr lang="en-US" sz="1800" b="1" i="0" u="none" strike="noStrike">
                <a:solidFill>
                  <a:srgbClr val="000000"/>
                </a:solidFill>
                <a:effectLst/>
                <a:latin typeface="Arial" panose="020B0604020202020204" pitchFamily="34" charset="0"/>
              </a:rPr>
              <a:t>UE Data Science and Information Processing for sensor data </a:t>
            </a:r>
            <a:br>
              <a:rPr lang="en-US" sz="1800" b="1" i="0" u="none" strike="noStrike">
                <a:solidFill>
                  <a:srgbClr val="000000"/>
                </a:solidFill>
                <a:effectLst/>
                <a:latin typeface="Arial" panose="020B0604020202020204" pitchFamily="34" charset="0"/>
              </a:rPr>
            </a:br>
            <a:r>
              <a:rPr lang="en-US">
                <a:solidFill>
                  <a:srgbClr val="000000"/>
                </a:solidFill>
                <a:latin typeface="Arial" panose="020B0604020202020204" pitchFamily="34" charset="0"/>
              </a:rPr>
              <a:t>D</a:t>
            </a:r>
            <a:r>
              <a:rPr lang="en-US" sz="1800" b="0" i="0" u="none" strike="noStrike">
                <a:solidFill>
                  <a:srgbClr val="000000"/>
                </a:solidFill>
                <a:effectLst/>
                <a:latin typeface="Arial" panose="020B0604020202020204" pitchFamily="34" charset="0"/>
              </a:rPr>
              <a:t>ata fusion, machine learning, fuzzy modeling, evidence theory</a:t>
            </a:r>
            <a:endParaRPr lang="en-US" dirty="0">
              <a:effectLst/>
            </a:endParaRPr>
          </a:p>
        </p:txBody>
      </p:sp>
      <p:sp>
        <p:nvSpPr>
          <p:cNvPr id="22" name="ZoneTexte 21">
            <a:extLst>
              <a:ext uri="{FF2B5EF4-FFF2-40B4-BE49-F238E27FC236}">
                <a16:creationId xmlns:a16="http://schemas.microsoft.com/office/drawing/2014/main" id="{53462370-1995-4C17-84DE-E1CF676DD68D}"/>
              </a:ext>
            </a:extLst>
          </p:cNvPr>
          <p:cNvSpPr txBox="1"/>
          <p:nvPr/>
        </p:nvSpPr>
        <p:spPr>
          <a:xfrm>
            <a:off x="1508877" y="5210280"/>
            <a:ext cx="7596338" cy="646331"/>
          </a:xfrm>
          <a:prstGeom prst="rect">
            <a:avLst/>
          </a:prstGeom>
          <a:gradFill>
            <a:gsLst>
              <a:gs pos="0">
                <a:srgbClr val="00B0F0"/>
              </a:gs>
              <a:gs pos="41000">
                <a:srgbClr val="00B0F0"/>
              </a:gs>
              <a:gs pos="53000">
                <a:srgbClr val="92D050"/>
              </a:gs>
              <a:gs pos="100000">
                <a:srgbClr val="92D050"/>
              </a:gs>
            </a:gsLst>
            <a:lin ang="0" scaled="0"/>
          </a:gradFill>
          <a:ln w="38100" cap="rnd">
            <a:solidFill>
              <a:srgbClr val="0070C0"/>
            </a:solidFill>
          </a:ln>
        </p:spPr>
        <p:txBody>
          <a:bodyPr wrap="square" rtlCol="0">
            <a:spAutoFit/>
          </a:bodyPr>
          <a:lstStyle>
            <a:defPPr>
              <a:defRPr lang="fr-FR"/>
            </a:defPPr>
            <a:lvl1pPr>
              <a:spcBef>
                <a:spcPts val="1200"/>
              </a:spcBef>
              <a:spcAft>
                <a:spcPts val="1200"/>
              </a:spcAft>
              <a:defRPr b="0" i="0" u="none" strike="noStrike">
                <a:solidFill>
                  <a:srgbClr val="000000"/>
                </a:solidFill>
                <a:effectLst/>
                <a:latin typeface="Arial" panose="020B0604020202020204" pitchFamily="34" charset="0"/>
              </a:defRPr>
            </a:lvl1pPr>
          </a:lstStyle>
          <a:p>
            <a:r>
              <a:rPr lang="en-US" b="1" dirty="0"/>
              <a:t>UE Multimodal Processing and Analysis </a:t>
            </a:r>
            <a:br>
              <a:rPr lang="en-US" dirty="0"/>
            </a:br>
            <a:r>
              <a:rPr lang="en-US" dirty="0"/>
              <a:t>Beamforming, multispectral imagery…</a:t>
            </a:r>
            <a:endParaRPr lang="fr-FR" dirty="0"/>
          </a:p>
        </p:txBody>
      </p:sp>
      <p:pic>
        <p:nvPicPr>
          <p:cNvPr id="4" name="Image 3">
            <a:extLst>
              <a:ext uri="{FF2B5EF4-FFF2-40B4-BE49-F238E27FC236}">
                <a16:creationId xmlns:a16="http://schemas.microsoft.com/office/drawing/2014/main" id="{3B2090D5-3A9A-425C-B3A1-FDF7BC4FD770}"/>
              </a:ext>
            </a:extLst>
          </p:cNvPr>
          <p:cNvPicPr>
            <a:picLocks noChangeAspect="1"/>
          </p:cNvPicPr>
          <p:nvPr/>
        </p:nvPicPr>
        <p:blipFill>
          <a:blip r:embed="rId3"/>
          <a:stretch>
            <a:fillRect/>
          </a:stretch>
        </p:blipFill>
        <p:spPr>
          <a:xfrm>
            <a:off x="125417" y="3071672"/>
            <a:ext cx="1326189" cy="663095"/>
          </a:xfrm>
          <a:prstGeom prst="rect">
            <a:avLst/>
          </a:prstGeom>
        </p:spPr>
      </p:pic>
      <p:pic>
        <p:nvPicPr>
          <p:cNvPr id="6" name="Image 5">
            <a:extLst>
              <a:ext uri="{FF2B5EF4-FFF2-40B4-BE49-F238E27FC236}">
                <a16:creationId xmlns:a16="http://schemas.microsoft.com/office/drawing/2014/main" id="{4D9F2523-D589-4995-870E-DEBCC32BABAF}"/>
              </a:ext>
            </a:extLst>
          </p:cNvPr>
          <p:cNvPicPr>
            <a:picLocks noChangeAspect="1"/>
          </p:cNvPicPr>
          <p:nvPr/>
        </p:nvPicPr>
        <p:blipFill>
          <a:blip r:embed="rId4"/>
          <a:stretch>
            <a:fillRect/>
          </a:stretch>
        </p:blipFill>
        <p:spPr>
          <a:xfrm>
            <a:off x="26335" y="2041908"/>
            <a:ext cx="1400175" cy="829556"/>
          </a:xfrm>
          <a:prstGeom prst="rect">
            <a:avLst/>
          </a:prstGeom>
        </p:spPr>
      </p:pic>
      <p:pic>
        <p:nvPicPr>
          <p:cNvPr id="7" name="Image 6">
            <a:extLst>
              <a:ext uri="{FF2B5EF4-FFF2-40B4-BE49-F238E27FC236}">
                <a16:creationId xmlns:a16="http://schemas.microsoft.com/office/drawing/2014/main" id="{4E028D23-727F-47D9-8DAD-0FD14D0141F2}"/>
              </a:ext>
            </a:extLst>
          </p:cNvPr>
          <p:cNvPicPr>
            <a:picLocks noChangeAspect="1"/>
          </p:cNvPicPr>
          <p:nvPr/>
        </p:nvPicPr>
        <p:blipFill>
          <a:blip r:embed="rId5"/>
          <a:stretch>
            <a:fillRect/>
          </a:stretch>
        </p:blipFill>
        <p:spPr>
          <a:xfrm>
            <a:off x="312767" y="3891449"/>
            <a:ext cx="951488" cy="951488"/>
          </a:xfrm>
          <a:prstGeom prst="rect">
            <a:avLst/>
          </a:prstGeom>
        </p:spPr>
      </p:pic>
      <p:pic>
        <p:nvPicPr>
          <p:cNvPr id="8" name="Image 7">
            <a:extLst>
              <a:ext uri="{FF2B5EF4-FFF2-40B4-BE49-F238E27FC236}">
                <a16:creationId xmlns:a16="http://schemas.microsoft.com/office/drawing/2014/main" id="{B336D2FB-908C-48ED-91DC-E74105ADDD0A}"/>
              </a:ext>
            </a:extLst>
          </p:cNvPr>
          <p:cNvPicPr>
            <a:picLocks noChangeAspect="1"/>
          </p:cNvPicPr>
          <p:nvPr/>
        </p:nvPicPr>
        <p:blipFill>
          <a:blip r:embed="rId6"/>
          <a:stretch>
            <a:fillRect/>
          </a:stretch>
        </p:blipFill>
        <p:spPr>
          <a:xfrm>
            <a:off x="12545" y="5101007"/>
            <a:ext cx="1426509" cy="788832"/>
          </a:xfrm>
          <a:prstGeom prst="rect">
            <a:avLst/>
          </a:prstGeom>
        </p:spPr>
      </p:pic>
      <p:pic>
        <p:nvPicPr>
          <p:cNvPr id="9" name="Image 8">
            <a:extLst>
              <a:ext uri="{FF2B5EF4-FFF2-40B4-BE49-F238E27FC236}">
                <a16:creationId xmlns:a16="http://schemas.microsoft.com/office/drawing/2014/main" id="{AE49F0BA-D57E-4CA6-9D5C-8E6599B28D62}"/>
              </a:ext>
            </a:extLst>
          </p:cNvPr>
          <p:cNvPicPr>
            <a:picLocks noChangeAspect="1"/>
          </p:cNvPicPr>
          <p:nvPr/>
        </p:nvPicPr>
        <p:blipFill>
          <a:blip r:embed="rId7"/>
          <a:stretch>
            <a:fillRect/>
          </a:stretch>
        </p:blipFill>
        <p:spPr>
          <a:xfrm>
            <a:off x="26335" y="972814"/>
            <a:ext cx="1400175" cy="819150"/>
          </a:xfrm>
          <a:prstGeom prst="rect">
            <a:avLst/>
          </a:prstGeom>
        </p:spPr>
      </p:pic>
    </p:spTree>
    <p:extLst>
      <p:ext uri="{BB962C8B-B14F-4D97-AF65-F5344CB8AC3E}">
        <p14:creationId xmlns:p14="http://schemas.microsoft.com/office/powerpoint/2010/main" val="222099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projets dans votre formation</a:t>
            </a:r>
            <a:endParaRPr lang="en-GB" dirty="0"/>
          </a:p>
        </p:txBody>
      </p:sp>
      <p:sp>
        <p:nvSpPr>
          <p:cNvPr id="5" name="Espace réservé du numéro de diapositive 4"/>
          <p:cNvSpPr>
            <a:spLocks noGrp="1"/>
          </p:cNvSpPr>
          <p:nvPr>
            <p:ph type="sldNum" sz="quarter" idx="11"/>
          </p:nvPr>
        </p:nvSpPr>
        <p:spPr/>
        <p:txBody>
          <a:bodyPr/>
          <a:lstStyle/>
          <a:p>
            <a:pPr>
              <a:defRPr/>
            </a:pPr>
            <a:fld id="{4CC2762C-C27D-49B0-97AD-28F213C466E9}" type="slidenum">
              <a:rPr lang="fr-FR" altLang="fr-FR" smtClean="0"/>
              <a:pPr>
                <a:defRPr/>
              </a:pPr>
              <a:t>8</a:t>
            </a:fld>
            <a:endParaRPr lang="fr-FR" altLang="fr-FR" dirty="0"/>
          </a:p>
        </p:txBody>
      </p:sp>
      <p:pic>
        <p:nvPicPr>
          <p:cNvPr id="16" name="Image 15">
            <a:extLst>
              <a:ext uri="{FF2B5EF4-FFF2-40B4-BE49-F238E27FC236}">
                <a16:creationId xmlns:a16="http://schemas.microsoft.com/office/drawing/2014/main" id="{4143996A-D46F-46F1-9341-9ADD5BCF522C}"/>
              </a:ext>
            </a:extLst>
          </p:cNvPr>
          <p:cNvPicPr>
            <a:picLocks noChangeAspect="1"/>
          </p:cNvPicPr>
          <p:nvPr/>
        </p:nvPicPr>
        <p:blipFill rotWithShape="1">
          <a:blip r:embed="rId2">
            <a:extLst>
              <a:ext uri="{28A0092B-C50C-407E-A947-70E740481C1C}">
                <a14:useLocalDpi xmlns:a14="http://schemas.microsoft.com/office/drawing/2010/main" val="0"/>
              </a:ext>
            </a:extLst>
          </a:blip>
          <a:srcRect t="23030" r="4200"/>
          <a:stretch/>
        </p:blipFill>
        <p:spPr>
          <a:xfrm>
            <a:off x="285000" y="1359386"/>
            <a:ext cx="7666520" cy="3237327"/>
          </a:xfrm>
          <a:prstGeom prst="rect">
            <a:avLst/>
          </a:prstGeom>
        </p:spPr>
      </p:pic>
      <p:sp>
        <p:nvSpPr>
          <p:cNvPr id="17" name="ZoneTexte 16">
            <a:extLst>
              <a:ext uri="{FF2B5EF4-FFF2-40B4-BE49-F238E27FC236}">
                <a16:creationId xmlns:a16="http://schemas.microsoft.com/office/drawing/2014/main" id="{62B35D41-CACA-4644-82DD-69AB03FEC9EB}"/>
              </a:ext>
            </a:extLst>
          </p:cNvPr>
          <p:cNvSpPr txBox="1"/>
          <p:nvPr/>
        </p:nvSpPr>
        <p:spPr>
          <a:xfrm>
            <a:off x="669927" y="2053312"/>
            <a:ext cx="2664296" cy="246221"/>
          </a:xfrm>
          <a:prstGeom prst="rect">
            <a:avLst/>
          </a:prstGeom>
          <a:solidFill>
            <a:srgbClr val="FFFF00"/>
          </a:solidFill>
        </p:spPr>
        <p:txBody>
          <a:bodyPr wrap="square" rtlCol="0">
            <a:spAutoFit/>
          </a:bodyPr>
          <a:lstStyle/>
          <a:p>
            <a:pPr algn="ctr"/>
            <a:r>
              <a:rPr lang="fr-FR" sz="1000" dirty="0"/>
              <a:t>Projet commande entreprise</a:t>
            </a:r>
          </a:p>
        </p:txBody>
      </p:sp>
      <p:sp>
        <p:nvSpPr>
          <p:cNvPr id="19" name="ZoneTexte 18">
            <a:extLst>
              <a:ext uri="{FF2B5EF4-FFF2-40B4-BE49-F238E27FC236}">
                <a16:creationId xmlns:a16="http://schemas.microsoft.com/office/drawing/2014/main" id="{7E811C79-CC2B-4448-AE12-45F1F4B13296}"/>
              </a:ext>
            </a:extLst>
          </p:cNvPr>
          <p:cNvSpPr txBox="1"/>
          <p:nvPr/>
        </p:nvSpPr>
        <p:spPr>
          <a:xfrm>
            <a:off x="673173" y="3933056"/>
            <a:ext cx="3816424" cy="230832"/>
          </a:xfrm>
          <a:prstGeom prst="rect">
            <a:avLst/>
          </a:prstGeom>
          <a:solidFill>
            <a:srgbClr val="FFFF00"/>
          </a:solidFill>
        </p:spPr>
        <p:txBody>
          <a:bodyPr wrap="square" rtlCol="0">
            <a:spAutoFit/>
          </a:bodyPr>
          <a:lstStyle/>
          <a:p>
            <a:pPr algn="ctr"/>
            <a:r>
              <a:rPr lang="fr-FR" sz="900" dirty="0"/>
              <a:t>Projet 3A</a:t>
            </a:r>
          </a:p>
        </p:txBody>
      </p:sp>
      <p:sp>
        <p:nvSpPr>
          <p:cNvPr id="20" name="ZoneTexte 19">
            <a:extLst>
              <a:ext uri="{FF2B5EF4-FFF2-40B4-BE49-F238E27FC236}">
                <a16:creationId xmlns:a16="http://schemas.microsoft.com/office/drawing/2014/main" id="{80823C7B-7EE9-460B-AC64-53931132F84B}"/>
              </a:ext>
            </a:extLst>
          </p:cNvPr>
          <p:cNvSpPr txBox="1"/>
          <p:nvPr/>
        </p:nvSpPr>
        <p:spPr>
          <a:xfrm>
            <a:off x="4644008" y="2696024"/>
            <a:ext cx="1296144" cy="246221"/>
          </a:xfrm>
          <a:prstGeom prst="rect">
            <a:avLst/>
          </a:prstGeom>
          <a:solidFill>
            <a:srgbClr val="FFFF00"/>
          </a:solidFill>
        </p:spPr>
        <p:txBody>
          <a:bodyPr wrap="square" rtlCol="0">
            <a:spAutoFit/>
          </a:bodyPr>
          <a:lstStyle/>
          <a:p>
            <a:pPr algn="ctr"/>
            <a:r>
              <a:rPr lang="fr-FR" sz="1000" dirty="0"/>
              <a:t>Projet personnel</a:t>
            </a:r>
          </a:p>
        </p:txBody>
      </p:sp>
      <p:sp>
        <p:nvSpPr>
          <p:cNvPr id="21" name="ZoneTexte 20">
            <a:extLst>
              <a:ext uri="{FF2B5EF4-FFF2-40B4-BE49-F238E27FC236}">
                <a16:creationId xmlns:a16="http://schemas.microsoft.com/office/drawing/2014/main" id="{EF8CE872-4921-47ED-8CE6-C3912941DB34}"/>
              </a:ext>
            </a:extLst>
          </p:cNvPr>
          <p:cNvSpPr txBox="1"/>
          <p:nvPr/>
        </p:nvSpPr>
        <p:spPr>
          <a:xfrm>
            <a:off x="328863" y="990054"/>
            <a:ext cx="6107679"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a:t>Un volume horaire important dans votre formation</a:t>
            </a:r>
          </a:p>
        </p:txBody>
      </p:sp>
      <p:sp>
        <p:nvSpPr>
          <p:cNvPr id="22" name="Rectangle 21">
            <a:extLst>
              <a:ext uri="{FF2B5EF4-FFF2-40B4-BE49-F238E27FC236}">
                <a16:creationId xmlns:a16="http://schemas.microsoft.com/office/drawing/2014/main" id="{750E970F-1723-45B8-9FDF-B5EBA32C7F55}"/>
              </a:ext>
            </a:extLst>
          </p:cNvPr>
          <p:cNvSpPr/>
          <p:nvPr/>
        </p:nvSpPr>
        <p:spPr>
          <a:xfrm>
            <a:off x="542219" y="4767143"/>
            <a:ext cx="8350261" cy="2031325"/>
          </a:xfrm>
          <a:prstGeom prst="rect">
            <a:avLst/>
          </a:prstGeom>
        </p:spPr>
        <p:txBody>
          <a:bodyPr wrap="square">
            <a:spAutoFit/>
          </a:bodyPr>
          <a:lstStyle/>
          <a:p>
            <a:pPr marL="285750" indent="-285750">
              <a:buFont typeface="Wingdings" panose="05000000000000000000" pitchFamily="2" charset="2"/>
              <a:buChar char="Ø"/>
            </a:pPr>
            <a:r>
              <a:rPr lang="fr-FR" dirty="0"/>
              <a:t>Se spécialiser selon vos centres d’intérêts dans le domaine de l’observation et la perception de l’environnement</a:t>
            </a:r>
          </a:p>
          <a:p>
            <a:pPr marL="285750" indent="-285750">
              <a:buFont typeface="Wingdings" panose="05000000000000000000" pitchFamily="2" charset="2"/>
              <a:buChar char="Ø"/>
            </a:pPr>
            <a:r>
              <a:rPr lang="fr-FR" dirty="0"/>
              <a:t>Proposition de sujets par</a:t>
            </a:r>
          </a:p>
          <a:p>
            <a:pPr marL="1657350" lvl="3" indent="-285750">
              <a:buFont typeface="Wingdings" panose="05000000000000000000" pitchFamily="2" charset="2"/>
              <a:buChar char="§"/>
            </a:pPr>
            <a:r>
              <a:rPr lang="fr-FR" dirty="0"/>
              <a:t>les enseignants-chercheurs</a:t>
            </a:r>
          </a:p>
          <a:p>
            <a:pPr marL="1657350" lvl="3" indent="-285750">
              <a:buFont typeface="Wingdings" panose="05000000000000000000" pitchFamily="2" charset="2"/>
              <a:buChar char="§"/>
            </a:pPr>
            <a:r>
              <a:rPr lang="fr-FR" dirty="0"/>
              <a:t>des entreprises</a:t>
            </a:r>
          </a:p>
          <a:p>
            <a:pPr marL="1657350" lvl="3" indent="-285750">
              <a:buFont typeface="Wingdings" panose="05000000000000000000" pitchFamily="2" charset="2"/>
              <a:buChar char="§"/>
            </a:pPr>
            <a:r>
              <a:rPr lang="fr-FR" dirty="0"/>
              <a:t>vous ( ex: via le club IMSAT)</a:t>
            </a:r>
          </a:p>
          <a:p>
            <a:pPr marL="285750" indent="-285750">
              <a:buFont typeface="Wingdings" panose="05000000000000000000" pitchFamily="2" charset="2"/>
              <a:buChar char="Ø"/>
            </a:pPr>
            <a:endParaRPr lang="fr-FR" dirty="0"/>
          </a:p>
        </p:txBody>
      </p:sp>
    </p:spTree>
    <p:extLst>
      <p:ext uri="{BB962C8B-B14F-4D97-AF65-F5344CB8AC3E}">
        <p14:creationId xmlns:p14="http://schemas.microsoft.com/office/powerpoint/2010/main" val="66095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Parcours de TAF – choix en 2A ou 3A</a:t>
            </a:r>
            <a:endParaRPr lang="en-GB" dirty="0"/>
          </a:p>
        </p:txBody>
      </p:sp>
      <p:sp>
        <p:nvSpPr>
          <p:cNvPr id="5" name="Espace réservé du numéro de diapositive 4"/>
          <p:cNvSpPr>
            <a:spLocks noGrp="1"/>
          </p:cNvSpPr>
          <p:nvPr>
            <p:ph type="sldNum" sz="quarter" idx="11"/>
          </p:nvPr>
        </p:nvSpPr>
        <p:spPr/>
        <p:txBody>
          <a:bodyPr/>
          <a:lstStyle/>
          <a:p>
            <a:pPr>
              <a:defRPr/>
            </a:pPr>
            <a:fld id="{4CC2762C-C27D-49B0-97AD-28F213C466E9}" type="slidenum">
              <a:rPr lang="fr-FR" altLang="fr-FR" smtClean="0"/>
              <a:pPr>
                <a:defRPr/>
              </a:pPr>
              <a:t>9</a:t>
            </a:fld>
            <a:endParaRPr lang="fr-FR" altLang="fr-FR" dirty="0"/>
          </a:p>
        </p:txBody>
      </p:sp>
      <p:sp>
        <p:nvSpPr>
          <p:cNvPr id="6" name="ZoneTexte 5">
            <a:extLst>
              <a:ext uri="{FF2B5EF4-FFF2-40B4-BE49-F238E27FC236}">
                <a16:creationId xmlns:a16="http://schemas.microsoft.com/office/drawing/2014/main" id="{B992D556-1949-4ED8-81D8-61A564D0C690}"/>
              </a:ext>
            </a:extLst>
          </p:cNvPr>
          <p:cNvSpPr txBox="1"/>
          <p:nvPr/>
        </p:nvSpPr>
        <p:spPr>
          <a:xfrm>
            <a:off x="3523028" y="2898327"/>
            <a:ext cx="2088232" cy="954107"/>
          </a:xfrm>
          <a:prstGeom prst="rect">
            <a:avLst/>
          </a:prstGeom>
          <a:noFill/>
        </p:spPr>
        <p:txBody>
          <a:bodyPr wrap="square" lIns="91440" tIns="45720" rIns="91440" bIns="45720" rtlCol="0" anchor="t">
            <a:spAutoFit/>
          </a:bodyPr>
          <a:lstStyle/>
          <a:p>
            <a:pPr algn="ctr"/>
            <a:r>
              <a:rPr lang="fr-FR" sz="1400" b="1" dirty="0"/>
              <a:t>TAF OPE</a:t>
            </a:r>
            <a:endParaRPr lang="fr-FR" sz="1400" b="1" dirty="0">
              <a:cs typeface="Arial"/>
            </a:endParaRPr>
          </a:p>
          <a:p>
            <a:pPr algn="ctr"/>
            <a:r>
              <a:rPr lang="fr-FR" sz="1400" b="1" dirty="0"/>
              <a:t>Observation and </a:t>
            </a:r>
            <a:r>
              <a:rPr lang="fr-FR" sz="1400" b="1" dirty="0" err="1"/>
              <a:t>Processing</a:t>
            </a:r>
            <a:r>
              <a:rPr lang="fr-FR" sz="1400" b="1" dirty="0"/>
              <a:t> of </a:t>
            </a:r>
            <a:r>
              <a:rPr lang="fr-FR" sz="1400" b="1" dirty="0" err="1"/>
              <a:t>Environmental</a:t>
            </a:r>
            <a:r>
              <a:rPr lang="fr-FR" sz="1400" b="1" dirty="0"/>
              <a:t> data</a:t>
            </a:r>
            <a:endParaRPr lang="en-GB" sz="1400" b="1" dirty="0"/>
          </a:p>
        </p:txBody>
      </p:sp>
      <p:sp>
        <p:nvSpPr>
          <p:cNvPr id="7" name="Rectangle 6">
            <a:extLst>
              <a:ext uri="{FF2B5EF4-FFF2-40B4-BE49-F238E27FC236}">
                <a16:creationId xmlns:a16="http://schemas.microsoft.com/office/drawing/2014/main" id="{2EC3B413-022E-442E-B7CB-6021403D4FDF}"/>
              </a:ext>
            </a:extLst>
          </p:cNvPr>
          <p:cNvSpPr/>
          <p:nvPr/>
        </p:nvSpPr>
        <p:spPr>
          <a:xfrm>
            <a:off x="1708786" y="1811548"/>
            <a:ext cx="2073443" cy="677108"/>
          </a:xfrm>
          <a:prstGeom prst="rect">
            <a:avLst/>
          </a:prstGeom>
        </p:spPr>
        <p:txBody>
          <a:bodyPr wrap="square">
            <a:spAutoFit/>
          </a:bodyPr>
          <a:lstStyle/>
          <a:p>
            <a:pPr algn="ctr"/>
            <a:r>
              <a:rPr lang="fr-FR" sz="1400" b="1" dirty="0"/>
              <a:t>TAF </a:t>
            </a:r>
            <a:r>
              <a:rPr lang="fr-FR" sz="1400" b="1" dirty="0" err="1"/>
              <a:t>DaSci</a:t>
            </a:r>
            <a:r>
              <a:rPr lang="fr-FR" sz="1400" b="1" dirty="0"/>
              <a:t> </a:t>
            </a:r>
            <a:r>
              <a:rPr lang="fr-FR" sz="1400" dirty="0"/>
              <a:t>: </a:t>
            </a:r>
          </a:p>
          <a:p>
            <a:pPr algn="ctr"/>
            <a:r>
              <a:rPr lang="fr-FR" sz="1200" dirty="0"/>
              <a:t>Data science : des données au décideur</a:t>
            </a:r>
            <a:endParaRPr lang="en-GB" sz="1200" dirty="0"/>
          </a:p>
        </p:txBody>
      </p:sp>
      <p:sp>
        <p:nvSpPr>
          <p:cNvPr id="8" name="Rectangle 7">
            <a:extLst>
              <a:ext uri="{FF2B5EF4-FFF2-40B4-BE49-F238E27FC236}">
                <a16:creationId xmlns:a16="http://schemas.microsoft.com/office/drawing/2014/main" id="{B22618A0-CD61-4765-B340-CE50BDFDC973}"/>
              </a:ext>
            </a:extLst>
          </p:cNvPr>
          <p:cNvSpPr/>
          <p:nvPr/>
        </p:nvSpPr>
        <p:spPr>
          <a:xfrm>
            <a:off x="5361773" y="1804054"/>
            <a:ext cx="2430016" cy="738664"/>
          </a:xfrm>
          <a:prstGeom prst="rect">
            <a:avLst/>
          </a:prstGeom>
        </p:spPr>
        <p:txBody>
          <a:bodyPr wrap="square">
            <a:spAutoFit/>
          </a:bodyPr>
          <a:lstStyle/>
          <a:p>
            <a:pPr algn="ctr"/>
            <a:r>
              <a:rPr lang="fr-FR" sz="1400" b="1" dirty="0"/>
              <a:t>TAF MCE :</a:t>
            </a:r>
            <a:r>
              <a:rPr lang="fr-FR" sz="1400" dirty="0"/>
              <a:t>  </a:t>
            </a:r>
          </a:p>
          <a:p>
            <a:pPr algn="ctr"/>
            <a:r>
              <a:rPr lang="en-US" sz="1400" dirty="0"/>
              <a:t>Mathematical and Computational Engineering</a:t>
            </a:r>
            <a:endParaRPr lang="en-GB" sz="1400" dirty="0"/>
          </a:p>
        </p:txBody>
      </p:sp>
      <p:sp>
        <p:nvSpPr>
          <p:cNvPr id="9" name="Rectangle 8">
            <a:extLst>
              <a:ext uri="{FF2B5EF4-FFF2-40B4-BE49-F238E27FC236}">
                <a16:creationId xmlns:a16="http://schemas.microsoft.com/office/drawing/2014/main" id="{ECC100F2-DFB8-4742-A3D8-E67FE75306FC}"/>
              </a:ext>
            </a:extLst>
          </p:cNvPr>
          <p:cNvSpPr/>
          <p:nvPr/>
        </p:nvSpPr>
        <p:spPr>
          <a:xfrm>
            <a:off x="1196746" y="4276477"/>
            <a:ext cx="2418668" cy="523220"/>
          </a:xfrm>
          <a:prstGeom prst="rect">
            <a:avLst/>
          </a:prstGeom>
        </p:spPr>
        <p:txBody>
          <a:bodyPr wrap="square">
            <a:spAutoFit/>
          </a:bodyPr>
          <a:lstStyle/>
          <a:p>
            <a:pPr algn="ctr"/>
            <a:r>
              <a:rPr lang="fr-FR" sz="1400" b="1" dirty="0"/>
              <a:t>TAF ROBIN</a:t>
            </a:r>
            <a:r>
              <a:rPr lang="fr-FR" sz="1400" dirty="0"/>
              <a:t>: </a:t>
            </a:r>
          </a:p>
          <a:p>
            <a:pPr algn="ctr"/>
            <a:r>
              <a:rPr lang="fr-FR" sz="1400" dirty="0"/>
              <a:t>Robotique et interaction</a:t>
            </a:r>
            <a:endParaRPr lang="en-GB" sz="1400" dirty="0"/>
          </a:p>
        </p:txBody>
      </p:sp>
      <p:sp>
        <p:nvSpPr>
          <p:cNvPr id="10" name="ZoneTexte 9">
            <a:extLst>
              <a:ext uri="{FF2B5EF4-FFF2-40B4-BE49-F238E27FC236}">
                <a16:creationId xmlns:a16="http://schemas.microsoft.com/office/drawing/2014/main" id="{7ACCE357-DDD1-4050-8371-6929CAE04B85}"/>
              </a:ext>
            </a:extLst>
          </p:cNvPr>
          <p:cNvSpPr txBox="1"/>
          <p:nvPr/>
        </p:nvSpPr>
        <p:spPr>
          <a:xfrm>
            <a:off x="706483" y="1062860"/>
            <a:ext cx="1417375" cy="307777"/>
          </a:xfrm>
          <a:prstGeom prst="rect">
            <a:avLst/>
          </a:prstGeom>
          <a:noFill/>
        </p:spPr>
        <p:txBody>
          <a:bodyPr wrap="none" rtlCol="0">
            <a:spAutoFit/>
          </a:bodyPr>
          <a:lstStyle/>
          <a:p>
            <a:pPr algn="ctr"/>
            <a:r>
              <a:rPr lang="fr-FR" sz="1400" b="1" dirty="0"/>
              <a:t>Data </a:t>
            </a:r>
            <a:r>
              <a:rPr lang="fr-FR" sz="1400" b="1" dirty="0" err="1"/>
              <a:t>Scientist</a:t>
            </a:r>
            <a:r>
              <a:rPr lang="fr-FR" sz="1400" b="1" dirty="0"/>
              <a:t> </a:t>
            </a:r>
            <a:endParaRPr lang="en-GB" sz="1400" b="1" dirty="0"/>
          </a:p>
        </p:txBody>
      </p:sp>
      <p:sp>
        <p:nvSpPr>
          <p:cNvPr id="11" name="Rectangle 10">
            <a:extLst>
              <a:ext uri="{FF2B5EF4-FFF2-40B4-BE49-F238E27FC236}">
                <a16:creationId xmlns:a16="http://schemas.microsoft.com/office/drawing/2014/main" id="{66788490-CDCC-4213-AC6F-A23962A3B2FF}"/>
              </a:ext>
            </a:extLst>
          </p:cNvPr>
          <p:cNvSpPr/>
          <p:nvPr/>
        </p:nvSpPr>
        <p:spPr>
          <a:xfrm>
            <a:off x="5796136" y="3930304"/>
            <a:ext cx="1959563" cy="954107"/>
          </a:xfrm>
          <a:prstGeom prst="rect">
            <a:avLst/>
          </a:prstGeom>
        </p:spPr>
        <p:txBody>
          <a:bodyPr wrap="square">
            <a:spAutoFit/>
          </a:bodyPr>
          <a:lstStyle/>
          <a:p>
            <a:pPr algn="ctr"/>
            <a:r>
              <a:rPr lang="fr-FR" sz="1400" b="1" dirty="0"/>
              <a:t>TAF TEE: </a:t>
            </a:r>
          </a:p>
          <a:p>
            <a:pPr algn="ctr"/>
            <a:r>
              <a:rPr lang="fr-FR" sz="1400" dirty="0"/>
              <a:t>Transition  Energétique et Environnemental</a:t>
            </a:r>
            <a:endParaRPr lang="en-GB" sz="1400" dirty="0"/>
          </a:p>
        </p:txBody>
      </p:sp>
      <p:sp>
        <p:nvSpPr>
          <p:cNvPr id="12" name="Rectangle 11">
            <a:extLst>
              <a:ext uri="{FF2B5EF4-FFF2-40B4-BE49-F238E27FC236}">
                <a16:creationId xmlns:a16="http://schemas.microsoft.com/office/drawing/2014/main" id="{CFEA5B6C-300A-4077-92C3-6B7E5466BE9A}"/>
              </a:ext>
            </a:extLst>
          </p:cNvPr>
          <p:cNvSpPr/>
          <p:nvPr/>
        </p:nvSpPr>
        <p:spPr>
          <a:xfrm>
            <a:off x="6444208" y="1053063"/>
            <a:ext cx="2743165" cy="523220"/>
          </a:xfrm>
          <a:prstGeom prst="rect">
            <a:avLst/>
          </a:prstGeom>
        </p:spPr>
        <p:txBody>
          <a:bodyPr wrap="square">
            <a:spAutoFit/>
          </a:bodyPr>
          <a:lstStyle/>
          <a:p>
            <a:pPr algn="ctr"/>
            <a:r>
              <a:rPr lang="fr-FR" sz="1400" b="1" i="1" dirty="0"/>
              <a:t>Traitement de l’information </a:t>
            </a:r>
          </a:p>
          <a:p>
            <a:pPr algn="ctr"/>
            <a:r>
              <a:rPr lang="fr-FR" sz="1400" b="1" i="1" dirty="0"/>
              <a:t>(data, image)</a:t>
            </a:r>
            <a:endParaRPr lang="en-GB" sz="1400" b="1" dirty="0"/>
          </a:p>
        </p:txBody>
      </p:sp>
      <p:sp>
        <p:nvSpPr>
          <p:cNvPr id="13" name="Rectangle 12">
            <a:extLst>
              <a:ext uri="{FF2B5EF4-FFF2-40B4-BE49-F238E27FC236}">
                <a16:creationId xmlns:a16="http://schemas.microsoft.com/office/drawing/2014/main" id="{07DF0AEA-182B-43A3-A89A-AFBC84EB47AB}"/>
              </a:ext>
            </a:extLst>
          </p:cNvPr>
          <p:cNvSpPr/>
          <p:nvPr/>
        </p:nvSpPr>
        <p:spPr>
          <a:xfrm>
            <a:off x="3635072" y="4392772"/>
            <a:ext cx="1976188" cy="738664"/>
          </a:xfrm>
          <a:prstGeom prst="rect">
            <a:avLst/>
          </a:prstGeom>
        </p:spPr>
        <p:txBody>
          <a:bodyPr wrap="square">
            <a:spAutoFit/>
          </a:bodyPr>
          <a:lstStyle/>
          <a:p>
            <a:pPr algn="ctr"/>
            <a:r>
              <a:rPr lang="fr-FR" sz="1400" b="1" dirty="0"/>
              <a:t>TAF SEH : </a:t>
            </a:r>
          </a:p>
          <a:p>
            <a:pPr algn="ctr"/>
            <a:r>
              <a:rPr lang="fr-FR" sz="1400" dirty="0"/>
              <a:t>Systèmes Embarqués et Hétérogènes</a:t>
            </a:r>
            <a:endParaRPr lang="en-GB" sz="1400" dirty="0"/>
          </a:p>
        </p:txBody>
      </p:sp>
      <p:cxnSp>
        <p:nvCxnSpPr>
          <p:cNvPr id="14" name="Connecteur droit avec flèche 13">
            <a:extLst>
              <a:ext uri="{FF2B5EF4-FFF2-40B4-BE49-F238E27FC236}">
                <a16:creationId xmlns:a16="http://schemas.microsoft.com/office/drawing/2014/main" id="{BF7683BF-7EE1-4E15-94F7-5BA528E7B538}"/>
              </a:ext>
            </a:extLst>
          </p:cNvPr>
          <p:cNvCxnSpPr/>
          <p:nvPr/>
        </p:nvCxnSpPr>
        <p:spPr>
          <a:xfrm flipH="1" flipV="1">
            <a:off x="1673547" y="1533940"/>
            <a:ext cx="396045" cy="280481"/>
          </a:xfrm>
          <a:prstGeom prst="straightConnector1">
            <a:avLst/>
          </a:prstGeom>
          <a:ln w="762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C0A11176-7C5A-4DC8-BAB6-21803507C014}"/>
              </a:ext>
            </a:extLst>
          </p:cNvPr>
          <p:cNvCxnSpPr>
            <a:cxnSpLocks/>
          </p:cNvCxnSpPr>
          <p:nvPr/>
        </p:nvCxnSpPr>
        <p:spPr>
          <a:xfrm>
            <a:off x="4543256" y="3879473"/>
            <a:ext cx="23888" cy="492214"/>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0F63FC13-B88C-472E-AFDD-94667CCAA5C0}"/>
              </a:ext>
            </a:extLst>
          </p:cNvPr>
          <p:cNvSpPr txBox="1"/>
          <p:nvPr/>
        </p:nvSpPr>
        <p:spPr>
          <a:xfrm>
            <a:off x="3673374" y="5635480"/>
            <a:ext cx="1899584" cy="523220"/>
          </a:xfrm>
          <a:prstGeom prst="rect">
            <a:avLst/>
          </a:prstGeom>
          <a:noFill/>
        </p:spPr>
        <p:txBody>
          <a:bodyPr wrap="square" rtlCol="0">
            <a:spAutoFit/>
          </a:bodyPr>
          <a:lstStyle/>
          <a:p>
            <a:pPr algn="ctr"/>
            <a:r>
              <a:rPr lang="fr-FR" sz="1400" b="1" dirty="0"/>
              <a:t>Systèmes</a:t>
            </a:r>
          </a:p>
          <a:p>
            <a:pPr algn="ctr"/>
            <a:r>
              <a:rPr lang="fr-FR" sz="1400" b="1" dirty="0"/>
              <a:t>embarqués </a:t>
            </a:r>
            <a:endParaRPr lang="en-GB" sz="1400" b="1" dirty="0"/>
          </a:p>
        </p:txBody>
      </p:sp>
      <p:sp>
        <p:nvSpPr>
          <p:cNvPr id="17" name="ZoneTexte 16">
            <a:extLst>
              <a:ext uri="{FF2B5EF4-FFF2-40B4-BE49-F238E27FC236}">
                <a16:creationId xmlns:a16="http://schemas.microsoft.com/office/drawing/2014/main" id="{1DB07201-B5FC-4808-9675-0E590D30A95D}"/>
              </a:ext>
            </a:extLst>
          </p:cNvPr>
          <p:cNvSpPr txBox="1"/>
          <p:nvPr/>
        </p:nvSpPr>
        <p:spPr>
          <a:xfrm>
            <a:off x="204742" y="5229477"/>
            <a:ext cx="2420856" cy="307777"/>
          </a:xfrm>
          <a:prstGeom prst="rect">
            <a:avLst/>
          </a:prstGeom>
          <a:noFill/>
        </p:spPr>
        <p:txBody>
          <a:bodyPr wrap="none" rtlCol="0">
            <a:spAutoFit/>
          </a:bodyPr>
          <a:lstStyle/>
          <a:p>
            <a:r>
              <a:rPr lang="fr-FR" sz="1400" b="1" dirty="0"/>
              <a:t>robotique et automatisme</a:t>
            </a:r>
            <a:endParaRPr lang="en-GB" sz="1400" b="1" dirty="0"/>
          </a:p>
        </p:txBody>
      </p:sp>
      <p:cxnSp>
        <p:nvCxnSpPr>
          <p:cNvPr id="18" name="Connecteur droit 17">
            <a:extLst>
              <a:ext uri="{FF2B5EF4-FFF2-40B4-BE49-F238E27FC236}">
                <a16:creationId xmlns:a16="http://schemas.microsoft.com/office/drawing/2014/main" id="{42609DF7-38E2-4AC2-8548-E5951C96F187}"/>
              </a:ext>
            </a:extLst>
          </p:cNvPr>
          <p:cNvCxnSpPr>
            <a:cxnSpLocks/>
          </p:cNvCxnSpPr>
          <p:nvPr/>
        </p:nvCxnSpPr>
        <p:spPr>
          <a:xfrm flipH="1" flipV="1">
            <a:off x="3244232" y="2507991"/>
            <a:ext cx="679231" cy="421576"/>
          </a:xfrm>
          <a:prstGeom prst="line">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B1C1D9F3-05C3-4C9B-BB7D-43393E144FDD}"/>
              </a:ext>
            </a:extLst>
          </p:cNvPr>
          <p:cNvSpPr txBox="1"/>
          <p:nvPr/>
        </p:nvSpPr>
        <p:spPr>
          <a:xfrm>
            <a:off x="7147222" y="5265167"/>
            <a:ext cx="1898498" cy="523220"/>
          </a:xfrm>
          <a:prstGeom prst="rect">
            <a:avLst/>
          </a:prstGeom>
          <a:noFill/>
        </p:spPr>
        <p:txBody>
          <a:bodyPr wrap="square" rtlCol="0">
            <a:spAutoFit/>
          </a:bodyPr>
          <a:lstStyle/>
          <a:p>
            <a:pPr algn="ctr"/>
            <a:r>
              <a:rPr lang="fr-FR" sz="1400" b="1" dirty="0"/>
              <a:t>Gestion de l’environnement</a:t>
            </a:r>
            <a:endParaRPr lang="en-GB" sz="1400" b="1" dirty="0"/>
          </a:p>
        </p:txBody>
      </p:sp>
      <p:cxnSp>
        <p:nvCxnSpPr>
          <p:cNvPr id="22" name="Connecteur droit 21">
            <a:extLst>
              <a:ext uri="{FF2B5EF4-FFF2-40B4-BE49-F238E27FC236}">
                <a16:creationId xmlns:a16="http://schemas.microsoft.com/office/drawing/2014/main" id="{A2638E15-65CF-4674-9F7F-DEA6A53ECBE7}"/>
              </a:ext>
            </a:extLst>
          </p:cNvPr>
          <p:cNvCxnSpPr>
            <a:cxnSpLocks/>
          </p:cNvCxnSpPr>
          <p:nvPr/>
        </p:nvCxnSpPr>
        <p:spPr>
          <a:xfrm flipH="1" flipV="1">
            <a:off x="5511889" y="3809832"/>
            <a:ext cx="709690" cy="416020"/>
          </a:xfrm>
          <a:prstGeom prst="line">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F8773926-6B69-42E3-A5B6-CBCF1C188501}"/>
              </a:ext>
            </a:extLst>
          </p:cNvPr>
          <p:cNvCxnSpPr>
            <a:cxnSpLocks/>
          </p:cNvCxnSpPr>
          <p:nvPr/>
        </p:nvCxnSpPr>
        <p:spPr>
          <a:xfrm flipV="1">
            <a:off x="5220538" y="2533391"/>
            <a:ext cx="699976" cy="385798"/>
          </a:xfrm>
          <a:prstGeom prst="line">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D2446BC9-DA0B-416F-911B-7C0D0458DBB2}"/>
              </a:ext>
            </a:extLst>
          </p:cNvPr>
          <p:cNvCxnSpPr/>
          <p:nvPr/>
        </p:nvCxnSpPr>
        <p:spPr>
          <a:xfrm flipV="1">
            <a:off x="6949200" y="1577049"/>
            <a:ext cx="396045" cy="280481"/>
          </a:xfrm>
          <a:prstGeom prst="straightConnector1">
            <a:avLst/>
          </a:prstGeom>
          <a:ln w="762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D287641B-6E1E-46AD-84C4-1C95FBA2E089}"/>
              </a:ext>
            </a:extLst>
          </p:cNvPr>
          <p:cNvCxnSpPr/>
          <p:nvPr/>
        </p:nvCxnSpPr>
        <p:spPr>
          <a:xfrm>
            <a:off x="7376201" y="4948996"/>
            <a:ext cx="396045" cy="280481"/>
          </a:xfrm>
          <a:prstGeom prst="straightConnector1">
            <a:avLst/>
          </a:prstGeom>
          <a:ln w="762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5A954F8E-58F3-4B6F-8B6D-AB318C930B62}"/>
              </a:ext>
            </a:extLst>
          </p:cNvPr>
          <p:cNvCxnSpPr/>
          <p:nvPr/>
        </p:nvCxnSpPr>
        <p:spPr>
          <a:xfrm flipH="1">
            <a:off x="1510763" y="4880713"/>
            <a:ext cx="396045" cy="280481"/>
          </a:xfrm>
          <a:prstGeom prst="straightConnector1">
            <a:avLst/>
          </a:prstGeom>
          <a:ln w="762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05126420-B746-4CDE-92EE-96DB88507623}"/>
              </a:ext>
            </a:extLst>
          </p:cNvPr>
          <p:cNvCxnSpPr>
            <a:cxnSpLocks/>
          </p:cNvCxnSpPr>
          <p:nvPr/>
        </p:nvCxnSpPr>
        <p:spPr>
          <a:xfrm>
            <a:off x="4588562" y="5161194"/>
            <a:ext cx="3" cy="416861"/>
          </a:xfrm>
          <a:prstGeom prst="straightConnector1">
            <a:avLst/>
          </a:prstGeom>
          <a:ln w="762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88C859E7-154E-45CD-92F6-89C6A06B3BD7}"/>
              </a:ext>
            </a:extLst>
          </p:cNvPr>
          <p:cNvCxnSpPr>
            <a:cxnSpLocks/>
          </p:cNvCxnSpPr>
          <p:nvPr/>
        </p:nvCxnSpPr>
        <p:spPr>
          <a:xfrm flipV="1">
            <a:off x="2888821" y="3870308"/>
            <a:ext cx="709690" cy="416020"/>
          </a:xfrm>
          <a:prstGeom prst="line">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070039"/>
      </p:ext>
    </p:extLst>
  </p:cSld>
  <p:clrMapOvr>
    <a:masterClrMapping/>
  </p:clrMapOvr>
</p:sld>
</file>

<file path=ppt/theme/theme1.xml><?xml version="1.0" encoding="utf-8"?>
<a:theme xmlns:a="http://schemas.openxmlformats.org/drawingml/2006/main" name="modele_IMT_atlantique">
  <a:themeElements>
    <a:clrScheme name="PPT IMT ATLANTIQUE">
      <a:dk1>
        <a:sysClr val="windowText" lastClr="000000"/>
      </a:dk1>
      <a:lt1>
        <a:sysClr val="window" lastClr="FFFFFF"/>
      </a:lt1>
      <a:dk2>
        <a:srgbClr val="D9E1E2"/>
      </a:dk2>
      <a:lt2>
        <a:srgbClr val="A4D233"/>
      </a:lt2>
      <a:accent1>
        <a:srgbClr val="00B8DE"/>
      </a:accent1>
      <a:accent2>
        <a:srgbClr val="D9E1E2"/>
      </a:accent2>
      <a:accent3>
        <a:srgbClr val="0C2340"/>
      </a:accent3>
      <a:accent4>
        <a:srgbClr val="9B9B9B"/>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modele_IMT_atlantique</Template>
  <TotalTime>113</TotalTime>
  <Words>1320</Words>
  <Application>Microsoft Office PowerPoint</Application>
  <PresentationFormat>Affichage à l'écran (4:3)</PresentationFormat>
  <Paragraphs>241</Paragraphs>
  <Slides>13</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ArialMT</vt:lpstr>
      <vt:lpstr>Calibri</vt:lpstr>
      <vt:lpstr>Symbol</vt:lpstr>
      <vt:lpstr>Times New Roman</vt:lpstr>
      <vt:lpstr>Wingdings</vt:lpstr>
      <vt:lpstr>modele_IMT_atlantique</vt:lpstr>
      <vt:lpstr>Présentation PowerPoint</vt:lpstr>
      <vt:lpstr>Contexte</vt:lpstr>
      <vt:lpstr>Exemple : LE SYSTÈME ADAS</vt:lpstr>
      <vt:lpstr>Les Ues coeur</vt:lpstr>
      <vt:lpstr>Ues Electives</vt:lpstr>
      <vt:lpstr>Ues Electives « Electrical Engineering »</vt:lpstr>
      <vt:lpstr>Ues Electives « Data Engineering »</vt:lpstr>
      <vt:lpstr>LES projets dans votre formation</vt:lpstr>
      <vt:lpstr>Parcours de TAF – choix en 2A ou 3A</vt:lpstr>
      <vt:lpstr>Master 2 SML - Choix TAF OPE en 2A</vt:lpstr>
      <vt:lpstr>Le mASTER ISC parcour i-MARS – Choix TAF OPE en 3A</vt:lpstr>
      <vt:lpstr>Les débouchés</vt:lpstr>
      <vt:lpstr>Où sont les Ingénieurs ayant suivi la TAF</vt:lpstr>
    </vt:vector>
  </TitlesOfParts>
  <Manager>IMT</Manager>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IMT</dc:subject>
  <dc:creator>gallee</dc:creator>
  <cp:lastModifiedBy>GALLEE Francois</cp:lastModifiedBy>
  <cp:revision>520</cp:revision>
  <dcterms:created xsi:type="dcterms:W3CDTF">2017-12-14T08:39:51Z</dcterms:created>
  <dcterms:modified xsi:type="dcterms:W3CDTF">2022-03-17T21:18:03Z</dcterms:modified>
</cp:coreProperties>
</file>